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358" r:id="rId2"/>
    <p:sldId id="260" r:id="rId3"/>
    <p:sldId id="354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4" r:id="rId14"/>
    <p:sldId id="273" r:id="rId15"/>
    <p:sldId id="275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5" r:id="rId30"/>
    <p:sldId id="296" r:id="rId31"/>
    <p:sldId id="297" r:id="rId32"/>
    <p:sldId id="298" r:id="rId33"/>
    <p:sldId id="300" r:id="rId34"/>
    <p:sldId id="301" r:id="rId35"/>
    <p:sldId id="359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57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60" r:id="rId56"/>
    <p:sldId id="325" r:id="rId57"/>
    <p:sldId id="326" r:id="rId58"/>
    <p:sldId id="327" r:id="rId59"/>
    <p:sldId id="353" r:id="rId60"/>
    <p:sldId id="329" r:id="rId61"/>
    <p:sldId id="330" r:id="rId62"/>
    <p:sldId id="331" r:id="rId63"/>
    <p:sldId id="332" r:id="rId64"/>
    <p:sldId id="333" r:id="rId65"/>
    <p:sldId id="334" r:id="rId66"/>
    <p:sldId id="338" r:id="rId67"/>
    <p:sldId id="339" r:id="rId68"/>
    <p:sldId id="340" r:id="rId69"/>
    <p:sldId id="343" r:id="rId70"/>
    <p:sldId id="341" r:id="rId71"/>
    <p:sldId id="344" r:id="rId72"/>
    <p:sldId id="345" r:id="rId73"/>
    <p:sldId id="346" r:id="rId74"/>
    <p:sldId id="347" r:id="rId75"/>
    <p:sldId id="348" r:id="rId76"/>
    <p:sldId id="349" r:id="rId77"/>
    <p:sldId id="351" r:id="rId78"/>
    <p:sldId id="352" r:id="rId79"/>
    <p:sldId id="350" r:id="rId80"/>
  </p:sldIdLst>
  <p:sldSz cx="9144000" cy="6858000" type="screen4x3"/>
  <p:notesSz cx="6858000" cy="9144000"/>
  <p:custDataLst>
    <p:tags r:id="rId8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06"/>
    <a:srgbClr val="008B5D"/>
    <a:srgbClr val="008B3F"/>
    <a:srgbClr val="004080"/>
    <a:srgbClr val="FF0000"/>
    <a:srgbClr val="6666CC"/>
    <a:srgbClr val="3333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08" y="-132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C7ADA36-D97F-1C40-BB8A-F53F375FF123}" type="datetimeFigureOut">
              <a:rPr lang="en-US"/>
              <a:pPr>
                <a:defRPr/>
              </a:pPr>
              <a:t>2/3/2016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6F9E566-9BA5-CE4C-8FA2-ACBAAADC3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936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22D8973-B64E-464A-A8F7-0060A1884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207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65125" y="44450"/>
            <a:ext cx="8001000" cy="519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Chapter 7 Lecture</a:t>
            </a:r>
          </a:p>
        </p:txBody>
      </p:sp>
      <p:pic>
        <p:nvPicPr>
          <p:cNvPr id="3" name="Picture 11" descr="Pearson_Bound_White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3" y="6356350"/>
            <a:ext cx="1528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24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0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9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81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685800"/>
            <a:ext cx="82296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cs typeface="Arial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0" r:id="rId2"/>
    <p:sldLayoutId id="2147483891" r:id="rId3"/>
    <p:sldLayoutId id="2147483892" r:id="rId4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ED6B0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4"/>
          <p:cNvSpPr>
            <a:spLocks noChangeArrowheads="1"/>
          </p:cNvSpPr>
          <p:nvPr/>
        </p:nvSpPr>
        <p:spPr bwMode="auto">
          <a:xfrm>
            <a:off x="1090613" y="63960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sz="3000">
              <a:solidFill>
                <a:schemeClr val="tx2"/>
              </a:solidFill>
            </a:endParaRPr>
          </a:p>
        </p:txBody>
      </p:sp>
      <p:sp>
        <p:nvSpPr>
          <p:cNvPr id="8195" name="Rectangle 11"/>
          <p:cNvSpPr>
            <a:spLocks noChangeArrowheads="1"/>
          </p:cNvSpPr>
          <p:nvPr/>
        </p:nvSpPr>
        <p:spPr bwMode="auto">
          <a:xfrm>
            <a:off x="5105400" y="700088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Lecture Presentation</a:t>
            </a:r>
          </a:p>
        </p:txBody>
      </p:sp>
      <p:sp>
        <p:nvSpPr>
          <p:cNvPr id="9" name="Title 1"/>
          <p:cNvSpPr>
            <a:spLocks noGrp="1"/>
          </p:cNvSpPr>
          <p:nvPr/>
        </p:nvSpPr>
        <p:spPr bwMode="auto">
          <a:xfrm>
            <a:off x="5105400" y="1371600"/>
            <a:ext cx="4038600" cy="3505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>
              <a:defRPr/>
            </a:pPr>
            <a:r>
              <a:rPr lang="en-US" sz="3400" b="1" dirty="0">
                <a:cs typeface="Arial" charset="0"/>
              </a:rPr>
              <a:t>Chapter 7</a:t>
            </a:r>
            <a:br>
              <a:rPr lang="en-US" sz="3400" b="1" dirty="0">
                <a:cs typeface="Arial" charset="0"/>
              </a:rPr>
            </a:br>
            <a:r>
              <a:rPr lang="en-US" sz="3400" b="1" dirty="0">
                <a:cs typeface="Arial" charset="0"/>
              </a:rPr>
              <a:t/>
            </a:r>
            <a:br>
              <a:rPr lang="en-US" sz="3400" b="1" dirty="0">
                <a:cs typeface="Arial" charset="0"/>
              </a:rPr>
            </a:br>
            <a:r>
              <a:rPr lang="en-US" sz="3400" b="1" kern="0" dirty="0">
                <a:solidFill>
                  <a:srgbClr val="000000"/>
                </a:solidFill>
                <a:cs typeface="Arial" charset="0"/>
              </a:rPr>
              <a:t>The Quantum-Mechanical Model of the Atom</a:t>
            </a:r>
            <a:endParaRPr lang="en-US" sz="3400" dirty="0">
              <a:cs typeface="Arial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"/>
            <a:ext cx="4856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Wave Characteristics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8"/>
          <a:stretch/>
        </p:blipFill>
        <p:spPr>
          <a:xfrm>
            <a:off x="304800" y="1450848"/>
            <a:ext cx="8534400" cy="3802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Characterizing Waves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frequency (</a:t>
            </a:r>
            <a:r>
              <a:rPr lang="en-US" sz="2800" b="1" i="1">
                <a:solidFill>
                  <a:srgbClr val="000000"/>
                </a:solidFill>
                <a:latin typeface="Symbol" charset="0"/>
              </a:rPr>
              <a:t>n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 is the number of waves that pass a point in a given period of time.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The number of waves = the number of cycles.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Units are hertz (Hz) or cycles/s = s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</a:rPr>
              <a:t>−1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(1 Hz = 1 s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−1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).</a:t>
            </a:r>
          </a:p>
          <a:p>
            <a:endParaRPr lang="en-US">
              <a:solidFill>
                <a:srgbClr val="000000"/>
              </a:solidFill>
              <a:latin typeface="Arial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The total energy is proportional to the amplitude of the waves and the frequency.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The larger the amplitude, the more force it has.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The more frequently the waves strike, the more total force there 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218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</a:rPr>
              <a:t>The Relationship </a:t>
            </a:r>
            <a:r>
              <a:rPr lang="en-US" dirty="0" smtClean="0">
                <a:latin typeface="Arial" charset="0"/>
              </a:rPr>
              <a:t>between </a:t>
            </a:r>
            <a:r>
              <a:rPr lang="en-US" dirty="0">
                <a:latin typeface="Arial" charset="0"/>
              </a:rPr>
              <a:t>Wavelength and Frequency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217613"/>
            <a:ext cx="8550275" cy="5106987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For waves traveling at the same speed, the shorter the wavelength, the more frequently they pass.</a:t>
            </a:r>
          </a:p>
          <a:p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This means that the wavelength and frequency of electromagnetic waves are inversely proportional.</a:t>
            </a:r>
          </a:p>
          <a:p>
            <a:pPr lvl="1"/>
            <a:r>
              <a:rPr lang="en-US" sz="2400" dirty="0">
                <a:latin typeface="Arial" charset="0"/>
              </a:rPr>
              <a:t>Because the speed of light is constant, if we know wavelength we can find the frequency, and vice versa.</a:t>
            </a:r>
          </a:p>
        </p:txBody>
      </p:sp>
      <p:pic>
        <p:nvPicPr>
          <p:cNvPr id="286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857750"/>
            <a:ext cx="1028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Amplitude and Wavelength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/>
        </p:blipFill>
        <p:spPr>
          <a:xfrm>
            <a:off x="304800" y="806228"/>
            <a:ext cx="8534400" cy="54421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Color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838200"/>
            <a:ext cx="5273675" cy="563880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a typeface="+mn-ea"/>
                <a:cs typeface="+mn-cs"/>
              </a:rPr>
              <a:t>The color of light is determined by its wavelength or frequency.</a:t>
            </a:r>
          </a:p>
          <a:p>
            <a:pPr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 smtClean="0">
                <a:ea typeface="+mn-ea"/>
                <a:cs typeface="+mn-cs"/>
              </a:rPr>
              <a:t>White light is a mixture of all the colors of visible light.</a:t>
            </a:r>
          </a:p>
          <a:p>
            <a:pPr lvl="1">
              <a:defRPr/>
            </a:pPr>
            <a:r>
              <a:rPr lang="en-US" sz="2200" dirty="0">
                <a:solidFill>
                  <a:srgbClr val="000000"/>
                </a:solidFill>
              </a:rPr>
              <a:t>A</a:t>
            </a:r>
            <a:r>
              <a:rPr lang="en-US" sz="2200" b="1" dirty="0" smtClean="0">
                <a:solidFill>
                  <a:srgbClr val="000000"/>
                </a:solidFill>
              </a:rPr>
              <a:t> spectrum</a:t>
            </a:r>
            <a:endParaRPr lang="en-US" sz="2200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sz="2200" b="1" dirty="0" smtClean="0">
                <a:solidFill>
                  <a:srgbClr val="FF0000"/>
                </a:solidFill>
              </a:rPr>
              <a:t>R</a:t>
            </a:r>
            <a:r>
              <a:rPr lang="en-US" sz="2200" dirty="0" smtClean="0"/>
              <a:t>ed </a:t>
            </a:r>
            <a:r>
              <a:rPr lang="en-US" sz="2200" b="1" dirty="0" smtClean="0">
                <a:solidFill>
                  <a:srgbClr val="ED6B06"/>
                </a:solidFill>
              </a:rPr>
              <a:t>O</a:t>
            </a:r>
            <a:r>
              <a:rPr lang="en-US" sz="2200" dirty="0" smtClean="0"/>
              <a:t>range </a:t>
            </a:r>
            <a:r>
              <a:rPr lang="en-US" sz="2200" b="1" dirty="0" smtClean="0">
                <a:solidFill>
                  <a:srgbClr val="FFFF00"/>
                </a:solidFill>
              </a:rPr>
              <a:t>Y</a:t>
            </a:r>
            <a:r>
              <a:rPr lang="en-US" sz="2200" dirty="0" smtClean="0"/>
              <a:t>ellow </a:t>
            </a:r>
            <a:r>
              <a:rPr lang="en-US" sz="2200" b="1" dirty="0" smtClean="0">
                <a:solidFill>
                  <a:schemeClr val="folHlink"/>
                </a:solidFill>
              </a:rPr>
              <a:t>G</a:t>
            </a:r>
            <a:r>
              <a:rPr lang="en-US" sz="2200" dirty="0" smtClean="0"/>
              <a:t>reen </a:t>
            </a:r>
            <a:r>
              <a:rPr lang="en-US" sz="2200" b="1" dirty="0" smtClean="0">
                <a:solidFill>
                  <a:schemeClr val="accent2"/>
                </a:solidFill>
              </a:rPr>
              <a:t>B</a:t>
            </a:r>
            <a:r>
              <a:rPr lang="en-US" sz="2200" dirty="0" smtClean="0"/>
              <a:t>lue 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200" dirty="0" smtClean="0"/>
              <a:t>ndigo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sz="2200" dirty="0" smtClean="0"/>
              <a:t>iolet</a:t>
            </a:r>
          </a:p>
          <a:p>
            <a:pPr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sz="2400" dirty="0" smtClean="0">
                <a:ea typeface="+mn-ea"/>
                <a:cs typeface="+mn-cs"/>
              </a:rPr>
              <a:t>When an object absorbs some of the wavelengths of white light and reflects others, it appears colored; t</a:t>
            </a:r>
            <a:r>
              <a:rPr lang="en-US" sz="2200" dirty="0" smtClean="0">
                <a:ea typeface="+mn-ea"/>
                <a:cs typeface="+mn-cs"/>
              </a:rPr>
              <a:t>he observed color is predominantly the colors reflected.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3"/>
          <a:stretch/>
        </p:blipFill>
        <p:spPr>
          <a:xfrm>
            <a:off x="5562600" y="1066800"/>
            <a:ext cx="3365878" cy="2450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"/>
          <a:stretch/>
        </p:blipFill>
        <p:spPr>
          <a:xfrm>
            <a:off x="5731993" y="3810000"/>
            <a:ext cx="3027092" cy="26883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Electromagnetic Spectrum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Visible light comprises only a small fraction of all the wavelengths of light, called the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electromagnetic spectrum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endParaRPr lang="en-US" sz="2800">
              <a:solidFill>
                <a:srgbClr val="000000"/>
              </a:solidFill>
              <a:latin typeface="Arial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Shorter wavelength (high-frequency) light has higher energy.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Radio wave light has the lowest energy.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Gamma ray light has the highest energy.</a:t>
            </a:r>
          </a:p>
          <a:p>
            <a:endParaRPr lang="en-US" sz="2800">
              <a:solidFill>
                <a:srgbClr val="000000"/>
              </a:solidFill>
              <a:latin typeface="Arial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High-energy electromagnetic radiation can potentially damage biological molecules.</a:t>
            </a:r>
          </a:p>
          <a:p>
            <a:pPr lvl="1"/>
            <a:r>
              <a:rPr lang="en-US" sz="2400">
                <a:solidFill>
                  <a:srgbClr val="000000"/>
                </a:solidFill>
                <a:latin typeface="Arial" charset="0"/>
              </a:rPr>
              <a:t>Ionizing radiation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Electromagnetic Spectrum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>
          <a:xfrm>
            <a:off x="296694" y="1420368"/>
            <a:ext cx="8534400" cy="38520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Continuous Spectrum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773272" y="760774"/>
            <a:ext cx="7597455" cy="55530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775"/>
          </a:xfrm>
          <a:solidFill>
            <a:srgbClr val="FFFFFF"/>
          </a:solidFill>
        </p:spPr>
        <p:txBody>
          <a:bodyPr/>
          <a:lstStyle/>
          <a:p>
            <a:r>
              <a:rPr lang="en-US" dirty="0">
                <a:latin typeface="Arial" charset="0"/>
              </a:rPr>
              <a:t>Thermal Imaging </a:t>
            </a:r>
            <a:r>
              <a:rPr lang="en-US" dirty="0" smtClean="0">
                <a:latin typeface="Arial" charset="0"/>
              </a:rPr>
              <a:t>Using </a:t>
            </a:r>
            <a:r>
              <a:rPr lang="en-US" dirty="0">
                <a:latin typeface="Arial" charset="0"/>
              </a:rPr>
              <a:t>Infrared Light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824587"/>
            <a:ext cx="7254240" cy="5576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913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Using High-Energy Radiation to Kill 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Cancer Cells</a:t>
            </a:r>
          </a:p>
        </p:txBody>
      </p:sp>
      <p:sp>
        <p:nvSpPr>
          <p:cNvPr id="43010" name="Rectangle 8"/>
          <p:cNvSpPr>
            <a:spLocks noChangeArrowheads="1"/>
          </p:cNvSpPr>
          <p:nvPr/>
        </p:nvSpPr>
        <p:spPr bwMode="auto">
          <a:xfrm>
            <a:off x="365125" y="495300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During radiation therapy, a tumor is targeted from multiple directions in order to minimize the exposure of healthy cells while maximizing the exposure of cancerous cells.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"/>
          <a:stretch/>
        </p:blipFill>
        <p:spPr>
          <a:xfrm>
            <a:off x="2745652" y="1143000"/>
            <a:ext cx="3652696" cy="37307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The Beginnings of Quantum Mechanics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Until the beginning of the twentieth century it was believed that all physical phenomena were deterministic.</a:t>
            </a:r>
          </a:p>
          <a:p>
            <a:pPr>
              <a:buFontTx/>
              <a:buNone/>
            </a:pPr>
            <a:endParaRPr lang="en-US" sz="1000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Work done at that time by many famous physicists discovered that for </a:t>
            </a:r>
            <a:r>
              <a:rPr lang="en-US" dirty="0" smtClean="0">
                <a:latin typeface="Arial" charset="0"/>
              </a:rPr>
              <a:t>subatomic </a:t>
            </a:r>
            <a:r>
              <a:rPr lang="en-US" dirty="0">
                <a:latin typeface="Arial" charset="0"/>
              </a:rPr>
              <a:t>particles, the present condition does not determine the future condition.</a:t>
            </a:r>
          </a:p>
          <a:p>
            <a:pPr lvl="1"/>
            <a:r>
              <a:rPr lang="de-DE" dirty="0">
                <a:latin typeface="Arial" charset="0"/>
              </a:rPr>
              <a:t>Albert Einstein, Neils Bohr, Louis de Broglie, Max Planck, Werner Heisenberg, P. A. M. Dirac, and Erwin Schrödinger</a:t>
            </a:r>
            <a:endParaRPr lang="en-US" dirty="0">
              <a:latin typeface="Arial" charset="0"/>
            </a:endParaRPr>
          </a:p>
          <a:p>
            <a:endParaRPr lang="en-US" sz="2600" dirty="0"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Interference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The interaction between waves is called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interference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>
              <a:defRPr/>
            </a:pPr>
            <a:endParaRPr lang="en-US" sz="2800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Constructive interference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: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When waves interact so that they add to make a larger wave, it is called </a:t>
            </a:r>
            <a:r>
              <a:rPr lang="en-US" sz="2800" b="1" dirty="0" smtClean="0">
                <a:solidFill>
                  <a:srgbClr val="000000"/>
                </a:solidFill>
              </a:rPr>
              <a:t>in phase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endParaRPr lang="en-US" sz="2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Destructive interference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: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When waves interact so that they cancel each other, it is called</a:t>
            </a:r>
            <a:r>
              <a:rPr lang="en-US" sz="2800" dirty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out </a:t>
            </a:r>
            <a:br>
              <a:rPr lang="en-US" sz="2800" b="1" dirty="0" smtClean="0">
                <a:solidFill>
                  <a:srgbClr val="000000"/>
                </a:solidFill>
              </a:rPr>
            </a:br>
            <a:r>
              <a:rPr lang="en-US" sz="2800" b="1" dirty="0" smtClean="0">
                <a:solidFill>
                  <a:srgbClr val="000000"/>
                </a:solidFill>
              </a:rPr>
              <a:t>of phase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Interference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7"/>
          <a:stretch/>
        </p:blipFill>
        <p:spPr>
          <a:xfrm>
            <a:off x="316149" y="838200"/>
            <a:ext cx="8534400" cy="23409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5"/>
          <a:stretch/>
        </p:blipFill>
        <p:spPr>
          <a:xfrm>
            <a:off x="283723" y="3657600"/>
            <a:ext cx="8534400" cy="24513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Diffraction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When traveling waves encounter an obstacle or opening in a barrier that is about the same size as the wavelength, they bend around it; this is called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diffraction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Traveling particles do not diffract.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diffraction of light through two slits separated by a distance comparable to the wavelength results in an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interference pattern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of the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diffracted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waves.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An interference pattern is a characteristic of all light waves.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Diffraction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"/>
          <a:stretch/>
        </p:blipFill>
        <p:spPr>
          <a:xfrm>
            <a:off x="996013" y="762000"/>
            <a:ext cx="7151971" cy="55869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Two-Slit Interference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2"/>
          <a:stretch/>
        </p:blipFill>
        <p:spPr>
          <a:xfrm>
            <a:off x="304800" y="847927"/>
            <a:ext cx="8534400" cy="51621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Photoelectric Effect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>
                <a:latin typeface="Arial" charset="0"/>
              </a:rPr>
              <a:t>It was observed that many metals emit electrons when a light shines on their surface.</a:t>
            </a:r>
          </a:p>
          <a:p>
            <a:pPr lvl="1"/>
            <a:r>
              <a:rPr lang="en-US" sz="2400" dirty="0">
                <a:latin typeface="Arial" charset="0"/>
              </a:rPr>
              <a:t>This is called the </a:t>
            </a:r>
            <a:r>
              <a:rPr lang="en-US" sz="2400" b="1" dirty="0">
                <a:latin typeface="Arial" charset="0"/>
              </a:rPr>
              <a:t>photoelectric effect</a:t>
            </a:r>
            <a:r>
              <a:rPr lang="en-US" sz="2400" dirty="0">
                <a:latin typeface="Arial" charset="0"/>
              </a:rPr>
              <a:t>.</a:t>
            </a:r>
          </a:p>
          <a:p>
            <a:r>
              <a:rPr lang="en-US" sz="2700" dirty="0">
                <a:latin typeface="Arial" charset="0"/>
              </a:rPr>
              <a:t>Classic wave theory attributed this effect to the light energy being transferred to the electron.</a:t>
            </a:r>
          </a:p>
          <a:p>
            <a:r>
              <a:rPr lang="en-US" sz="2700" dirty="0">
                <a:latin typeface="Arial" charset="0"/>
              </a:rPr>
              <a:t>According to this theory, if the wavelength of light is made shorter, or the light </a:t>
            </a:r>
            <a:r>
              <a:rPr lang="en-US" sz="2700" dirty="0" smtClean="0">
                <a:latin typeface="Arial" charset="0"/>
              </a:rPr>
              <a:t>wave’</a:t>
            </a:r>
            <a:r>
              <a:rPr lang="en-US" altLang="ja-JP" sz="2700" dirty="0" smtClean="0">
                <a:latin typeface="Arial" charset="0"/>
              </a:rPr>
              <a:t>s </a:t>
            </a:r>
            <a:r>
              <a:rPr lang="en-US" altLang="ja-JP" sz="2700" dirty="0">
                <a:latin typeface="Arial" charset="0"/>
              </a:rPr>
              <a:t>intensity made brighter, more electrons should be ejected.</a:t>
            </a:r>
          </a:p>
          <a:p>
            <a:pPr lvl="1"/>
            <a:r>
              <a:rPr lang="en-US" sz="2400" dirty="0">
                <a:latin typeface="Arial" charset="0"/>
              </a:rPr>
              <a:t>Remember that the energy of a wave is directly proportional to its amplitude and its frequency.</a:t>
            </a:r>
          </a:p>
          <a:p>
            <a:pPr lvl="1"/>
            <a:r>
              <a:rPr lang="en-US" sz="2400" dirty="0">
                <a:latin typeface="Arial" charset="0"/>
              </a:rPr>
              <a:t>This idea predicts if a dim light were used there would be a </a:t>
            </a:r>
            <a:r>
              <a:rPr lang="en-US" sz="2400" i="1" dirty="0">
                <a:latin typeface="Arial" charset="0"/>
              </a:rPr>
              <a:t>lag time</a:t>
            </a:r>
            <a:r>
              <a:rPr lang="en-US" sz="2400" dirty="0">
                <a:latin typeface="Arial" charset="0"/>
              </a:rPr>
              <a:t> before electrons were emitted. </a:t>
            </a:r>
          </a:p>
          <a:p>
            <a:pPr lvl="2"/>
            <a:r>
              <a:rPr lang="en-US" sz="2100" dirty="0">
                <a:latin typeface="Arial" charset="0"/>
              </a:rPr>
              <a:t>To give the electrons time to absorb enough energy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Photoelectric Effect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/>
        </p:blipFill>
        <p:spPr>
          <a:xfrm>
            <a:off x="304800" y="850392"/>
            <a:ext cx="8534400" cy="50056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Photoelectric Effect: The Problem</a:t>
            </a:r>
            <a:br>
              <a:rPr lang="en-US">
                <a:latin typeface="Arial" charset="0"/>
              </a:rPr>
            </a:br>
            <a:endParaRPr lang="en-US">
              <a:latin typeface="Arial" charset="0"/>
            </a:endParaRPr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900" dirty="0" smtClean="0">
                <a:solidFill>
                  <a:srgbClr val="000000"/>
                </a:solidFill>
                <a:ea typeface="ＭＳ Ｐゴシック" pitchFamily="-84" charset="-128"/>
              </a:rPr>
              <a:t>Experimental observations indicate the following: </a:t>
            </a:r>
          </a:p>
          <a:p>
            <a:pPr lvl="1">
              <a:defRPr/>
            </a:pPr>
            <a:r>
              <a:rPr lang="en-US" sz="2500" dirty="0">
                <a:solidFill>
                  <a:srgbClr val="000000"/>
                </a:solidFill>
                <a:ea typeface="ＭＳ Ｐゴシック" pitchFamily="-84" charset="-128"/>
              </a:rPr>
              <a:t>A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-84" charset="-128"/>
              </a:rPr>
              <a:t> minimum frequency was needed before electrons would be emitted, regardless of the intensity, called the </a:t>
            </a:r>
            <a:r>
              <a:rPr lang="en-US" sz="2500" b="1" dirty="0" smtClean="0">
                <a:solidFill>
                  <a:srgbClr val="000000"/>
                </a:solidFill>
                <a:ea typeface="ＭＳ Ｐゴシック" pitchFamily="-84" charset="-128"/>
              </a:rPr>
              <a:t>threshold frequency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-84" charset="-128"/>
              </a:rPr>
              <a:t>.</a:t>
            </a:r>
          </a:p>
          <a:p>
            <a:pPr lvl="1">
              <a:defRPr/>
            </a:pPr>
            <a:r>
              <a:rPr lang="en-US" sz="2500" dirty="0">
                <a:solidFill>
                  <a:srgbClr val="000000"/>
                </a:solidFill>
                <a:ea typeface="ＭＳ Ｐゴシック" pitchFamily="-84" charset="-128"/>
              </a:rPr>
              <a:t>H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-84" charset="-128"/>
              </a:rPr>
              <a:t>igh-frequency light from a dim source caused electron emission </a:t>
            </a:r>
            <a:r>
              <a:rPr lang="en-US" sz="2500" i="1" dirty="0" smtClean="0">
                <a:solidFill>
                  <a:srgbClr val="000000"/>
                </a:solidFill>
                <a:ea typeface="ＭＳ Ｐゴシック" pitchFamily="-84" charset="-128"/>
              </a:rPr>
              <a:t>without</a:t>
            </a:r>
            <a:r>
              <a:rPr lang="en-US" sz="2500" dirty="0" smtClean="0">
                <a:solidFill>
                  <a:srgbClr val="000000"/>
                </a:solidFill>
                <a:ea typeface="ＭＳ Ｐゴシック" pitchFamily="-84" charset="-128"/>
              </a:rPr>
              <a:t> any lag time.</a:t>
            </a:r>
          </a:p>
          <a:p>
            <a:pPr marL="457200" lvl="1" indent="0">
              <a:buFontTx/>
              <a:buNone/>
              <a:defRPr/>
            </a:pPr>
            <a:endParaRPr lang="en-US" dirty="0" smtClean="0">
              <a:solidFill>
                <a:srgbClr val="000000"/>
              </a:solidFill>
              <a:ea typeface="ＭＳ Ｐゴシック" pitchFamily="-8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7"/>
          <a:stretch/>
        </p:blipFill>
        <p:spPr>
          <a:xfrm>
            <a:off x="2382748" y="3761232"/>
            <a:ext cx="4322852" cy="2944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latin typeface="Arial" charset="0"/>
              </a:rPr>
              <a:t>Einstein’</a:t>
            </a:r>
            <a:r>
              <a:rPr lang="en-US" altLang="ja-JP" dirty="0" smtClean="0">
                <a:latin typeface="Arial" charset="0"/>
              </a:rPr>
              <a:t>s </a:t>
            </a:r>
            <a:r>
              <a:rPr lang="en-US" altLang="ja-JP" dirty="0">
                <a:latin typeface="Arial" charset="0"/>
              </a:rPr>
              <a:t>Explanation</a:t>
            </a:r>
            <a:endParaRPr lang="en-US" dirty="0">
              <a:latin typeface="Arial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Einstein proposed that the light energy was delivered to the atoms in packets, called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quanta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or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photons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r>
              <a:rPr lang="en-US" sz="2800" b="1" i="1" dirty="0">
                <a:solidFill>
                  <a:srgbClr val="000000"/>
                </a:solidFill>
                <a:latin typeface="Arial" charset="0"/>
              </a:rPr>
              <a:t>The energy of a photon of light is directly proportional to its frequen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cy.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Inversely proportional to its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wavelength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proportionality constant is called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Planck’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 charset="0"/>
              </a:rPr>
              <a:t>s </a:t>
            </a:r>
            <a:r>
              <a:rPr lang="en-US" altLang="ja-JP" sz="2400" b="1" dirty="0">
                <a:solidFill>
                  <a:srgbClr val="000000"/>
                </a:solidFill>
                <a:latin typeface="Arial" charset="0"/>
              </a:rPr>
              <a:t>Constant, (</a:t>
            </a:r>
            <a:r>
              <a:rPr lang="en-US" altLang="ja-JP" sz="2400" b="1" i="1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altLang="ja-JP" sz="2400" b="1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</a:rPr>
              <a:t>and has the value 6.626 × 10</a:t>
            </a:r>
            <a:r>
              <a:rPr lang="en-US" altLang="ja-JP" sz="2400" baseline="30000" dirty="0">
                <a:solidFill>
                  <a:srgbClr val="000000"/>
                </a:solidFill>
                <a:latin typeface="Arial" charset="0"/>
              </a:rPr>
              <a:t>−34</a:t>
            </a:r>
            <a:r>
              <a:rPr lang="en-US" altLang="ja-JP" sz="2400" dirty="0">
                <a:solidFill>
                  <a:srgbClr val="000000"/>
                </a:solidFill>
                <a:latin typeface="Arial" charset="0"/>
              </a:rPr>
              <a:t> J ∙ s.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43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4953000"/>
            <a:ext cx="44481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Ejected Electrons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One photon at the threshold frequency gives the electron just enough energy for it to escape the atom.</a:t>
            </a:r>
          </a:p>
          <a:p>
            <a:pPr lvl="1"/>
            <a:r>
              <a:rPr lang="en-US" b="1">
                <a:solidFill>
                  <a:srgbClr val="000000"/>
                </a:solidFill>
                <a:latin typeface="Arial" charset="0"/>
              </a:rPr>
              <a:t>Binding energy, </a:t>
            </a:r>
            <a:r>
              <a:rPr lang="en-US" b="1">
                <a:solidFill>
                  <a:srgbClr val="000000"/>
                </a:solidFill>
                <a:latin typeface="Symbol" charset="0"/>
              </a:rPr>
              <a:t>f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</a:rPr>
              <a:t>When irradiated with a shorter wavelength photon, the electron absorbs more energy than is necessary to escape.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</a:rPr>
              <a:t>This excess energy becomes kinetic energy of the ejected electron.</a:t>
            </a:r>
          </a:p>
          <a:p>
            <a:pPr algn="ctr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Kinetic Energy = 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photon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binding</a:t>
            </a:r>
            <a:endParaRPr lang="en-US">
              <a:solidFill>
                <a:srgbClr val="000000"/>
              </a:solidFill>
              <a:latin typeface="Arial" charset="0"/>
            </a:endParaRPr>
          </a:p>
          <a:p>
            <a:pPr algn="ctr">
              <a:buFontTx/>
              <a:buNone/>
            </a:pPr>
            <a:r>
              <a:rPr lang="en-US" i="1">
                <a:solidFill>
                  <a:srgbClr val="000000"/>
                </a:solidFill>
                <a:latin typeface="Arial" charset="0"/>
              </a:rPr>
              <a:t>KE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i="1">
                <a:solidFill>
                  <a:srgbClr val="000000"/>
                </a:solidFill>
                <a:latin typeface="Symbol" charset="0"/>
              </a:rPr>
              <a:t>n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−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The Beginnings of Quantum Mechanics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Quantum mechanics forms the foundation of chemistry. </a:t>
            </a:r>
          </a:p>
          <a:p>
            <a:pPr lvl="1"/>
            <a:r>
              <a:rPr lang="en-US">
                <a:latin typeface="Arial" charset="0"/>
              </a:rPr>
              <a:t>Explains the periodic table</a:t>
            </a:r>
          </a:p>
          <a:p>
            <a:pPr lvl="1"/>
            <a:r>
              <a:rPr lang="en-US">
                <a:latin typeface="Arial" charset="0"/>
              </a:rPr>
              <a:t>The behavior of the elements in chemical bonding</a:t>
            </a:r>
          </a:p>
          <a:p>
            <a:pPr lvl="1"/>
            <a:r>
              <a:rPr lang="en-US">
                <a:latin typeface="Arial" charset="0"/>
              </a:rPr>
              <a:t>Provides the practical basis for lasers, computers, and countless other applications</a:t>
            </a:r>
          </a:p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Question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365125" y="655638"/>
            <a:ext cx="8382000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dirty="0">
                <a:cs typeface="Arial" charset="0"/>
              </a:rPr>
              <a:t>Suppose a metal will eject electrons from its surface when struck by yellow light. What will happen if the surface is struck with ultraviolet light?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No electrons would be ejected.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Electrons would be ejected, and they would have the same kinetic energy as those ejected by yellow light.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Electrons would be ejected, and they would have greater kinetic energy than those ejected by yellow light.	 </a:t>
            </a:r>
          </a:p>
          <a:p>
            <a:pPr marL="971550" lvl="1" indent="-514350">
              <a:buFont typeface="+mj-lt"/>
              <a:buAutoNum type="alphaLcPeriod"/>
              <a:defRPr/>
            </a:pPr>
            <a:r>
              <a:rPr lang="en-US" sz="2800" dirty="0">
                <a:latin typeface="+mn-lt"/>
                <a:ea typeface="+mn-ea"/>
                <a:cs typeface="+mn-cs"/>
              </a:rPr>
              <a:t>Electrons would be ejected, and they would have lower kinetic energy than those ejected by yellow light.</a:t>
            </a:r>
          </a:p>
          <a:p>
            <a:pPr marL="465138">
              <a:buFontTx/>
              <a:buAutoNum type="alphaLcPeriod"/>
              <a:defRPr/>
            </a:pPr>
            <a:endParaRPr lang="en-US" sz="28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Spectra</a:t>
            </a:r>
          </a:p>
        </p:txBody>
      </p:sp>
      <p:sp>
        <p:nvSpPr>
          <p:cNvPr id="675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000">
                <a:solidFill>
                  <a:srgbClr val="000000"/>
                </a:solidFill>
                <a:latin typeface="Arial" charset="0"/>
              </a:rPr>
              <a:t>When atoms or molecules absorb energy, that energy is often released as light energy.</a:t>
            </a:r>
          </a:p>
          <a:p>
            <a:pPr lvl="1"/>
            <a:r>
              <a:rPr lang="en-US" sz="2700">
                <a:solidFill>
                  <a:srgbClr val="000000"/>
                </a:solidFill>
                <a:latin typeface="Arial" charset="0"/>
              </a:rPr>
              <a:t>Fireworks, neon lights, etc.</a:t>
            </a:r>
          </a:p>
          <a:p>
            <a:r>
              <a:rPr lang="en-US" sz="3000">
                <a:solidFill>
                  <a:srgbClr val="000000"/>
                </a:solidFill>
                <a:latin typeface="Arial" charset="0"/>
              </a:rPr>
              <a:t>When that emitted light is passed through a prism, a pattern of particular wavelengths of light is seen that is unique to that type of atom or molecule; the pattern is called an </a:t>
            </a:r>
            <a:r>
              <a:rPr lang="en-US" sz="3000" b="1">
                <a:solidFill>
                  <a:srgbClr val="000000"/>
                </a:solidFill>
                <a:latin typeface="Arial" charset="0"/>
              </a:rPr>
              <a:t>emission spectrum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/>
            <a:r>
              <a:rPr lang="en-US" sz="2700">
                <a:solidFill>
                  <a:srgbClr val="000000"/>
                </a:solidFill>
                <a:latin typeface="Arial" charset="0"/>
              </a:rPr>
              <a:t>Noncontinuous</a:t>
            </a:r>
          </a:p>
          <a:p>
            <a:pPr lvl="1"/>
            <a:r>
              <a:rPr lang="en-US" sz="2700">
                <a:solidFill>
                  <a:srgbClr val="000000"/>
                </a:solidFill>
                <a:latin typeface="Arial" charset="0"/>
              </a:rPr>
              <a:t>Can be used to identify the material</a:t>
            </a:r>
          </a:p>
          <a:p>
            <a:pPr lvl="1"/>
            <a:r>
              <a:rPr lang="en-US" sz="2700">
                <a:solidFill>
                  <a:srgbClr val="000000"/>
                </a:solidFill>
                <a:latin typeface="Arial" charset="0"/>
              </a:rPr>
              <a:t>Flame tests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Exciting Gas Atoms to Emit Light </a:t>
            </a:r>
          </a:p>
        </p:txBody>
      </p:sp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5029200" y="1143000"/>
            <a:ext cx="37338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3200"/>
              <a:t>Light is emitted when gas atoms are excited via external energy (e.g., electricity or flame).</a:t>
            </a:r>
          </a:p>
          <a:p>
            <a:pPr>
              <a:buFont typeface="Arial" charset="0"/>
              <a:buChar char="•"/>
            </a:pPr>
            <a:r>
              <a:rPr lang="en-US" sz="3200"/>
              <a:t>Each element emits a characteristic color of light.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0562"/>
            <a:ext cx="3932758" cy="46725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Emission Spectra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6"/>
          <a:stretch/>
        </p:blipFill>
        <p:spPr>
          <a:xfrm>
            <a:off x="304800" y="1283208"/>
            <a:ext cx="8534400" cy="41350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Examples of Spectra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>
          <a:xfrm>
            <a:off x="304800" y="1042416"/>
            <a:ext cx="8534400" cy="45996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6113"/>
          </a:xfrm>
          <a:solidFill>
            <a:srgbClr val="FFFFFF"/>
          </a:solidFill>
        </p:spPr>
        <p:txBody>
          <a:bodyPr/>
          <a:lstStyle/>
          <a:p>
            <a:r>
              <a:rPr lang="en-US" sz="3600">
                <a:latin typeface="Arial" charset="0"/>
              </a:rPr>
              <a:t>Identifying Elements with Flame Tests</a:t>
            </a:r>
          </a:p>
        </p:txBody>
      </p:sp>
      <p:grpSp>
        <p:nvGrpSpPr>
          <p:cNvPr id="75778" name="Group 13"/>
          <p:cNvGrpSpPr>
            <a:grpSpLocks/>
          </p:cNvGrpSpPr>
          <p:nvPr/>
        </p:nvGrpSpPr>
        <p:grpSpPr bwMode="auto">
          <a:xfrm>
            <a:off x="1069975" y="5638800"/>
            <a:ext cx="6996113" cy="457200"/>
            <a:chOff x="904" y="3552"/>
            <a:chExt cx="4177" cy="288"/>
          </a:xfrm>
        </p:grpSpPr>
        <p:sp>
          <p:nvSpPr>
            <p:cNvPr id="75780" name="Text Box 6"/>
            <p:cNvSpPr txBox="1">
              <a:spLocks noChangeArrowheads="1"/>
            </p:cNvSpPr>
            <p:nvPr/>
          </p:nvSpPr>
          <p:spPr bwMode="auto">
            <a:xfrm>
              <a:off x="904" y="3552"/>
              <a:ext cx="3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Na</a:t>
              </a:r>
            </a:p>
          </p:txBody>
        </p:sp>
        <p:sp>
          <p:nvSpPr>
            <p:cNvPr id="75781" name="Text Box 7"/>
            <p:cNvSpPr txBox="1">
              <a:spLocks noChangeArrowheads="1"/>
            </p:cNvSpPr>
            <p:nvPr/>
          </p:nvSpPr>
          <p:spPr bwMode="auto">
            <a:xfrm>
              <a:off x="2221" y="3552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K</a:t>
              </a:r>
            </a:p>
          </p:txBody>
        </p:sp>
        <p:sp>
          <p:nvSpPr>
            <p:cNvPr id="75782" name="Text Box 8"/>
            <p:cNvSpPr txBox="1">
              <a:spLocks noChangeArrowheads="1"/>
            </p:cNvSpPr>
            <p:nvPr/>
          </p:nvSpPr>
          <p:spPr bwMode="auto">
            <a:xfrm>
              <a:off x="3504" y="3552"/>
              <a:ext cx="2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Li</a:t>
              </a:r>
            </a:p>
          </p:txBody>
        </p:sp>
        <p:sp>
          <p:nvSpPr>
            <p:cNvPr id="75783" name="Text Box 9"/>
            <p:cNvSpPr txBox="1">
              <a:spLocks noChangeArrowheads="1"/>
            </p:cNvSpPr>
            <p:nvPr/>
          </p:nvSpPr>
          <p:spPr bwMode="auto">
            <a:xfrm>
              <a:off x="4752" y="3552"/>
              <a:ext cx="3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Ba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75232"/>
            <a:ext cx="8534400" cy="3907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Emission versus Absorption Spectra</a:t>
            </a:r>
          </a:p>
        </p:txBody>
      </p:sp>
      <p:sp>
        <p:nvSpPr>
          <p:cNvPr id="77826" name="Text Box 6"/>
          <p:cNvSpPr txBox="1">
            <a:spLocks noChangeArrowheads="1"/>
          </p:cNvSpPr>
          <p:nvPr/>
        </p:nvSpPr>
        <p:spPr bwMode="auto">
          <a:xfrm>
            <a:off x="2914650" y="4449763"/>
            <a:ext cx="31877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>
                <a:cs typeface="Arial" charset="0"/>
              </a:rPr>
              <a:t>Spectra of Mercury</a:t>
            </a:r>
          </a:p>
        </p:txBody>
      </p:sp>
      <p:pic>
        <p:nvPicPr>
          <p:cNvPr id="77827" name="Picture 1" descr="07_15_Fig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2"/>
          <a:stretch>
            <a:fillRect/>
          </a:stretch>
        </p:blipFill>
        <p:spPr bwMode="auto">
          <a:xfrm>
            <a:off x="304800" y="2387600"/>
            <a:ext cx="85344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  <a:solidFill>
            <a:srgbClr val="FFFFFF"/>
          </a:solidFill>
        </p:spPr>
        <p:txBody>
          <a:bodyPr/>
          <a:lstStyle/>
          <a:p>
            <a:r>
              <a:rPr lang="en-US" dirty="0" err="1" smtClean="0">
                <a:latin typeface="Arial" charset="0"/>
              </a:rPr>
              <a:t>Rydberg’</a:t>
            </a:r>
            <a:r>
              <a:rPr lang="en-US" altLang="ja-JP" dirty="0" err="1" smtClean="0">
                <a:latin typeface="Arial" charset="0"/>
              </a:rPr>
              <a:t>s</a:t>
            </a:r>
            <a:r>
              <a:rPr lang="en-US" altLang="ja-JP" dirty="0" smtClean="0">
                <a:latin typeface="Arial" charset="0"/>
              </a:rPr>
              <a:t> </a:t>
            </a:r>
            <a:r>
              <a:rPr lang="en-US" altLang="ja-JP" dirty="0">
                <a:latin typeface="Arial" charset="0"/>
              </a:rPr>
              <a:t>Spectrum Analysis</a:t>
            </a:r>
            <a:endParaRPr lang="en-US" dirty="0">
              <a:latin typeface="Arial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219200"/>
            <a:ext cx="8534400" cy="40386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kern="1200" dirty="0">
                <a:solidFill>
                  <a:srgbClr val="000000"/>
                </a:solidFill>
                <a:latin typeface="Arial" charset="0"/>
              </a:rPr>
              <a:t>Johannes Rydberg (1854–1919)</a:t>
            </a:r>
          </a:p>
          <a:p>
            <a:pPr>
              <a:defRPr/>
            </a:pPr>
            <a:endParaRPr lang="en-US" dirty="0" smtClean="0">
              <a:latin typeface="Arial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</a:rPr>
              <a:t>Rydberg </a:t>
            </a:r>
            <a:r>
              <a:rPr lang="en-US" dirty="0">
                <a:latin typeface="Arial" charset="0"/>
              </a:rPr>
              <a:t>analyzed the spectrum of hydrogen and found that it could be described with an equation that involved an inverse square of integers.</a:t>
            </a: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7987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876800"/>
            <a:ext cx="45624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Bohr Model of the Atom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Arial" charset="0"/>
              </a:rPr>
              <a:t>Neils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</a:rPr>
              <a:t> Bohr (1885–1962</a:t>
            </a:r>
            <a:r>
              <a:rPr lang="en-US" sz="2800" kern="12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nuclear model of the atom does not explain what structural changes occur when the atom gains or loses energy.</a:t>
            </a:r>
          </a:p>
          <a:p>
            <a:pPr>
              <a:defRPr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Bohr developed a model of the atom to explain  how the structure of the atom changes when it undergoes energy transitions.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Bohr’</a:t>
            </a:r>
            <a:r>
              <a:rPr lang="en-US" altLang="ja-JP" sz="2800" dirty="0" smtClean="0">
                <a:solidFill>
                  <a:srgbClr val="000000"/>
                </a:solidFill>
                <a:latin typeface="Arial" charset="0"/>
              </a:rPr>
              <a:t>s </a:t>
            </a:r>
            <a:r>
              <a:rPr lang="en-US" altLang="ja-JP" sz="2800" dirty="0">
                <a:solidFill>
                  <a:srgbClr val="000000"/>
                </a:solidFill>
                <a:latin typeface="Arial" charset="0"/>
              </a:rPr>
              <a:t>major idea was that the energy of the atom was 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charset="0"/>
              </a:rPr>
              <a:t>quantized</a:t>
            </a:r>
            <a:r>
              <a:rPr lang="en-US" altLang="ja-JP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dirty="0">
                <a:solidFill>
                  <a:srgbClr val="000000"/>
                </a:solidFill>
                <a:latin typeface="Arial" charset="0"/>
              </a:rPr>
              <a:t>and that the amount of energy in the atom was related to the electron’s position in the atom.</a:t>
            </a:r>
          </a:p>
          <a:p>
            <a:pPr lvl="1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Quantized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means that the atom could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have only very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specific amounts of energy.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Bohr’</a:t>
            </a:r>
            <a:r>
              <a:rPr lang="en-US" altLang="ja-JP">
                <a:latin typeface="Arial" charset="0"/>
              </a:rPr>
              <a:t>s Model</a:t>
            </a:r>
            <a:endParaRPr lang="en-US">
              <a:latin typeface="Arial" charset="0"/>
            </a:endParaRP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electrons travel in orbits that are at a fixed distance from the nucleus.</a:t>
            </a:r>
          </a:p>
          <a:p>
            <a:pPr lvl="1"/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Stationary states</a:t>
            </a:r>
          </a:p>
          <a:p>
            <a:pPr lvl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Therefore, the energy of the electron was proportional to the distance the orbit was from the nucleus.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Electrons emit radiation when they </a:t>
            </a:r>
            <a:r>
              <a:rPr lang="en-US" altLang="ja-JP" sz="2800" dirty="0">
                <a:solidFill>
                  <a:srgbClr val="000000"/>
                </a:solidFill>
                <a:latin typeface="Arial" charset="0"/>
              </a:rPr>
              <a:t>“jump” from an orbit with higher energy down to an orbit with lower energy.</a:t>
            </a:r>
          </a:p>
          <a:p>
            <a:pPr lvl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emitted radiation was a photon of light.</a:t>
            </a:r>
          </a:p>
          <a:p>
            <a:pPr lvl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distance between the orbits determined the energy of the photon of light produced.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Behavior of the Very Small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Electrons are incredibly small.</a:t>
            </a:r>
          </a:p>
          <a:p>
            <a:pPr lvl="1"/>
            <a:r>
              <a:rPr lang="en-US" sz="2400">
                <a:latin typeface="Arial" charset="0"/>
              </a:rPr>
              <a:t>A single speck of dust has more electrons than the number of people who have ever lived on Earth.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Electron behavior determines much of the behavior of atoms.</a:t>
            </a:r>
          </a:p>
          <a:p>
            <a:endParaRPr lang="en-US" sz="2800">
              <a:latin typeface="Arial" charset="0"/>
            </a:endParaRPr>
          </a:p>
          <a:p>
            <a:r>
              <a:rPr lang="en-US" sz="2800">
                <a:latin typeface="Arial" charset="0"/>
              </a:rPr>
              <a:t>Directly observing electrons in the atom is impossible; the electron is so small that observing it changes its behavior.</a:t>
            </a:r>
          </a:p>
          <a:p>
            <a:pPr lvl="1"/>
            <a:r>
              <a:rPr lang="en-US" sz="2400">
                <a:latin typeface="Arial" charset="0"/>
              </a:rPr>
              <a:t>Even shining a light on the electron would affect it.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Bohr Model of H Atoms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>
          <a:xfrm>
            <a:off x="1154840" y="978408"/>
            <a:ext cx="6834320" cy="4901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Wave Behavior of Electrons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ct val="0"/>
              </a:spcBef>
              <a:buFontTx/>
              <a:buNone/>
              <a:defRPr/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</a:rPr>
              <a:t>Louis de Broglie (1892–1987)</a:t>
            </a:r>
          </a:p>
          <a:p>
            <a:pPr marL="0" indent="0">
              <a:buFontTx/>
              <a:buNone/>
              <a:defRPr/>
            </a:pPr>
            <a:endParaRPr lang="en-US" sz="2800" dirty="0" smtClean="0">
              <a:latin typeface="Arial" charset="0"/>
            </a:endParaRPr>
          </a:p>
          <a:p>
            <a:pPr>
              <a:defRPr/>
            </a:pPr>
            <a:r>
              <a:rPr lang="en-US" sz="2800" dirty="0" smtClean="0">
                <a:latin typeface="Arial" charset="0"/>
              </a:rPr>
              <a:t>De </a:t>
            </a:r>
            <a:r>
              <a:rPr lang="en-US" sz="2800" dirty="0">
                <a:latin typeface="Arial" charset="0"/>
              </a:rPr>
              <a:t>Broglie proposed that particles could have wavelike character.</a:t>
            </a:r>
          </a:p>
          <a:p>
            <a:pPr>
              <a:defRPr/>
            </a:pPr>
            <a:r>
              <a:rPr lang="en-US" sz="2800" dirty="0">
                <a:latin typeface="Arial" charset="0"/>
              </a:rPr>
              <a:t>De Broglie predicted that the wavelength of a particle was inversely proportional to its momentum. </a:t>
            </a:r>
          </a:p>
          <a:p>
            <a:pPr>
              <a:defRPr/>
            </a:pPr>
            <a:r>
              <a:rPr lang="en-US" sz="2800" dirty="0">
                <a:latin typeface="Arial" charset="0"/>
              </a:rPr>
              <a:t>Because it is so small, the wave character of electrons is significant.</a:t>
            </a:r>
          </a:p>
          <a:p>
            <a:pPr>
              <a:defRPr/>
            </a:pPr>
            <a:endParaRPr lang="en-US" sz="2800" dirty="0">
              <a:latin typeface="Arial" charset="0"/>
            </a:endParaRPr>
          </a:p>
        </p:txBody>
      </p:sp>
      <p:pic>
        <p:nvPicPr>
          <p:cNvPr id="8806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5105400"/>
            <a:ext cx="1352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Electron Diffraction</a:t>
            </a:r>
          </a:p>
        </p:txBody>
      </p:sp>
      <p:sp>
        <p:nvSpPr>
          <p:cNvPr id="90114" name="Rectangle 11"/>
          <p:cNvSpPr>
            <a:spLocks noGrp="1" noChangeArrowheads="1"/>
          </p:cNvSpPr>
          <p:nvPr>
            <p:ph idx="1"/>
          </p:nvPr>
        </p:nvSpPr>
        <p:spPr>
          <a:xfrm>
            <a:off x="365125" y="990600"/>
            <a:ext cx="8686800" cy="480060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Proof that the electron had wave nature came a few years later with the demonstration that a beam of electrons would produce an interference pattern the same as waves do.</a:t>
            </a:r>
          </a:p>
          <a:p>
            <a:endParaRPr lang="en-US" sz="2800">
              <a:latin typeface="Arial" charset="0"/>
            </a:endParaRPr>
          </a:p>
        </p:txBody>
      </p:sp>
      <p:sp>
        <p:nvSpPr>
          <p:cNvPr id="90115" name="Text Box 13"/>
          <p:cNvSpPr txBox="1">
            <a:spLocks noChangeArrowheads="1"/>
          </p:cNvSpPr>
          <p:nvPr/>
        </p:nvSpPr>
        <p:spPr bwMode="auto">
          <a:xfrm>
            <a:off x="5791200" y="3025775"/>
            <a:ext cx="3048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However, electrons actually present an interference pattern, demonstrating they behave like waves.</a:t>
            </a:r>
          </a:p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>
          <a:xfrm>
            <a:off x="609600" y="3124200"/>
            <a:ext cx="4727015" cy="24597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Electron Diffraction</a:t>
            </a:r>
          </a:p>
        </p:txBody>
      </p:sp>
      <p:sp>
        <p:nvSpPr>
          <p:cNvPr id="92162" name="Rectangle 11"/>
          <p:cNvSpPr>
            <a:spLocks noGrp="1" noChangeArrowheads="1"/>
          </p:cNvSpPr>
          <p:nvPr>
            <p:ph idx="4294967295"/>
          </p:nvPr>
        </p:nvSpPr>
        <p:spPr>
          <a:xfrm>
            <a:off x="365125" y="990600"/>
            <a:ext cx="8686800" cy="4800600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Proof that the electron had wave nature came a few years later with the demonstration that a beam of electrons would produce an interference pattern the same as waves do.</a:t>
            </a:r>
          </a:p>
          <a:p>
            <a:endParaRPr lang="en-US" sz="2800">
              <a:latin typeface="Arial" charset="0"/>
            </a:endParaRPr>
          </a:p>
        </p:txBody>
      </p:sp>
      <p:sp>
        <p:nvSpPr>
          <p:cNvPr id="92163" name="Text Box 12"/>
          <p:cNvSpPr txBox="1">
            <a:spLocks noChangeArrowheads="1"/>
          </p:cNvSpPr>
          <p:nvPr/>
        </p:nvSpPr>
        <p:spPr bwMode="auto">
          <a:xfrm>
            <a:off x="5137150" y="3200400"/>
            <a:ext cx="40068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If electrons behave only like particles, there should </a:t>
            </a:r>
            <a:r>
              <a:rPr lang="en-US" dirty="0" smtClean="0">
                <a:solidFill>
                  <a:srgbClr val="000000"/>
                </a:solidFill>
              </a:rPr>
              <a:t>be only two </a:t>
            </a:r>
            <a:r>
              <a:rPr lang="en-US" dirty="0">
                <a:solidFill>
                  <a:srgbClr val="000000"/>
                </a:solidFill>
              </a:rPr>
              <a:t>bright spots on the target.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"/>
          <a:stretch/>
        </p:blipFill>
        <p:spPr>
          <a:xfrm>
            <a:off x="508717" y="3124200"/>
            <a:ext cx="4509008" cy="28986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Complementary Properties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When you try to observe the wave nature of the electron, you cannot observe its particle nature, and vice versa.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Wave nature = interference pattern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Particle nature = position, which slit it is passing through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</a:rPr>
              <a:t>The wave and particle nature of the electron are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complementary properties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As you know more about one you know less about the other.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Uncertainty Principle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Heisenberg stated that the product of the uncertainties in both the position and speed of a particle was inversely proportional to its mass.</a:t>
            </a:r>
          </a:p>
          <a:p>
            <a:pPr lvl="1">
              <a:defRPr/>
            </a:pPr>
            <a:r>
              <a:rPr lang="en-US" sz="2400" i="1" dirty="0"/>
              <a:t>x</a:t>
            </a:r>
            <a:r>
              <a:rPr lang="en-US" sz="2400" dirty="0"/>
              <a:t> = position, </a:t>
            </a:r>
            <a:r>
              <a:rPr lang="en-US" sz="2400" dirty="0" err="1">
                <a:latin typeface="Symbol" charset="0"/>
              </a:rPr>
              <a:t>D</a:t>
            </a:r>
            <a:r>
              <a:rPr lang="en-US" sz="2400" i="1" dirty="0" err="1"/>
              <a:t>x</a:t>
            </a:r>
            <a:r>
              <a:rPr lang="en-US" sz="2400" dirty="0"/>
              <a:t> = uncertainty in position</a:t>
            </a:r>
          </a:p>
          <a:p>
            <a:pPr lvl="1">
              <a:defRPr/>
            </a:pPr>
            <a:r>
              <a:rPr lang="en-US" sz="2400" i="1" dirty="0"/>
              <a:t>v</a:t>
            </a:r>
            <a:r>
              <a:rPr lang="en-US" sz="2400" dirty="0"/>
              <a:t> = velocity, </a:t>
            </a:r>
            <a:r>
              <a:rPr lang="en-US" sz="2400" dirty="0" err="1">
                <a:latin typeface="Symbol" charset="0"/>
              </a:rPr>
              <a:t>D</a:t>
            </a:r>
            <a:r>
              <a:rPr lang="en-US" sz="2400" i="1" dirty="0" err="1"/>
              <a:t>v</a:t>
            </a:r>
            <a:r>
              <a:rPr lang="en-US" sz="2400" dirty="0"/>
              <a:t> = uncertainty in velocity</a:t>
            </a:r>
          </a:p>
          <a:p>
            <a:pPr lvl="1">
              <a:defRPr/>
            </a:pPr>
            <a:r>
              <a:rPr lang="en-US" sz="2400" dirty="0"/>
              <a:t>m = </a:t>
            </a:r>
            <a:r>
              <a:rPr lang="en-US" sz="2400" dirty="0" smtClean="0"/>
              <a:t>mass</a:t>
            </a:r>
          </a:p>
          <a:p>
            <a:pPr marL="457200" lvl="1" indent="0">
              <a:buFontTx/>
              <a:buNone/>
              <a:defRPr/>
            </a:pPr>
            <a:endParaRPr lang="en-US" sz="2400" dirty="0" smtClean="0"/>
          </a:p>
          <a:p>
            <a:pPr marL="457200" lvl="1" indent="0">
              <a:buFontTx/>
              <a:buNone/>
              <a:defRPr/>
            </a:pPr>
            <a:endParaRPr lang="en-US" sz="2400" dirty="0"/>
          </a:p>
          <a:p>
            <a:pPr>
              <a:defRPr/>
            </a:pPr>
            <a:r>
              <a:rPr lang="en-US" sz="2800" dirty="0"/>
              <a:t>This means that the more accurately you know the position of a small particle, such as an electron, the less you know about its speed, and vice versa.</a:t>
            </a:r>
          </a:p>
        </p:txBody>
      </p:sp>
      <p:pic>
        <p:nvPicPr>
          <p:cNvPr id="96259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362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Uncertainty Principle Demonstration</a:t>
            </a:r>
          </a:p>
        </p:txBody>
      </p:sp>
      <p:sp>
        <p:nvSpPr>
          <p:cNvPr id="98306" name="Text Box 6"/>
          <p:cNvSpPr txBox="1">
            <a:spLocks noChangeArrowheads="1"/>
          </p:cNvSpPr>
          <p:nvPr/>
        </p:nvSpPr>
        <p:spPr bwMode="auto">
          <a:xfrm>
            <a:off x="5943600" y="2209800"/>
            <a:ext cx="2971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</a:rPr>
              <a:t>Any experiment designed to observe the electron results in detection of a single electron particle and no interference pattern.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"/>
          <a:stretch/>
        </p:blipFill>
        <p:spPr>
          <a:xfrm>
            <a:off x="337226" y="1828800"/>
            <a:ext cx="5242101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Determinacy versus Indeterminacy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</a:rPr>
              <a:t>According to classical physics, particles move in a path </a:t>
            </a:r>
            <a:r>
              <a:rPr lang="en-US" sz="2800" b="1" dirty="0">
                <a:latin typeface="Arial" charset="0"/>
              </a:rPr>
              <a:t>determined</a:t>
            </a:r>
            <a:r>
              <a:rPr lang="en-US" sz="2800" dirty="0">
                <a:latin typeface="Arial" charset="0"/>
              </a:rPr>
              <a:t> by the </a:t>
            </a:r>
            <a:r>
              <a:rPr lang="en-US" sz="2800" dirty="0" smtClean="0">
                <a:latin typeface="Arial" charset="0"/>
              </a:rPr>
              <a:t>particle’</a:t>
            </a:r>
            <a:r>
              <a:rPr lang="en-US" altLang="ja-JP" sz="2800" dirty="0" smtClean="0">
                <a:latin typeface="Arial" charset="0"/>
              </a:rPr>
              <a:t>s </a:t>
            </a:r>
            <a:r>
              <a:rPr lang="en-US" altLang="ja-JP" sz="2800" dirty="0">
                <a:latin typeface="Arial" charset="0"/>
              </a:rPr>
              <a:t>velocity, position, and forces acting on it.</a:t>
            </a:r>
          </a:p>
          <a:p>
            <a:pPr lvl="1"/>
            <a:r>
              <a:rPr lang="en-US" sz="2400" dirty="0">
                <a:latin typeface="Arial" charset="0"/>
              </a:rPr>
              <a:t>Determinacy = definite, predictable future</a:t>
            </a:r>
          </a:p>
          <a:p>
            <a:r>
              <a:rPr lang="en-US" sz="2800" dirty="0">
                <a:latin typeface="Arial" charset="0"/>
              </a:rPr>
              <a:t>Because we cannot know both the position and velocity of an electron, we cannot predict the path it will follow.</a:t>
            </a:r>
          </a:p>
          <a:p>
            <a:pPr lvl="1"/>
            <a:r>
              <a:rPr lang="en-US" sz="2400" dirty="0">
                <a:latin typeface="Arial" charset="0"/>
              </a:rPr>
              <a:t>Indeterminacy = indefinite future, can </a:t>
            </a:r>
            <a:r>
              <a:rPr lang="en-US" sz="2400" dirty="0" smtClean="0">
                <a:latin typeface="Arial" charset="0"/>
              </a:rPr>
              <a:t>predict only probability</a:t>
            </a:r>
            <a:endParaRPr lang="en-US" sz="24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The best we can do is to describe the probability an electron will be found in a particular region using statistical functions.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Trajectory versus Probability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>
          <a:xfrm>
            <a:off x="412268" y="762000"/>
            <a:ext cx="8472666" cy="2002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0"/>
          <a:stretch/>
        </p:blipFill>
        <p:spPr>
          <a:xfrm>
            <a:off x="4116994" y="3575758"/>
            <a:ext cx="4767940" cy="2359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"/>
          <a:stretch/>
        </p:blipFill>
        <p:spPr>
          <a:xfrm>
            <a:off x="990600" y="2955490"/>
            <a:ext cx="2367444" cy="34381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Electron Energy</a:t>
            </a:r>
          </a:p>
        </p:txBody>
      </p:sp>
      <p:sp>
        <p:nvSpPr>
          <p:cNvPr id="1044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Electron energy and position are complementary.</a:t>
            </a:r>
          </a:p>
          <a:p>
            <a:pPr lvl="1"/>
            <a:r>
              <a:rPr lang="en-US" i="1">
                <a:latin typeface="Arial" charset="0"/>
              </a:rPr>
              <a:t>KE</a:t>
            </a:r>
            <a:r>
              <a:rPr lang="en-US">
                <a:latin typeface="Arial" charset="0"/>
              </a:rPr>
              <a:t> = ½</a:t>
            </a:r>
            <a:r>
              <a:rPr lang="en-US" i="1">
                <a:latin typeface="Arial" charset="0"/>
              </a:rPr>
              <a:t>mv</a:t>
            </a:r>
            <a:r>
              <a:rPr lang="en-US" baseline="30000">
                <a:latin typeface="Arial" charset="0"/>
              </a:rPr>
              <a:t>2</a:t>
            </a:r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For an electron with a given energy, the best we can do is describe a region in the atom of high probability of finding it.</a:t>
            </a:r>
            <a:endParaRPr lang="en-US" b="1">
              <a:solidFill>
                <a:schemeClr val="accent1"/>
              </a:solidFill>
              <a:latin typeface="Arial" charset="0"/>
            </a:endParaRPr>
          </a:p>
          <a:p>
            <a:r>
              <a:rPr lang="en-US">
                <a:latin typeface="Arial" charset="0"/>
              </a:rPr>
              <a:t>Many of the properties of atoms are related to the energies of the electrons.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 Theory That Explains Electron Behavior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quantum-mechanical model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explains the manner in which electrons exist and behave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in atoms.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It helps us understand and predict the properties of atoms that are directly related to the behavior of the electrons: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Why some elements are metals and others are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nonmetals.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Why some elements gain one electron when forming an anion, whereas others gain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two.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Why some elements are very reactive, while others are practically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inert.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Why, in other periodic patterns, we see the properties of the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elements.</a:t>
            </a:r>
            <a:endParaRPr lang="en-US" sz="22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 smtClean="0">
                <a:latin typeface="Arial" charset="0"/>
              </a:rPr>
              <a:t>Schrödinger’</a:t>
            </a:r>
            <a:r>
              <a:rPr lang="en-US" altLang="ja-JP" dirty="0" smtClean="0">
                <a:latin typeface="Arial" charset="0"/>
              </a:rPr>
              <a:t>s </a:t>
            </a:r>
            <a:r>
              <a:rPr lang="en-US" altLang="ja-JP" dirty="0">
                <a:latin typeface="Arial" charset="0"/>
              </a:rPr>
              <a:t>Equation</a:t>
            </a:r>
            <a:endParaRPr lang="en-US" dirty="0">
              <a:latin typeface="Arial" charset="0"/>
            </a:endParaRPr>
          </a:p>
        </p:txBody>
      </p:sp>
      <p:sp>
        <p:nvSpPr>
          <p:cNvPr id="106498" name="Content Placeholder 2"/>
          <p:cNvSpPr>
            <a:spLocks noGrp="1"/>
          </p:cNvSpPr>
          <p:nvPr>
            <p:ph idx="1"/>
          </p:nvPr>
        </p:nvSpPr>
        <p:spPr>
          <a:xfrm>
            <a:off x="365124" y="685800"/>
            <a:ext cx="8397875" cy="510698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Schrödinger’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</a:rPr>
              <a:t>s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equation allows us to calculate the probability of finding an electron with a particular amount of energy at a particular location in the atom.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Solutions to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Schrödinger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</a:rPr>
              <a:t>’s </a:t>
            </a: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equation produce many wave functions, </a:t>
            </a:r>
            <a:r>
              <a:rPr lang="en-US" altLang="ja-JP" i="1" dirty="0">
                <a:solidFill>
                  <a:srgbClr val="000000"/>
                </a:solidFill>
                <a:latin typeface="Symbol" charset="0"/>
              </a:rPr>
              <a:t>Y</a:t>
            </a:r>
            <a:r>
              <a:rPr lang="en-US" altLang="ja-JP" dirty="0">
                <a:solidFill>
                  <a:srgbClr val="000000"/>
                </a:solidFill>
                <a:latin typeface="Symbol" charset="0"/>
              </a:rPr>
              <a:t>.</a:t>
            </a:r>
          </a:p>
          <a:p>
            <a:pPr marL="342900" lvl="1" indent="-342900">
              <a:buSzPct val="120000"/>
              <a:buFontTx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charset="0"/>
              </a:rPr>
              <a:t>A plot of distance versus </a:t>
            </a:r>
            <a:r>
              <a:rPr lang="en-US" sz="3000" i="1" dirty="0">
                <a:solidFill>
                  <a:srgbClr val="000000"/>
                </a:solidFill>
                <a:latin typeface="Symbol" charset="0"/>
              </a:rPr>
              <a:t>Y</a:t>
            </a:r>
            <a:r>
              <a:rPr lang="en-US" sz="3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3000" dirty="0">
                <a:solidFill>
                  <a:srgbClr val="000000"/>
                </a:solidFill>
                <a:latin typeface="Arial" charset="0"/>
              </a:rPr>
              <a:t> represents an </a:t>
            </a:r>
            <a:r>
              <a:rPr lang="en-US" sz="3000" b="1" dirty="0">
                <a:solidFill>
                  <a:srgbClr val="000000"/>
                </a:solidFill>
                <a:latin typeface="Arial" charset="0"/>
              </a:rPr>
              <a:t>orbital</a:t>
            </a:r>
            <a:r>
              <a:rPr lang="en-US" sz="3000" dirty="0">
                <a:solidFill>
                  <a:srgbClr val="000000"/>
                </a:solidFill>
                <a:latin typeface="Arial" charset="0"/>
              </a:rPr>
              <a:t>, a probability distribution map of a region where the electron is likely to be found.</a:t>
            </a:r>
          </a:p>
          <a:p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6499" name="Picture 8" descr="X:\50627 IRDVD Tro Chemistry A Molecular Approach\Working Files 50627\Lectures 50627\Component\ch 07\07_pg22_unfigur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638800"/>
            <a:ext cx="21574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Solutions to the Wave Function, </a:t>
            </a:r>
            <a:r>
              <a:rPr lang="en-US" i="1">
                <a:latin typeface="Symbol" charset="0"/>
              </a:rPr>
              <a:t>Y</a:t>
            </a:r>
          </a:p>
        </p:txBody>
      </p: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Calculations show that the size, shape, and orientation in space of an orbital are determined to be three integer terms in the wave function.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Added to quantize the energy of the electron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</a:rPr>
              <a:t>These integers are called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quantum numbers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Principal quantum number, 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n</a:t>
            </a:r>
            <a:endParaRPr lang="en-US" i="1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Angular momentum quantum number, 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l</a:t>
            </a:r>
            <a:endParaRPr lang="en-US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Magnetic quantum number, 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US" b="1" i="1" baseline="-25000">
                <a:solidFill>
                  <a:srgbClr val="000000"/>
                </a:solidFill>
                <a:latin typeface="Arial" charset="0"/>
              </a:rPr>
              <a:t>l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 lIns="90488" tIns="44450" rIns="90488" bIns="44450"/>
          <a:lstStyle/>
          <a:p>
            <a:pPr marL="346075"/>
            <a:r>
              <a:rPr lang="en-US">
                <a:latin typeface="Arial" charset="0"/>
              </a:rPr>
              <a:t>Principal Quantum Number, </a:t>
            </a:r>
            <a:r>
              <a:rPr lang="en-US" i="1">
                <a:latin typeface="Arial" charset="0"/>
              </a:rPr>
              <a:t>n</a:t>
            </a:r>
          </a:p>
        </p:txBody>
      </p:sp>
      <p:sp>
        <p:nvSpPr>
          <p:cNvPr id="110594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685800"/>
            <a:ext cx="8550276" cy="5106988"/>
          </a:xfrm>
        </p:spPr>
        <p:txBody>
          <a:bodyPr lIns="90488" tIns="44450" rIns="90488" bIns="44450"/>
          <a:lstStyle/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>
                <a:latin typeface="Arial" charset="0"/>
              </a:rPr>
              <a:t>Characterizes the energy of the electron in a particular orbital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2400" dirty="0">
                <a:latin typeface="Arial" charset="0"/>
              </a:rPr>
              <a:t>Corresponds to </a:t>
            </a:r>
            <a:r>
              <a:rPr lang="en-US" sz="2400" dirty="0" smtClean="0">
                <a:latin typeface="Arial" charset="0"/>
              </a:rPr>
              <a:t>Bohr’</a:t>
            </a:r>
            <a:r>
              <a:rPr lang="en-US" altLang="ja-JP" sz="2400" dirty="0" smtClean="0">
                <a:latin typeface="Arial" charset="0"/>
              </a:rPr>
              <a:t>s </a:t>
            </a:r>
            <a:r>
              <a:rPr lang="en-US" altLang="ja-JP" sz="2400" dirty="0">
                <a:latin typeface="Arial" charset="0"/>
              </a:rPr>
              <a:t>energy level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can be any integer </a:t>
            </a:r>
            <a:r>
              <a:rPr lang="en-US" sz="2800" dirty="0">
                <a:latin typeface="Arial" charset="0"/>
                <a:sym typeface="Symbol" charset="0"/>
              </a:rPr>
              <a:t></a:t>
            </a:r>
            <a:r>
              <a:rPr lang="en-US" sz="2800" dirty="0">
                <a:latin typeface="Symbol" charset="0"/>
              </a:rPr>
              <a:t> </a:t>
            </a:r>
            <a:r>
              <a:rPr lang="en-US" sz="2800" dirty="0">
                <a:latin typeface="Arial" charset="0"/>
              </a:rPr>
              <a:t>1.</a:t>
            </a:r>
            <a:endParaRPr lang="en-US" sz="2800" i="1" dirty="0"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>
                <a:latin typeface="Arial" charset="0"/>
              </a:rPr>
              <a:t>The larger the value of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, the more energy the orbital has.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>
                <a:latin typeface="Arial" charset="0"/>
              </a:rPr>
              <a:t>Energies are defined as being negative.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2400" dirty="0">
                <a:latin typeface="Arial" charset="0"/>
              </a:rPr>
              <a:t>An electron would have </a:t>
            </a:r>
            <a:r>
              <a:rPr lang="en-US" sz="2400" i="1" dirty="0">
                <a:latin typeface="Arial" charset="0"/>
              </a:rPr>
              <a:t>E</a:t>
            </a:r>
            <a:r>
              <a:rPr lang="en-US" sz="2400" dirty="0">
                <a:latin typeface="Arial" charset="0"/>
              </a:rPr>
              <a:t> = 0 when it escapes the atom.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>
                <a:latin typeface="Arial" charset="0"/>
              </a:rPr>
              <a:t>The larger the value of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, the larger the orbital.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>
                <a:latin typeface="Arial" charset="0"/>
              </a:rPr>
              <a:t>As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gets larger, the amount of energy between orbitals gets smaller. </a:t>
            </a:r>
          </a:p>
        </p:txBody>
      </p:sp>
      <p:pic>
        <p:nvPicPr>
          <p:cNvPr id="1105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48300"/>
            <a:ext cx="5372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Principal Energy Levels in Hydrogen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"/>
          <a:stretch/>
        </p:blipFill>
        <p:spPr>
          <a:xfrm>
            <a:off x="1747081" y="1093874"/>
            <a:ext cx="5649835" cy="50079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Angular Momentum Quantum Number, </a:t>
            </a:r>
            <a:r>
              <a:rPr lang="en-US" i="1">
                <a:latin typeface="Arial" charset="0"/>
              </a:rPr>
              <a:t>l</a:t>
            </a:r>
          </a:p>
        </p:txBody>
      </p:sp>
      <p:sp>
        <p:nvSpPr>
          <p:cNvPr id="114690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Arial" charset="0"/>
              </a:rPr>
              <a:t>The angular momentum quantum number determines the shape of the orbital.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b="1" i="1" dirty="0">
                <a:latin typeface="Arial" charset="0"/>
              </a:rPr>
              <a:t>l</a:t>
            </a:r>
            <a:r>
              <a:rPr lang="en-US" sz="3000" dirty="0">
                <a:latin typeface="Arial" charset="0"/>
              </a:rPr>
              <a:t> can have integer values from 0 to (</a:t>
            </a:r>
            <a:r>
              <a:rPr lang="en-US" sz="3000" i="1" dirty="0">
                <a:latin typeface="Arial" charset="0"/>
              </a:rPr>
              <a:t>n</a:t>
            </a:r>
            <a:r>
              <a:rPr lang="en-US" sz="3000" dirty="0">
                <a:latin typeface="Arial" charset="0"/>
              </a:rPr>
              <a:t> – 1).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</a:rPr>
              <a:t>Each value of </a:t>
            </a:r>
            <a:r>
              <a:rPr lang="en-US" sz="3000" i="1" dirty="0">
                <a:latin typeface="Arial" charset="0"/>
              </a:rPr>
              <a:t>l</a:t>
            </a:r>
            <a:r>
              <a:rPr lang="en-US" sz="3000" dirty="0">
                <a:latin typeface="Arial" charset="0"/>
              </a:rPr>
              <a:t> is called by a particular letter that designates the shape of the orbital.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700" b="1" i="1" dirty="0">
                <a:latin typeface="Arial" charset="0"/>
              </a:rPr>
              <a:t>s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700" dirty="0" err="1">
                <a:latin typeface="Arial" charset="0"/>
              </a:rPr>
              <a:t>orbitals</a:t>
            </a:r>
            <a:r>
              <a:rPr lang="en-US" sz="2700" dirty="0">
                <a:latin typeface="Arial" charset="0"/>
              </a:rPr>
              <a:t> are spherical.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700" b="1" i="1" dirty="0">
                <a:latin typeface="Arial" charset="0"/>
              </a:rPr>
              <a:t>p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700" dirty="0" err="1">
                <a:latin typeface="Arial" charset="0"/>
              </a:rPr>
              <a:t>orbitals</a:t>
            </a:r>
            <a:r>
              <a:rPr lang="en-US" sz="2700" dirty="0">
                <a:latin typeface="Arial" charset="0"/>
              </a:rPr>
              <a:t> are like two balloons tied at the knots.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700" b="1" i="1" dirty="0">
                <a:latin typeface="Arial" charset="0"/>
              </a:rPr>
              <a:t>d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700" dirty="0" err="1">
                <a:latin typeface="Arial" charset="0"/>
              </a:rPr>
              <a:t>orbitals</a:t>
            </a:r>
            <a:r>
              <a:rPr lang="en-US" sz="2700" dirty="0">
                <a:latin typeface="Arial" charset="0"/>
              </a:rPr>
              <a:t> are mainly like four balloons tied at </a:t>
            </a:r>
            <a:br>
              <a:rPr lang="en-US" sz="2700" dirty="0">
                <a:latin typeface="Arial" charset="0"/>
              </a:rPr>
            </a:br>
            <a:r>
              <a:rPr lang="en-US" sz="2700" dirty="0">
                <a:latin typeface="Arial" charset="0"/>
              </a:rPr>
              <a:t>the knots.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700" b="1" i="1" dirty="0">
                <a:latin typeface="Arial" charset="0"/>
              </a:rPr>
              <a:t>f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700" dirty="0" err="1">
                <a:latin typeface="Arial" charset="0"/>
              </a:rPr>
              <a:t>orbitals</a:t>
            </a:r>
            <a:r>
              <a:rPr lang="en-US" sz="2700" dirty="0">
                <a:latin typeface="Arial" charset="0"/>
              </a:rPr>
              <a:t> are mainly like eight balloons tied at the knots.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Angular Momentum Quantum Number, </a:t>
            </a:r>
            <a:r>
              <a:rPr lang="en-US" i="1">
                <a:latin typeface="Arial" charset="0"/>
              </a:rPr>
              <a:t>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/>
        </p:blipFill>
        <p:spPr>
          <a:xfrm>
            <a:off x="304800" y="1530096"/>
            <a:ext cx="8534400" cy="36352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Magnetic Quantum Number, </a:t>
            </a:r>
            <a:r>
              <a:rPr lang="en-US" i="1">
                <a:latin typeface="Arial" charset="0"/>
              </a:rPr>
              <a:t>m</a:t>
            </a:r>
            <a:r>
              <a:rPr lang="en-US" i="1" baseline="-25000">
                <a:latin typeface="Arial" charset="0"/>
              </a:rPr>
              <a:t>l</a:t>
            </a:r>
            <a:endParaRPr lang="en-US" i="1">
              <a:latin typeface="Arial" charset="0"/>
            </a:endParaRPr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>
          <a:xfrm>
            <a:off x="365124" y="685800"/>
            <a:ext cx="8474075" cy="5106988"/>
          </a:xfrm>
        </p:spPr>
        <p:txBody>
          <a:bodyPr/>
          <a:lstStyle/>
          <a:p>
            <a:r>
              <a:rPr lang="en-US" sz="3000" dirty="0">
                <a:latin typeface="Arial" charset="0"/>
              </a:rPr>
              <a:t>The magnetic quantum number is an integer that specifies the orientation of the orbital.</a:t>
            </a:r>
          </a:p>
          <a:p>
            <a:pPr lvl="1"/>
            <a:r>
              <a:rPr lang="en-US" sz="2600" dirty="0">
                <a:latin typeface="Arial" charset="0"/>
              </a:rPr>
              <a:t>The direction in space the orbital is aligned relative to the other orbitals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</a:rPr>
              <a:t>Values are integers from </a:t>
            </a:r>
            <a:r>
              <a:rPr lang="en-US" sz="3000" dirty="0">
                <a:latin typeface="Arial" charset="0"/>
                <a:cs typeface="Arial" charset="0"/>
              </a:rPr>
              <a:t>−</a:t>
            </a:r>
            <a:r>
              <a:rPr lang="en-US" sz="3000" i="1" dirty="0">
                <a:latin typeface="Arial" charset="0"/>
              </a:rPr>
              <a:t>l</a:t>
            </a:r>
            <a:r>
              <a:rPr lang="en-US" sz="3000" dirty="0">
                <a:latin typeface="Arial" charset="0"/>
              </a:rPr>
              <a:t> to +</a:t>
            </a:r>
            <a:r>
              <a:rPr lang="en-US" sz="3000" i="1" dirty="0">
                <a:latin typeface="Arial" charset="0"/>
              </a:rPr>
              <a:t>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Arial" charset="0"/>
              </a:rPr>
              <a:t>Including zero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600" dirty="0">
                <a:latin typeface="Arial" charset="0"/>
              </a:rPr>
              <a:t>Gives the number of orbitals of a </a:t>
            </a:r>
            <a:r>
              <a:rPr lang="en-US" sz="2600" dirty="0" smtClean="0">
                <a:latin typeface="Arial" charset="0"/>
              </a:rPr>
              <a:t>particular </a:t>
            </a:r>
            <a:r>
              <a:rPr lang="en-US" sz="2600" dirty="0">
                <a:latin typeface="Arial" charset="0"/>
              </a:rPr>
              <a:t>shape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>
                <a:latin typeface="Arial" charset="0"/>
              </a:rPr>
              <a:t>When </a:t>
            </a:r>
            <a:r>
              <a:rPr lang="en-US" sz="2200" i="1" dirty="0">
                <a:latin typeface="Arial" charset="0"/>
              </a:rPr>
              <a:t>l</a:t>
            </a:r>
            <a:r>
              <a:rPr lang="en-US" sz="2200" dirty="0">
                <a:latin typeface="Arial" charset="0"/>
              </a:rPr>
              <a:t> = 2, the values of </a:t>
            </a:r>
            <a:r>
              <a:rPr lang="en-US" sz="2200" i="1" dirty="0">
                <a:latin typeface="Arial" charset="0"/>
              </a:rPr>
              <a:t>m</a:t>
            </a:r>
            <a:r>
              <a:rPr lang="en-US" sz="2200" i="1" baseline="-25000" dirty="0">
                <a:latin typeface="Arial" charset="0"/>
              </a:rPr>
              <a:t>l</a:t>
            </a:r>
            <a:r>
              <a:rPr lang="en-US" sz="2200" dirty="0">
                <a:latin typeface="Arial" charset="0"/>
              </a:rPr>
              <a:t> are −2, −1, 0, +1, +2, which means there are five orbitals with </a:t>
            </a:r>
            <a:r>
              <a:rPr lang="en-US" sz="2200" i="1" dirty="0">
                <a:latin typeface="Arial" charset="0"/>
              </a:rPr>
              <a:t>l</a:t>
            </a:r>
            <a:r>
              <a:rPr lang="en-US" sz="2200" dirty="0">
                <a:latin typeface="Arial" charset="0"/>
              </a:rPr>
              <a:t> = 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Describing an Orbital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Each set of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n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l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, and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m</a:t>
            </a:r>
            <a:r>
              <a:rPr lang="en-US" i="1" baseline="-25000" dirty="0" smtClean="0">
                <a:solidFill>
                  <a:srgbClr val="000000"/>
                </a:solidFill>
                <a:ea typeface="+mn-ea"/>
                <a:cs typeface="+mn-cs"/>
              </a:rPr>
              <a:t>l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describes one orbital.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Orbitals with the same value of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n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are in the same 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+mn-cs"/>
              </a:rPr>
              <a:t>principal energy level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lvl="1">
              <a:defRPr/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lso called the principal shell</a:t>
            </a: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Orbitals with the same values of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n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and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l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are said to be in the same 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+mn-cs"/>
              </a:rPr>
              <a:t>sublevel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 Also called a subshell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Energy Levels and Sublevels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1066800"/>
            <a:ext cx="4191000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The </a:t>
            </a:r>
            <a:r>
              <a:rPr lang="en-US" i="1" dirty="0">
                <a:ea typeface="+mn-ea"/>
                <a:cs typeface="+mn-cs"/>
              </a:rPr>
              <a:t>n </a:t>
            </a:r>
            <a:r>
              <a:rPr lang="en-US" dirty="0">
                <a:ea typeface="+mn-ea"/>
                <a:cs typeface="+mn-cs"/>
              </a:rPr>
              <a:t>= 2 principal energy level contains two sublevels: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  <a:p>
            <a:pPr marL="457200" indent="-457200">
              <a:buFontTx/>
              <a:buAutoNum type="alphaLcPeriod"/>
              <a:defRPr/>
            </a:pPr>
            <a:r>
              <a:rPr lang="en-US" dirty="0">
                <a:ea typeface="+mn-ea"/>
                <a:cs typeface="+mn-cs"/>
              </a:rPr>
              <a:t>The </a:t>
            </a:r>
            <a:r>
              <a:rPr lang="en-US" i="1" dirty="0">
                <a:ea typeface="+mn-ea"/>
                <a:cs typeface="+mn-cs"/>
              </a:rPr>
              <a:t>l </a:t>
            </a:r>
            <a:r>
              <a:rPr lang="en-US" dirty="0">
                <a:ea typeface="+mn-ea"/>
                <a:cs typeface="+mn-cs"/>
              </a:rPr>
              <a:t>= 0: 2</a:t>
            </a:r>
            <a:r>
              <a:rPr lang="en-US" i="1" dirty="0">
                <a:ea typeface="+mn-ea"/>
                <a:cs typeface="+mn-cs"/>
              </a:rPr>
              <a:t>s</a:t>
            </a:r>
            <a:r>
              <a:rPr lang="en-US" dirty="0">
                <a:ea typeface="+mn-ea"/>
                <a:cs typeface="+mn-cs"/>
              </a:rPr>
              <a:t> sublevel with one orbital with </a:t>
            </a:r>
            <a:r>
              <a:rPr lang="en-US" i="1" dirty="0">
                <a:ea typeface="+mn-ea"/>
                <a:cs typeface="+mn-cs"/>
              </a:rPr>
              <a:t>m</a:t>
            </a:r>
            <a:r>
              <a:rPr lang="en-US" i="1" baseline="-25000" dirty="0">
                <a:ea typeface="+mn-ea"/>
                <a:cs typeface="+mn-cs"/>
              </a:rPr>
              <a:t>l </a:t>
            </a:r>
            <a:r>
              <a:rPr lang="en-US" dirty="0">
                <a:ea typeface="+mn-ea"/>
                <a:cs typeface="+mn-cs"/>
              </a:rPr>
              <a:t>= 0</a:t>
            </a:r>
          </a:p>
          <a:p>
            <a:pPr marL="457200" indent="-457200">
              <a:buFontTx/>
              <a:buAutoNum type="alphaLcPeriod"/>
              <a:defRPr/>
            </a:pPr>
            <a:endParaRPr lang="en-US" dirty="0">
              <a:ea typeface="+mn-ea"/>
              <a:cs typeface="+mn-cs"/>
            </a:endParaRPr>
          </a:p>
          <a:p>
            <a:pPr marL="457200" indent="-457200">
              <a:buFontTx/>
              <a:buAutoNum type="alphaLcPeriod"/>
              <a:defRPr/>
            </a:pPr>
            <a:endParaRPr lang="en-US" dirty="0">
              <a:ea typeface="+mn-ea"/>
              <a:cs typeface="+mn-cs"/>
            </a:endParaRPr>
          </a:p>
          <a:p>
            <a:pPr marL="457200" indent="-457200">
              <a:buFontTx/>
              <a:buAutoNum type="alphaLcPeriod"/>
              <a:defRPr/>
            </a:pPr>
            <a:endParaRPr lang="en-US" dirty="0">
              <a:ea typeface="+mn-ea"/>
              <a:cs typeface="+mn-cs"/>
            </a:endParaRPr>
          </a:p>
          <a:p>
            <a:pPr marL="457200" indent="-457200">
              <a:buFontTx/>
              <a:buAutoNum type="alphaLcPeriod"/>
              <a:defRPr/>
            </a:pPr>
            <a:r>
              <a:rPr lang="en-US" dirty="0">
                <a:ea typeface="+mn-ea"/>
                <a:cs typeface="+mn-cs"/>
              </a:rPr>
              <a:t>The </a:t>
            </a:r>
            <a:r>
              <a:rPr lang="en-US" i="1" dirty="0">
                <a:ea typeface="+mn-ea"/>
                <a:cs typeface="+mn-cs"/>
              </a:rPr>
              <a:t>l </a:t>
            </a:r>
            <a:r>
              <a:rPr lang="en-US" dirty="0">
                <a:ea typeface="+mn-ea"/>
                <a:cs typeface="+mn-cs"/>
              </a:rPr>
              <a:t>= 1: 2</a:t>
            </a:r>
            <a:r>
              <a:rPr lang="en-US" i="1" dirty="0">
                <a:ea typeface="+mn-ea"/>
                <a:cs typeface="+mn-cs"/>
              </a:rPr>
              <a:t>p</a:t>
            </a:r>
            <a:r>
              <a:rPr lang="en-US" dirty="0">
                <a:ea typeface="+mn-ea"/>
                <a:cs typeface="+mn-cs"/>
              </a:rPr>
              <a:t> sublevel with  three </a:t>
            </a:r>
            <a:r>
              <a:rPr lang="en-US" i="1" dirty="0">
                <a:ea typeface="+mn-ea"/>
                <a:cs typeface="+mn-cs"/>
              </a:rPr>
              <a:t>p</a:t>
            </a:r>
            <a:r>
              <a:rPr lang="en-US" dirty="0">
                <a:ea typeface="+mn-ea"/>
                <a:cs typeface="+mn-cs"/>
              </a:rPr>
              <a:t> orbitals with </a:t>
            </a:r>
            <a:br>
              <a:rPr lang="en-US" dirty="0">
                <a:ea typeface="+mn-ea"/>
                <a:cs typeface="+mn-cs"/>
              </a:rPr>
            </a:br>
            <a:r>
              <a:rPr lang="en-US" i="1" dirty="0">
                <a:ea typeface="+mn-ea"/>
                <a:cs typeface="+mn-cs"/>
              </a:rPr>
              <a:t>m</a:t>
            </a:r>
            <a:r>
              <a:rPr lang="en-US" i="1" baseline="-25000" dirty="0">
                <a:ea typeface="+mn-ea"/>
                <a:cs typeface="+mn-cs"/>
              </a:rPr>
              <a:t>l </a:t>
            </a:r>
            <a:r>
              <a:rPr lang="en-US" dirty="0">
                <a:ea typeface="+mn-ea"/>
                <a:cs typeface="+mn-cs"/>
              </a:rPr>
              <a:t>= </a:t>
            </a:r>
            <a:r>
              <a:rPr lang="en-US" dirty="0" smtClean="0">
                <a:cs typeface="Arial" charset="0"/>
              </a:rPr>
              <a:t>−</a:t>
            </a:r>
            <a:r>
              <a:rPr lang="en-US" dirty="0" smtClean="0">
                <a:ea typeface="+mn-ea"/>
                <a:cs typeface="+mn-cs"/>
              </a:rPr>
              <a:t>1</a:t>
            </a:r>
            <a:r>
              <a:rPr lang="en-US" dirty="0">
                <a:ea typeface="+mn-ea"/>
                <a:cs typeface="+mn-cs"/>
              </a:rPr>
              <a:t>, 0, +1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"/>
          <a:stretch/>
        </p:blipFill>
        <p:spPr>
          <a:xfrm>
            <a:off x="228600" y="1447800"/>
            <a:ext cx="4394538" cy="41879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Energy Levels and Sublevels</a:t>
            </a:r>
          </a:p>
        </p:txBody>
      </p:sp>
      <p:sp>
        <p:nvSpPr>
          <p:cNvPr id="124930" name="Content Placeholder 4"/>
          <p:cNvSpPr>
            <a:spLocks noGrp="1"/>
          </p:cNvSpPr>
          <p:nvPr>
            <p:ph idx="1"/>
          </p:nvPr>
        </p:nvSpPr>
        <p:spPr>
          <a:xfrm>
            <a:off x="365125" y="1065213"/>
            <a:ext cx="8474075" cy="5106987"/>
          </a:xfrm>
        </p:spPr>
        <p:txBody>
          <a:bodyPr/>
          <a:lstStyle/>
          <a:p>
            <a:r>
              <a:rPr lang="en-US">
                <a:latin typeface="Arial" charset="0"/>
              </a:rPr>
              <a:t>In general,</a:t>
            </a:r>
          </a:p>
          <a:p>
            <a:pPr lvl="1"/>
            <a:r>
              <a:rPr lang="en-US">
                <a:latin typeface="Arial" charset="0"/>
              </a:rPr>
              <a:t>the number of sublevels within a level = </a:t>
            </a:r>
            <a:r>
              <a:rPr lang="en-US" i="1">
                <a:latin typeface="Arial" charset="0"/>
              </a:rPr>
              <a:t>n.</a:t>
            </a:r>
          </a:p>
          <a:p>
            <a:pPr lvl="1"/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</a:rPr>
              <a:t>the number of orbitals within a sublevel = 2</a:t>
            </a:r>
            <a:r>
              <a:rPr lang="en-US" i="1">
                <a:latin typeface="Arial" charset="0"/>
              </a:rPr>
              <a:t>l</a:t>
            </a:r>
            <a:r>
              <a:rPr lang="en-US">
                <a:latin typeface="Arial" charset="0"/>
              </a:rPr>
              <a:t> + 1.</a:t>
            </a:r>
          </a:p>
          <a:p>
            <a:pPr lvl="1"/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</a:rPr>
              <a:t>the number of orbitals in a level = </a:t>
            </a:r>
            <a:r>
              <a:rPr lang="en-US" i="1">
                <a:latin typeface="Arial" charset="0"/>
              </a:rPr>
              <a:t>n</a:t>
            </a:r>
            <a:r>
              <a:rPr lang="en-US" baseline="30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.</a:t>
            </a:r>
          </a:p>
          <a:p>
            <a:pPr lvl="1"/>
            <a:endParaRPr lang="en-US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Nature of Light: Its Wave Nature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Light: a form of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electromagnetic radiation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Composed of perpendicular oscillating waves, one for the electric field and one for the 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magnetic field</a:t>
            </a:r>
          </a:p>
          <a:p>
            <a:pPr lvl="2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An electric field is a region where an electrically charged particle experiences a force.</a:t>
            </a:r>
          </a:p>
          <a:p>
            <a:pPr lvl="2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A magnetic field is a region where a magnetized particle experiences a force.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All electromagnetic waves move through space at the same constant speed.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3.00 × 10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m/s =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the speed of light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Atomic Spectroscopy Explained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365125" y="685800"/>
            <a:ext cx="8626475" cy="5106988"/>
          </a:xfrm>
        </p:spPr>
        <p:txBody>
          <a:bodyPr/>
          <a:lstStyle/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Each wavelength in the spectrum of an atom corresponds to an electron transition between orbitals.</a:t>
            </a:r>
          </a:p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When an electron is </a:t>
            </a:r>
            <a:r>
              <a:rPr lang="en-US" sz="2700" b="1" dirty="0">
                <a:solidFill>
                  <a:srgbClr val="000000"/>
                </a:solidFill>
                <a:latin typeface="Arial" charset="0"/>
              </a:rPr>
              <a:t>excited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, it transitions from an </a:t>
            </a:r>
            <a:br>
              <a:rPr lang="en-US" sz="2700" dirty="0">
                <a:solidFill>
                  <a:srgbClr val="000000"/>
                </a:solidFill>
                <a:latin typeface="Arial" charset="0"/>
              </a:rPr>
            </a:br>
            <a:r>
              <a:rPr lang="en-US" sz="2700" dirty="0">
                <a:solidFill>
                  <a:srgbClr val="000000"/>
                </a:solidFill>
                <a:latin typeface="Arial" charset="0"/>
              </a:rPr>
              <a:t>orbital in a lower energy level to an orbital in a higher </a:t>
            </a:r>
            <a:br>
              <a:rPr lang="en-US" sz="2700" dirty="0">
                <a:solidFill>
                  <a:srgbClr val="000000"/>
                </a:solidFill>
                <a:latin typeface="Arial" charset="0"/>
              </a:rPr>
            </a:br>
            <a:r>
              <a:rPr lang="en-US" sz="2700" dirty="0">
                <a:solidFill>
                  <a:srgbClr val="000000"/>
                </a:solidFill>
                <a:latin typeface="Arial" charset="0"/>
              </a:rPr>
              <a:t>energy level.</a:t>
            </a:r>
          </a:p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When an electron </a:t>
            </a:r>
            <a:r>
              <a:rPr lang="en-US" sz="2700" b="1" dirty="0">
                <a:solidFill>
                  <a:srgbClr val="000000"/>
                </a:solidFill>
                <a:latin typeface="Arial" charset="0"/>
              </a:rPr>
              <a:t>relaxes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, it transitions from an orbital in a higher energy level to an orbital in a lower </a:t>
            </a:r>
            <a:br>
              <a:rPr lang="en-US" sz="2700" dirty="0">
                <a:solidFill>
                  <a:srgbClr val="000000"/>
                </a:solidFill>
                <a:latin typeface="Arial" charset="0"/>
              </a:rPr>
            </a:br>
            <a:r>
              <a:rPr lang="en-US" sz="2700" dirty="0">
                <a:solidFill>
                  <a:srgbClr val="000000"/>
                </a:solidFill>
                <a:latin typeface="Arial" charset="0"/>
              </a:rPr>
              <a:t>energy level.</a:t>
            </a:r>
          </a:p>
          <a:p>
            <a:r>
              <a:rPr lang="en-US" sz="2700">
                <a:solidFill>
                  <a:srgbClr val="000000"/>
                </a:solidFill>
                <a:latin typeface="Arial" charset="0"/>
              </a:rPr>
              <a:t>When an electron relaxes, a photon of light is released whose energy equals the energy difference between </a:t>
            </a:r>
            <a:r>
              <a:rPr lang="en-US" sz="270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700">
                <a:solidFill>
                  <a:srgbClr val="000000"/>
                </a:solidFill>
                <a:latin typeface="Arial" charset="0"/>
              </a:rPr>
              <a:t>orbitals.</a:t>
            </a:r>
          </a:p>
          <a:p>
            <a:endParaRPr lang="en-US" sz="27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Electron Transitions</a:t>
            </a:r>
          </a:p>
        </p:txBody>
      </p:sp>
      <p:sp>
        <p:nvSpPr>
          <p:cNvPr id="1280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To transition to a higher energy state, the electron must gain the correct amount of energy corresponding to the difference in energy between the final and initial states.</a:t>
            </a:r>
          </a:p>
          <a:p>
            <a:r>
              <a:rPr lang="en-US" sz="2800">
                <a:latin typeface="Arial" charset="0"/>
              </a:rPr>
              <a:t>Electrons in high energy states are unstable and tend to lose energy and transition to lower 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energy states.</a:t>
            </a:r>
          </a:p>
          <a:p>
            <a:r>
              <a:rPr lang="en-US" sz="2800">
                <a:latin typeface="Arial" charset="0"/>
              </a:rPr>
              <a:t>Each line in the emission spectrum corresponds to the difference in energy between two </a:t>
            </a:r>
            <a:br>
              <a:rPr lang="en-US" sz="2800">
                <a:latin typeface="Arial" charset="0"/>
              </a:rPr>
            </a:br>
            <a:r>
              <a:rPr lang="en-US" sz="2800">
                <a:latin typeface="Arial" charset="0"/>
              </a:rPr>
              <a:t>energy states.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Quantum Leaps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8"/>
          <a:stretch/>
        </p:blipFill>
        <p:spPr>
          <a:xfrm>
            <a:off x="304800" y="1450848"/>
            <a:ext cx="8534400" cy="3802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Predicting the Spectrum of Hydrogen</a:t>
            </a:r>
          </a:p>
        </p:txBody>
      </p:sp>
      <p:sp>
        <p:nvSpPr>
          <p:cNvPr id="1320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</a:rPr>
              <a:t>The wavelengths of lines in the emission spectrum of hydrogen can be predicted by calculating the difference in energy between any two states.</a:t>
            </a:r>
          </a:p>
          <a:p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For an electron in energy state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, there are </a:t>
            </a:r>
            <a:br>
              <a:rPr lang="en-US" sz="2800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(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– 1) energy states to which it can transition. Therefore, it can generate (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– 1) lines.</a:t>
            </a:r>
          </a:p>
          <a:p>
            <a:endParaRPr lang="en-US" sz="28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Both the Bohr and quantum mechanical models can predict these lines very accurately for a </a:t>
            </a:r>
            <a:br>
              <a:rPr lang="en-US" sz="2800" dirty="0">
                <a:latin typeface="Arial" charset="0"/>
              </a:rPr>
            </a:br>
            <a:r>
              <a:rPr lang="en-US" sz="2800" dirty="0" smtClean="0">
                <a:latin typeface="Arial" charset="0"/>
              </a:rPr>
              <a:t>one-electron </a:t>
            </a:r>
            <a:r>
              <a:rPr lang="en-US" sz="2800" dirty="0">
                <a:latin typeface="Arial" charset="0"/>
              </a:rPr>
              <a:t>system.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Energy Transitions in Hydrogen</a:t>
            </a:r>
          </a:p>
        </p:txBody>
      </p:sp>
      <p:sp>
        <p:nvSpPr>
          <p:cNvPr id="13414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The energy of a photon released is equal to the difference in energy between the two levels between which the electron is jumping.</a:t>
            </a:r>
          </a:p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It can be calculated by subtracting the energy of the initial state from the energy of the final state.</a:t>
            </a:r>
          </a:p>
        </p:txBody>
      </p:sp>
      <p:sp>
        <p:nvSpPr>
          <p:cNvPr id="134147" name="Text Box 5"/>
          <p:cNvSpPr txBox="1">
            <a:spLocks noChangeArrowheads="1"/>
          </p:cNvSpPr>
          <p:nvPr/>
        </p:nvSpPr>
        <p:spPr bwMode="auto">
          <a:xfrm>
            <a:off x="5029200" y="3962400"/>
            <a:ext cx="337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000000"/>
                </a:solidFill>
              </a:rPr>
              <a:t>E</a:t>
            </a:r>
            <a:r>
              <a:rPr lang="en-US" baseline="-25000">
                <a:solidFill>
                  <a:srgbClr val="000000"/>
                </a:solidFill>
              </a:rPr>
              <a:t>emitted photon</a:t>
            </a:r>
            <a:r>
              <a:rPr lang="en-US">
                <a:solidFill>
                  <a:srgbClr val="000000"/>
                </a:solidFill>
              </a:rPr>
              <a:t> =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Symbol" charset="0"/>
                <a:cs typeface="Arial" charset="0"/>
              </a:rPr>
              <a:t>D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baseline="-25000">
                <a:solidFill>
                  <a:srgbClr val="000000"/>
                </a:solidFill>
                <a:cs typeface="Arial" charset="0"/>
              </a:rPr>
              <a:t>electron</a:t>
            </a: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457200" y="3962400"/>
            <a:ext cx="4227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Symbol" charset="0"/>
              </a:rPr>
              <a:t>D</a:t>
            </a:r>
            <a:r>
              <a:rPr lang="en-US" i="1">
                <a:solidFill>
                  <a:srgbClr val="000000"/>
                </a:solidFill>
              </a:rPr>
              <a:t>E</a:t>
            </a:r>
            <a:r>
              <a:rPr lang="en-US" baseline="-25000">
                <a:solidFill>
                  <a:srgbClr val="000000"/>
                </a:solidFill>
              </a:rPr>
              <a:t>electron</a:t>
            </a:r>
            <a:r>
              <a:rPr lang="en-US">
                <a:solidFill>
                  <a:srgbClr val="000000"/>
                </a:solidFill>
              </a:rPr>
              <a:t> = </a:t>
            </a:r>
            <a:r>
              <a:rPr lang="en-US" i="1">
                <a:solidFill>
                  <a:srgbClr val="000000"/>
                </a:solidFill>
              </a:rPr>
              <a:t>E</a:t>
            </a:r>
            <a:r>
              <a:rPr lang="en-US" baseline="-25000">
                <a:solidFill>
                  <a:srgbClr val="000000"/>
                </a:solidFill>
              </a:rPr>
              <a:t>final state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cs typeface="Arial" charset="0"/>
              </a:rPr>
              <a:t>− </a:t>
            </a:r>
            <a:r>
              <a:rPr lang="en-US" i="1">
                <a:solidFill>
                  <a:srgbClr val="000000"/>
                </a:solidFill>
                <a:cs typeface="Arial" charset="0"/>
              </a:rPr>
              <a:t>E</a:t>
            </a:r>
            <a:r>
              <a:rPr lang="en-US" baseline="-25000">
                <a:solidFill>
                  <a:srgbClr val="000000"/>
                </a:solidFill>
                <a:cs typeface="Arial" charset="0"/>
              </a:rPr>
              <a:t>initial state</a:t>
            </a: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34149" name="Picture 9" descr="Picture3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85820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Picture 10" descr="Picture3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86400"/>
            <a:ext cx="635158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2800">
                <a:latin typeface="Arial" charset="0"/>
              </a:rPr>
              <a:t>Hydrogen Energy Transitions and 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2133600" y="735148"/>
            <a:ext cx="4876800" cy="56510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Probability and Radial Distribution Functions</a:t>
            </a:r>
          </a:p>
        </p:txBody>
      </p:sp>
      <p:sp>
        <p:nvSpPr>
          <p:cNvPr id="138242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219200"/>
            <a:ext cx="8229600" cy="4191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600" i="1">
                <a:solidFill>
                  <a:srgbClr val="000000"/>
                </a:solidFill>
                <a:latin typeface="Symbol" charset="0"/>
              </a:rPr>
              <a:t>y </a:t>
            </a:r>
            <a:r>
              <a:rPr lang="en-US" sz="2600" baseline="30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600">
                <a:solidFill>
                  <a:srgbClr val="000000"/>
                </a:solidFill>
                <a:latin typeface="Arial" charset="0"/>
              </a:rPr>
              <a:t> is the probability density.</a:t>
            </a:r>
          </a:p>
          <a:p>
            <a:pPr lvl="1">
              <a:lnSpc>
                <a:spcPct val="80000"/>
              </a:lnSpc>
            </a:pPr>
            <a:r>
              <a:rPr lang="en-US" sz="2300">
                <a:solidFill>
                  <a:srgbClr val="000000"/>
                </a:solidFill>
                <a:latin typeface="Arial" charset="0"/>
              </a:rPr>
              <a:t>The probability of finding an electron at a particular point </a:t>
            </a:r>
            <a:br>
              <a:rPr lang="en-US" sz="2300">
                <a:solidFill>
                  <a:srgbClr val="000000"/>
                </a:solidFill>
                <a:latin typeface="Arial" charset="0"/>
              </a:rPr>
            </a:br>
            <a:r>
              <a:rPr lang="en-US" sz="2300">
                <a:solidFill>
                  <a:srgbClr val="000000"/>
                </a:solidFill>
                <a:latin typeface="Arial" charset="0"/>
              </a:rPr>
              <a:t>in space</a:t>
            </a:r>
          </a:p>
          <a:p>
            <a:pPr lvl="1">
              <a:lnSpc>
                <a:spcPct val="80000"/>
              </a:lnSpc>
            </a:pPr>
            <a:r>
              <a:rPr lang="en-US" sz="2300">
                <a:solidFill>
                  <a:srgbClr val="000000"/>
                </a:solidFill>
                <a:latin typeface="Arial" charset="0"/>
              </a:rPr>
              <a:t>For </a:t>
            </a:r>
            <a:r>
              <a:rPr lang="en-US" sz="2300" b="1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300">
                <a:solidFill>
                  <a:srgbClr val="000000"/>
                </a:solidFill>
                <a:latin typeface="Arial" charset="0"/>
              </a:rPr>
              <a:t> orbital maximum at the nucleus</a:t>
            </a:r>
          </a:p>
          <a:p>
            <a:pPr lvl="1">
              <a:lnSpc>
                <a:spcPct val="80000"/>
              </a:lnSpc>
            </a:pPr>
            <a:r>
              <a:rPr lang="en-US" sz="2300">
                <a:solidFill>
                  <a:srgbClr val="000000"/>
                </a:solidFill>
                <a:latin typeface="Arial" charset="0"/>
              </a:rPr>
              <a:t>Decreases as you move away from the nucleus</a:t>
            </a:r>
          </a:p>
          <a:p>
            <a:pPr>
              <a:lnSpc>
                <a:spcPct val="80000"/>
              </a:lnSpc>
            </a:pPr>
            <a:r>
              <a:rPr lang="en-US" sz="2600">
                <a:solidFill>
                  <a:srgbClr val="000000"/>
                </a:solidFill>
                <a:latin typeface="Arial" charset="0"/>
              </a:rPr>
              <a:t>The radial distribution function represents the total probability at a certain distance from the nucleus.</a:t>
            </a:r>
          </a:p>
          <a:p>
            <a:pPr lvl="1">
              <a:lnSpc>
                <a:spcPct val="80000"/>
              </a:lnSpc>
            </a:pPr>
            <a:r>
              <a:rPr lang="en-US" sz="2300">
                <a:solidFill>
                  <a:srgbClr val="000000"/>
                </a:solidFill>
                <a:latin typeface="Arial" charset="0"/>
              </a:rPr>
              <a:t>Maximum at most probable radius</a:t>
            </a:r>
          </a:p>
          <a:p>
            <a:pPr>
              <a:lnSpc>
                <a:spcPct val="80000"/>
              </a:lnSpc>
            </a:pPr>
            <a:r>
              <a:rPr lang="en-US" sz="2600" b="1">
                <a:solidFill>
                  <a:srgbClr val="000000"/>
                </a:solidFill>
                <a:latin typeface="Arial" charset="0"/>
              </a:rPr>
              <a:t>Nodes</a:t>
            </a:r>
            <a:r>
              <a:rPr lang="en-US" sz="2600">
                <a:solidFill>
                  <a:srgbClr val="000000"/>
                </a:solidFill>
                <a:latin typeface="Arial" charset="0"/>
              </a:rPr>
              <a:t> in the functions are where the probability drops to 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8"/>
          <a:stretch/>
        </p:blipFill>
        <p:spPr>
          <a:xfrm>
            <a:off x="1215963" y="4797552"/>
            <a:ext cx="6712074" cy="1527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Probability Density for </a:t>
            </a:r>
            <a:r>
              <a:rPr lang="en-US" i="1">
                <a:latin typeface="Arial" charset="0"/>
              </a:rPr>
              <a:t>s </a:t>
            </a:r>
            <a:r>
              <a:rPr lang="en-US">
                <a:latin typeface="Arial" charset="0"/>
              </a:rPr>
              <a:t>Orbitals (</a:t>
            </a:r>
            <a:r>
              <a:rPr lang="en-US" i="1">
                <a:latin typeface="Arial" charset="0"/>
              </a:rPr>
              <a:t>l</a:t>
            </a:r>
            <a:r>
              <a:rPr lang="en-US">
                <a:latin typeface="Arial" charset="0"/>
              </a:rPr>
              <a:t> = 0)</a:t>
            </a:r>
          </a:p>
        </p:txBody>
      </p:sp>
      <p:sp>
        <p:nvSpPr>
          <p:cNvPr id="140290" name="Text Box 7"/>
          <p:cNvSpPr txBox="1">
            <a:spLocks noChangeArrowheads="1"/>
          </p:cNvSpPr>
          <p:nvPr/>
        </p:nvSpPr>
        <p:spPr bwMode="auto">
          <a:xfrm>
            <a:off x="365125" y="1487488"/>
            <a:ext cx="85502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The probability density function represents the total probability of finding an electron at a particular point in space.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/>
        </p:blipFill>
        <p:spPr>
          <a:xfrm>
            <a:off x="304800" y="2743200"/>
            <a:ext cx="8534400" cy="32961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Radial Distribution Function</a:t>
            </a:r>
          </a:p>
        </p:txBody>
      </p:sp>
      <p:sp>
        <p:nvSpPr>
          <p:cNvPr id="142338" name="Text Box 6"/>
          <p:cNvSpPr txBox="1">
            <a:spLocks noChangeArrowheads="1"/>
          </p:cNvSpPr>
          <p:nvPr/>
        </p:nvSpPr>
        <p:spPr bwMode="auto">
          <a:xfrm>
            <a:off x="365125" y="990600"/>
            <a:ext cx="4968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The radial distribution function represents the </a:t>
            </a:r>
            <a:r>
              <a:rPr lang="en-US" b="1" dirty="0"/>
              <a:t>total</a:t>
            </a:r>
            <a:r>
              <a:rPr lang="en-US" dirty="0"/>
              <a:t> </a:t>
            </a:r>
            <a:r>
              <a:rPr lang="en-US" b="1" dirty="0"/>
              <a:t>probability</a:t>
            </a:r>
            <a:r>
              <a:rPr lang="en-US" dirty="0"/>
              <a:t> of finding an electron within a thin spherical shell at a </a:t>
            </a:r>
            <a:r>
              <a:rPr lang="en-US" b="1" dirty="0" smtClean="0"/>
              <a:t>distance</a:t>
            </a:r>
            <a:r>
              <a:rPr lang="en-US" dirty="0"/>
              <a:t> </a:t>
            </a:r>
            <a:r>
              <a:rPr lang="en-US" b="1" i="1" dirty="0" smtClean="0"/>
              <a:t>r</a:t>
            </a:r>
            <a:r>
              <a:rPr lang="en-US" dirty="0" smtClean="0"/>
              <a:t> </a:t>
            </a:r>
            <a:r>
              <a:rPr lang="en-US" dirty="0"/>
              <a:t>from the nucleus.</a:t>
            </a:r>
          </a:p>
        </p:txBody>
      </p:sp>
      <p:sp>
        <p:nvSpPr>
          <p:cNvPr id="142339" name="Text Box 7"/>
          <p:cNvSpPr txBox="1">
            <a:spLocks noChangeArrowheads="1"/>
          </p:cNvSpPr>
          <p:nvPr/>
        </p:nvSpPr>
        <p:spPr bwMode="auto">
          <a:xfrm>
            <a:off x="365125" y="2895600"/>
            <a:ext cx="4892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The probability at a point decreases with increasing distance from the nucleus, but the volume of the spherical shell increases.</a:t>
            </a:r>
          </a:p>
        </p:txBody>
      </p:sp>
      <p:sp>
        <p:nvSpPr>
          <p:cNvPr id="142340" name="Text Box 8"/>
          <p:cNvSpPr txBox="1">
            <a:spLocks noChangeArrowheads="1"/>
          </p:cNvSpPr>
          <p:nvPr/>
        </p:nvSpPr>
        <p:spPr bwMode="auto">
          <a:xfrm>
            <a:off x="365125" y="4916488"/>
            <a:ext cx="49688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The net result is a plot that indicates the most probable distance of the electron in a 1</a:t>
            </a:r>
            <a:r>
              <a:rPr lang="en-US" i="1"/>
              <a:t>s </a:t>
            </a:r>
            <a:r>
              <a:rPr lang="en-US"/>
              <a:t>orbital of H is 52.9 pm.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"/>
          <a:stretch/>
        </p:blipFill>
        <p:spPr>
          <a:xfrm>
            <a:off x="5295089" y="838200"/>
            <a:ext cx="3745595" cy="548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584200"/>
          </a:xfrm>
        </p:spPr>
        <p:txBody>
          <a:bodyPr/>
          <a:lstStyle/>
          <a:p>
            <a:r>
              <a:rPr lang="en-US" i="1">
                <a:latin typeface="Arial" charset="0"/>
              </a:rPr>
              <a:t>l</a:t>
            </a:r>
            <a:r>
              <a:rPr lang="en-US">
                <a:latin typeface="Arial" charset="0"/>
              </a:rPr>
              <a:t> = 0, the </a:t>
            </a:r>
            <a:r>
              <a:rPr lang="en-US" i="1">
                <a:latin typeface="Arial" charset="0"/>
              </a:rPr>
              <a:t>s</a:t>
            </a:r>
            <a:r>
              <a:rPr lang="en-US">
                <a:latin typeface="Arial" charset="0"/>
              </a:rPr>
              <a:t> Orbital</a:t>
            </a:r>
            <a:endParaRPr lang="en-US" i="1">
              <a:latin typeface="Arial" charset="0"/>
            </a:endParaRPr>
          </a:p>
        </p:txBody>
      </p:sp>
      <p:sp>
        <p:nvSpPr>
          <p:cNvPr id="144386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219200"/>
            <a:ext cx="5334000" cy="4419600"/>
          </a:xfrm>
        </p:spPr>
        <p:txBody>
          <a:bodyPr/>
          <a:lstStyle/>
          <a:p>
            <a:r>
              <a:rPr lang="en-US">
                <a:latin typeface="Arial" charset="0"/>
              </a:rPr>
              <a:t>Each principal energy level has one </a:t>
            </a:r>
            <a:r>
              <a:rPr lang="en-US" b="1" i="1">
                <a:latin typeface="Arial" charset="0"/>
              </a:rPr>
              <a:t>s</a:t>
            </a:r>
            <a:r>
              <a:rPr lang="en-US">
                <a:latin typeface="Arial" charset="0"/>
              </a:rPr>
              <a:t> orbital.</a:t>
            </a:r>
          </a:p>
          <a:p>
            <a:r>
              <a:rPr lang="en-US">
                <a:latin typeface="Arial" charset="0"/>
              </a:rPr>
              <a:t>Lowest energy orbital in a principal energy state</a:t>
            </a:r>
          </a:p>
          <a:p>
            <a:r>
              <a:rPr lang="en-US">
                <a:latin typeface="Arial" charset="0"/>
              </a:rPr>
              <a:t>Spherical</a:t>
            </a:r>
          </a:p>
          <a:p>
            <a:r>
              <a:rPr lang="en-US">
                <a:latin typeface="Arial" charset="0"/>
              </a:rPr>
              <a:t>Number of nodes = (</a:t>
            </a:r>
            <a:r>
              <a:rPr lang="en-US" i="1">
                <a:latin typeface="Arial" charset="0"/>
              </a:rPr>
              <a:t>n</a:t>
            </a:r>
            <a:r>
              <a:rPr lang="en-US">
                <a:latin typeface="Arial" charset="0"/>
              </a:rPr>
              <a:t> – 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5590854" y="950976"/>
            <a:ext cx="3476946" cy="4956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34400" cy="914400"/>
          </a:xfrm>
        </p:spPr>
        <p:txBody>
          <a:bodyPr/>
          <a:lstStyle/>
          <a:p>
            <a:r>
              <a:rPr lang="en-US">
                <a:latin typeface="Arial" charset="0"/>
              </a:rPr>
              <a:t>Electromagnetic 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"/>
          <a:stretch/>
        </p:blipFill>
        <p:spPr>
          <a:xfrm>
            <a:off x="304800" y="1763712"/>
            <a:ext cx="8534400" cy="33305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7913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Probability Densities and Radial Distributions for 2</a:t>
            </a:r>
            <a:r>
              <a:rPr lang="en-US" i="1">
                <a:latin typeface="Arial" charset="0"/>
              </a:rPr>
              <a:t>s</a:t>
            </a:r>
            <a:r>
              <a:rPr lang="en-US">
                <a:latin typeface="Arial" charset="0"/>
              </a:rPr>
              <a:t> and 3</a:t>
            </a:r>
            <a:r>
              <a:rPr lang="en-US" i="1">
                <a:latin typeface="Arial" charset="0"/>
              </a:rPr>
              <a:t>s </a:t>
            </a:r>
            <a:r>
              <a:rPr lang="en-US">
                <a:latin typeface="Arial" charset="0"/>
              </a:rPr>
              <a:t>Orbitals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2362200" y="1068002"/>
            <a:ext cx="4419600" cy="54470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>
                <a:latin typeface="Arial" charset="0"/>
              </a:rPr>
              <a:t>l </a:t>
            </a:r>
            <a:r>
              <a:rPr lang="en-US">
                <a:latin typeface="Arial" charset="0"/>
              </a:rPr>
              <a:t>= 1</a:t>
            </a:r>
            <a:r>
              <a:rPr lang="en-US" i="1">
                <a:latin typeface="Arial" charset="0"/>
              </a:rPr>
              <a:t>, p</a:t>
            </a:r>
            <a:r>
              <a:rPr lang="en-US">
                <a:latin typeface="Arial" charset="0"/>
              </a:rPr>
              <a:t> orbitals</a:t>
            </a:r>
            <a:endParaRPr lang="en-US" i="1">
              <a:latin typeface="Arial" charset="0"/>
            </a:endParaRPr>
          </a:p>
        </p:txBody>
      </p:sp>
      <p:sp>
        <p:nvSpPr>
          <p:cNvPr id="1484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</a:rPr>
              <a:t>Each principal energy state above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= 1 has three </a:t>
            </a:r>
            <a:r>
              <a:rPr lang="en-US" sz="2800" b="1" i="1" dirty="0">
                <a:latin typeface="Arial" charset="0"/>
              </a:rPr>
              <a:t>p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orbitals</a:t>
            </a:r>
            <a:r>
              <a:rPr lang="en-US" sz="2800" dirty="0">
                <a:latin typeface="Arial" charset="0"/>
              </a:rPr>
              <a:t>.</a:t>
            </a:r>
          </a:p>
          <a:p>
            <a:pPr lvl="1"/>
            <a:r>
              <a:rPr lang="en-US" sz="2400" i="1" dirty="0">
                <a:latin typeface="Arial" charset="0"/>
              </a:rPr>
              <a:t>m</a:t>
            </a:r>
            <a:r>
              <a:rPr lang="en-US" sz="2400" i="1" baseline="-25000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−1, 0, +1</a:t>
            </a:r>
          </a:p>
          <a:p>
            <a:r>
              <a:rPr lang="en-US" sz="2800" dirty="0">
                <a:latin typeface="Arial" charset="0"/>
              </a:rPr>
              <a:t>Each of the three </a:t>
            </a:r>
            <a:r>
              <a:rPr lang="en-US" sz="2800" dirty="0" err="1">
                <a:latin typeface="Arial" charset="0"/>
              </a:rPr>
              <a:t>orbitals</a:t>
            </a:r>
            <a:r>
              <a:rPr lang="en-US" sz="2800" dirty="0">
                <a:latin typeface="Arial" charset="0"/>
              </a:rPr>
              <a:t> points along a </a:t>
            </a:r>
            <a:br>
              <a:rPr lang="en-US" sz="2800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different axis.</a:t>
            </a:r>
          </a:p>
          <a:p>
            <a:pPr lvl="1"/>
            <a:r>
              <a:rPr lang="en-US" sz="2400" b="1" i="1" dirty="0" err="1">
                <a:latin typeface="Arial" charset="0"/>
              </a:rPr>
              <a:t>p</a:t>
            </a:r>
            <a:r>
              <a:rPr lang="en-US" sz="2400" b="1" i="1" baseline="-25000" dirty="0" err="1">
                <a:latin typeface="Arial" charset="0"/>
              </a:rPr>
              <a:t>x</a:t>
            </a:r>
            <a:r>
              <a:rPr lang="en-US" sz="2400" b="1" i="1" dirty="0">
                <a:latin typeface="Arial" charset="0"/>
              </a:rPr>
              <a:t>, </a:t>
            </a:r>
            <a:r>
              <a:rPr lang="en-US" sz="2400" b="1" i="1" dirty="0" err="1">
                <a:latin typeface="Arial" charset="0"/>
              </a:rPr>
              <a:t>p</a:t>
            </a:r>
            <a:r>
              <a:rPr lang="en-US" sz="2400" b="1" i="1" baseline="-25000" dirty="0" err="1">
                <a:latin typeface="Arial" charset="0"/>
              </a:rPr>
              <a:t>y</a:t>
            </a:r>
            <a:r>
              <a:rPr lang="en-US" sz="2400" b="1" i="1" dirty="0">
                <a:latin typeface="Arial" charset="0"/>
              </a:rPr>
              <a:t>, </a:t>
            </a:r>
            <a:r>
              <a:rPr lang="en-US" sz="2400" b="1" i="1" dirty="0" err="1">
                <a:latin typeface="Arial" charset="0"/>
              </a:rPr>
              <a:t>p</a:t>
            </a:r>
            <a:r>
              <a:rPr lang="en-US" sz="2400" b="1" i="1" baseline="-25000" dirty="0" err="1">
                <a:latin typeface="Arial" charset="0"/>
              </a:rPr>
              <a:t>z</a:t>
            </a:r>
            <a:endParaRPr lang="en-US" sz="2400" b="1" i="1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The </a:t>
            </a:r>
            <a:r>
              <a:rPr lang="en-US" sz="2800" dirty="0" smtClean="0">
                <a:latin typeface="Arial" charset="0"/>
              </a:rPr>
              <a:t>second-lowest </a:t>
            </a:r>
            <a:r>
              <a:rPr lang="en-US" sz="2800" dirty="0">
                <a:latin typeface="Arial" charset="0"/>
              </a:rPr>
              <a:t>energy </a:t>
            </a:r>
            <a:r>
              <a:rPr lang="en-US" sz="2800" dirty="0" err="1">
                <a:latin typeface="Arial" charset="0"/>
              </a:rPr>
              <a:t>orbitals</a:t>
            </a:r>
            <a:r>
              <a:rPr lang="en-US" sz="2800" dirty="0">
                <a:latin typeface="Arial" charset="0"/>
              </a:rPr>
              <a:t> in a principal energy state</a:t>
            </a:r>
          </a:p>
          <a:p>
            <a:r>
              <a:rPr lang="en-US" sz="2800" dirty="0">
                <a:latin typeface="Arial" charset="0"/>
              </a:rPr>
              <a:t>Two-lobed</a:t>
            </a:r>
          </a:p>
          <a:p>
            <a:r>
              <a:rPr lang="en-US" sz="2800" dirty="0">
                <a:latin typeface="Arial" charset="0"/>
              </a:rPr>
              <a:t>One node at the nucleus; total of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nodes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84200"/>
          </a:xfrm>
          <a:solidFill>
            <a:srgbClr val="FFFFFF"/>
          </a:solidFill>
        </p:spPr>
        <p:txBody>
          <a:bodyPr/>
          <a:lstStyle/>
          <a:p>
            <a:r>
              <a:rPr lang="en-US" i="1">
                <a:latin typeface="Arial" charset="0"/>
              </a:rPr>
              <a:t>p</a:t>
            </a:r>
            <a:r>
              <a:rPr lang="en-US">
                <a:latin typeface="Arial" charset="0"/>
              </a:rPr>
              <a:t> Orbitals (</a:t>
            </a:r>
            <a:r>
              <a:rPr lang="en-US" i="1">
                <a:latin typeface="Arial" charset="0"/>
              </a:rPr>
              <a:t>l</a:t>
            </a:r>
            <a:r>
              <a:rPr lang="en-US">
                <a:latin typeface="Arial" charset="0"/>
              </a:rPr>
              <a:t> = 1)</a:t>
            </a:r>
            <a:endParaRPr lang="en-US" i="1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2"/>
          <a:stretch/>
        </p:blipFill>
        <p:spPr>
          <a:xfrm>
            <a:off x="304800" y="2011680"/>
            <a:ext cx="8534400" cy="26673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>
                <a:latin typeface="Arial" charset="0"/>
              </a:rPr>
              <a:t>l </a:t>
            </a:r>
            <a:r>
              <a:rPr lang="en-US">
                <a:latin typeface="Arial" charset="0"/>
              </a:rPr>
              <a:t>= 2</a:t>
            </a:r>
            <a:r>
              <a:rPr lang="en-US" i="1">
                <a:latin typeface="Arial" charset="0"/>
              </a:rPr>
              <a:t>, d</a:t>
            </a:r>
            <a:r>
              <a:rPr lang="en-US">
                <a:latin typeface="Arial" charset="0"/>
              </a:rPr>
              <a:t> Orbitals</a:t>
            </a:r>
            <a:endParaRPr lang="en-US" i="1">
              <a:latin typeface="Arial" charset="0"/>
            </a:endParaRP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685800"/>
            <a:ext cx="8702675" cy="5106988"/>
          </a:xfrm>
        </p:spPr>
        <p:txBody>
          <a:bodyPr/>
          <a:lstStyle/>
          <a:p>
            <a:r>
              <a:rPr lang="en-US" sz="2600" dirty="0">
                <a:latin typeface="Arial" charset="0"/>
              </a:rPr>
              <a:t>Each principal energy state above </a:t>
            </a:r>
            <a:r>
              <a:rPr lang="en-US" sz="2600" i="1" dirty="0">
                <a:latin typeface="Arial" charset="0"/>
              </a:rPr>
              <a:t>n</a:t>
            </a:r>
            <a:r>
              <a:rPr lang="en-US" sz="2600" dirty="0">
                <a:latin typeface="Arial" charset="0"/>
              </a:rPr>
              <a:t> = 2 has five </a:t>
            </a:r>
            <a:br>
              <a:rPr lang="en-US" sz="2600" dirty="0">
                <a:latin typeface="Arial" charset="0"/>
              </a:rPr>
            </a:br>
            <a:r>
              <a:rPr lang="en-US" sz="2600" b="1" i="1" dirty="0">
                <a:latin typeface="Arial" charset="0"/>
              </a:rPr>
              <a:t>d</a:t>
            </a:r>
            <a:r>
              <a:rPr lang="en-US" sz="2600" dirty="0">
                <a:latin typeface="Arial" charset="0"/>
              </a:rPr>
              <a:t> </a:t>
            </a:r>
            <a:r>
              <a:rPr lang="en-US" sz="2600" dirty="0" err="1">
                <a:latin typeface="Arial" charset="0"/>
              </a:rPr>
              <a:t>orbitals</a:t>
            </a:r>
            <a:r>
              <a:rPr lang="en-US" sz="2600" dirty="0">
                <a:latin typeface="Arial" charset="0"/>
              </a:rPr>
              <a:t>.</a:t>
            </a:r>
          </a:p>
          <a:p>
            <a:pPr lvl="1"/>
            <a:r>
              <a:rPr lang="en-US" sz="2300" i="1" dirty="0">
                <a:latin typeface="Arial" charset="0"/>
              </a:rPr>
              <a:t>m</a:t>
            </a:r>
            <a:r>
              <a:rPr lang="en-US" sz="2300" i="1" baseline="-25000" dirty="0">
                <a:latin typeface="Arial" charset="0"/>
              </a:rPr>
              <a:t>l</a:t>
            </a:r>
            <a:r>
              <a:rPr lang="en-US" sz="2300" dirty="0">
                <a:latin typeface="Arial" charset="0"/>
              </a:rPr>
              <a:t> = −2, − 1, 0, +1, +2</a:t>
            </a:r>
          </a:p>
          <a:p>
            <a:r>
              <a:rPr lang="en-US" sz="2600" dirty="0">
                <a:latin typeface="Arial" charset="0"/>
              </a:rPr>
              <a:t>Four of the five </a:t>
            </a:r>
            <a:r>
              <a:rPr lang="en-US" sz="2600" dirty="0" err="1">
                <a:latin typeface="Arial" charset="0"/>
              </a:rPr>
              <a:t>orbitals</a:t>
            </a:r>
            <a:r>
              <a:rPr lang="en-US" sz="2600" dirty="0">
                <a:latin typeface="Arial" charset="0"/>
              </a:rPr>
              <a:t> are aligned in a different plane.</a:t>
            </a:r>
          </a:p>
          <a:p>
            <a:pPr lvl="1"/>
            <a:r>
              <a:rPr lang="en-US" sz="2300" dirty="0">
                <a:latin typeface="Arial" charset="0"/>
              </a:rPr>
              <a:t>The fifth is aligned with the </a:t>
            </a:r>
            <a:r>
              <a:rPr lang="en-US" sz="2300" i="1" dirty="0">
                <a:latin typeface="Arial" charset="0"/>
              </a:rPr>
              <a:t>z</a:t>
            </a:r>
            <a:r>
              <a:rPr lang="en-US" sz="2300" dirty="0">
                <a:latin typeface="Arial" charset="0"/>
              </a:rPr>
              <a:t> axis, </a:t>
            </a:r>
            <a:r>
              <a:rPr lang="en-US" sz="2300" b="1" i="1" dirty="0" err="1">
                <a:latin typeface="Arial" charset="0"/>
              </a:rPr>
              <a:t>d</a:t>
            </a:r>
            <a:r>
              <a:rPr lang="en-US" sz="2300" b="1" i="1" baseline="-25000" dirty="0" err="1">
                <a:latin typeface="Arial" charset="0"/>
              </a:rPr>
              <a:t>z</a:t>
            </a:r>
            <a:r>
              <a:rPr lang="en-US" sz="2300" b="1" i="1" baseline="-25000" dirty="0">
                <a:latin typeface="Arial" charset="0"/>
              </a:rPr>
              <a:t> squared</a:t>
            </a:r>
            <a:r>
              <a:rPr lang="en-US" sz="2300" dirty="0">
                <a:latin typeface="Arial" charset="0"/>
              </a:rPr>
              <a:t>.</a:t>
            </a:r>
          </a:p>
          <a:p>
            <a:pPr lvl="1"/>
            <a:r>
              <a:rPr lang="en-US" sz="2300" b="1" i="1" dirty="0" err="1">
                <a:latin typeface="Arial" charset="0"/>
              </a:rPr>
              <a:t>d</a:t>
            </a:r>
            <a:r>
              <a:rPr lang="en-US" sz="2300" b="1" i="1" baseline="-25000" dirty="0" err="1">
                <a:latin typeface="Arial" charset="0"/>
              </a:rPr>
              <a:t>xy</a:t>
            </a:r>
            <a:r>
              <a:rPr lang="en-US" sz="2300" b="1" i="1" dirty="0">
                <a:latin typeface="Arial" charset="0"/>
              </a:rPr>
              <a:t>, </a:t>
            </a:r>
            <a:r>
              <a:rPr lang="en-US" sz="2300" b="1" i="1" dirty="0" err="1">
                <a:latin typeface="Arial" charset="0"/>
              </a:rPr>
              <a:t>d</a:t>
            </a:r>
            <a:r>
              <a:rPr lang="en-US" sz="2300" b="1" i="1" baseline="-25000" dirty="0" err="1">
                <a:latin typeface="Arial" charset="0"/>
              </a:rPr>
              <a:t>yz</a:t>
            </a:r>
            <a:r>
              <a:rPr lang="en-US" sz="2300" b="1" i="1" dirty="0">
                <a:latin typeface="Arial" charset="0"/>
              </a:rPr>
              <a:t>, </a:t>
            </a:r>
            <a:r>
              <a:rPr lang="en-US" sz="2300" b="1" i="1" dirty="0" err="1">
                <a:latin typeface="Arial" charset="0"/>
              </a:rPr>
              <a:t>d</a:t>
            </a:r>
            <a:r>
              <a:rPr lang="en-US" sz="2300" b="1" i="1" baseline="-25000" dirty="0" err="1">
                <a:latin typeface="Arial" charset="0"/>
              </a:rPr>
              <a:t>xz</a:t>
            </a:r>
            <a:r>
              <a:rPr lang="en-US" sz="2300" b="1" i="1" dirty="0">
                <a:latin typeface="Arial" charset="0"/>
              </a:rPr>
              <a:t>, </a:t>
            </a:r>
            <a:r>
              <a:rPr lang="en-US" sz="2300" b="1" i="1" dirty="0" err="1">
                <a:latin typeface="Arial" charset="0"/>
              </a:rPr>
              <a:t>d</a:t>
            </a:r>
            <a:r>
              <a:rPr lang="en-US" sz="2300" b="1" i="1" baseline="-25000" dirty="0" err="1">
                <a:latin typeface="Arial" charset="0"/>
              </a:rPr>
              <a:t>x</a:t>
            </a:r>
            <a:r>
              <a:rPr lang="en-US" sz="2300" b="1" i="1" baseline="-25000" dirty="0">
                <a:latin typeface="Arial" charset="0"/>
              </a:rPr>
              <a:t> squared – y squared</a:t>
            </a:r>
            <a:endParaRPr lang="en-US" sz="2300" b="1" i="1" dirty="0">
              <a:latin typeface="Arial" charset="0"/>
            </a:endParaRPr>
          </a:p>
          <a:p>
            <a:r>
              <a:rPr lang="en-US" sz="2600" dirty="0">
                <a:latin typeface="Arial" charset="0"/>
              </a:rPr>
              <a:t>The </a:t>
            </a:r>
            <a:r>
              <a:rPr lang="en-US" sz="2600" dirty="0" smtClean="0">
                <a:latin typeface="Arial" charset="0"/>
              </a:rPr>
              <a:t>third-lowest </a:t>
            </a:r>
            <a:r>
              <a:rPr lang="en-US" sz="2600" dirty="0">
                <a:latin typeface="Arial" charset="0"/>
              </a:rPr>
              <a:t>energy </a:t>
            </a:r>
            <a:r>
              <a:rPr lang="en-US" sz="2600" dirty="0" err="1">
                <a:latin typeface="Arial" charset="0"/>
              </a:rPr>
              <a:t>orbitals</a:t>
            </a:r>
            <a:r>
              <a:rPr lang="en-US" sz="2600" dirty="0">
                <a:latin typeface="Arial" charset="0"/>
              </a:rPr>
              <a:t> in a principal </a:t>
            </a:r>
            <a:br>
              <a:rPr lang="en-US" sz="2600" dirty="0">
                <a:latin typeface="Arial" charset="0"/>
              </a:rPr>
            </a:br>
            <a:r>
              <a:rPr lang="en-US" sz="2600" dirty="0">
                <a:latin typeface="Arial" charset="0"/>
              </a:rPr>
              <a:t>energy level</a:t>
            </a:r>
          </a:p>
          <a:p>
            <a:r>
              <a:rPr lang="en-US" sz="2600" dirty="0">
                <a:latin typeface="Arial" charset="0"/>
              </a:rPr>
              <a:t>Mainly four-lobed</a:t>
            </a:r>
          </a:p>
          <a:p>
            <a:pPr lvl="1"/>
            <a:r>
              <a:rPr lang="en-US" sz="2300" dirty="0">
                <a:latin typeface="Arial" charset="0"/>
              </a:rPr>
              <a:t>One is two-lobed with a </a:t>
            </a:r>
            <a:r>
              <a:rPr lang="en-US" sz="2300" dirty="0" err="1">
                <a:latin typeface="Arial" charset="0"/>
              </a:rPr>
              <a:t>toroid</a:t>
            </a:r>
            <a:endParaRPr lang="en-US" sz="2300" dirty="0">
              <a:latin typeface="Arial" charset="0"/>
            </a:endParaRPr>
          </a:p>
          <a:p>
            <a:r>
              <a:rPr lang="en-US" sz="2600" dirty="0">
                <a:latin typeface="Arial" charset="0"/>
              </a:rPr>
              <a:t>Planar nodes</a:t>
            </a:r>
          </a:p>
          <a:p>
            <a:pPr lvl="1"/>
            <a:r>
              <a:rPr lang="en-US" sz="2300" dirty="0">
                <a:latin typeface="Arial" charset="0"/>
              </a:rPr>
              <a:t>Higher principal levels also have spherical nodes</a:t>
            </a:r>
            <a:r>
              <a:rPr lang="en-US" sz="26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>
                <a:latin typeface="Arial" charset="0"/>
              </a:rPr>
              <a:t>d</a:t>
            </a:r>
            <a:r>
              <a:rPr lang="en-US">
                <a:latin typeface="Arial" charset="0"/>
              </a:rPr>
              <a:t> Orbitals (</a:t>
            </a:r>
            <a:r>
              <a:rPr lang="en-US" i="1">
                <a:latin typeface="Arial" charset="0"/>
              </a:rPr>
              <a:t>l </a:t>
            </a:r>
            <a:r>
              <a:rPr lang="en-US">
                <a:latin typeface="Arial" charset="0"/>
              </a:rPr>
              <a:t>= 2)</a:t>
            </a:r>
            <a:endParaRPr lang="en-US" i="1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04800" y="871728"/>
            <a:ext cx="8534400" cy="49551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i="1">
                <a:latin typeface="Arial" charset="0"/>
              </a:rPr>
              <a:t>l </a:t>
            </a:r>
            <a:r>
              <a:rPr lang="en-US">
                <a:latin typeface="Arial" charset="0"/>
              </a:rPr>
              <a:t>= 3</a:t>
            </a:r>
            <a:r>
              <a:rPr lang="en-US" i="1">
                <a:latin typeface="Arial" charset="0"/>
              </a:rPr>
              <a:t>, f</a:t>
            </a:r>
            <a:r>
              <a:rPr lang="en-US">
                <a:latin typeface="Arial" charset="0"/>
              </a:rPr>
              <a:t> Orbitals</a:t>
            </a:r>
            <a:endParaRPr lang="en-US" i="1">
              <a:latin typeface="Arial" charset="0"/>
            </a:endParaRPr>
          </a:p>
        </p:txBody>
      </p:sp>
      <p:sp>
        <p:nvSpPr>
          <p:cNvPr id="156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charset="0"/>
              </a:rPr>
              <a:t>Each principal energy state above </a:t>
            </a:r>
            <a:r>
              <a:rPr lang="en-US" sz="2800" i="1" dirty="0">
                <a:latin typeface="Arial" charset="0"/>
              </a:rPr>
              <a:t>n</a:t>
            </a:r>
            <a:r>
              <a:rPr lang="en-US" sz="2800" dirty="0">
                <a:latin typeface="Arial" charset="0"/>
              </a:rPr>
              <a:t> = 3 has seven </a:t>
            </a:r>
            <a:r>
              <a:rPr lang="en-US" sz="2800" b="1" i="1" dirty="0">
                <a:latin typeface="Arial" charset="0"/>
              </a:rPr>
              <a:t>d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orbitals</a:t>
            </a:r>
            <a:r>
              <a:rPr lang="en-US" sz="2800" dirty="0">
                <a:latin typeface="Arial" charset="0"/>
              </a:rPr>
              <a:t>.</a:t>
            </a:r>
          </a:p>
          <a:p>
            <a:pPr lvl="1"/>
            <a:r>
              <a:rPr lang="en-US" sz="2400" i="1" dirty="0">
                <a:latin typeface="Arial" charset="0"/>
              </a:rPr>
              <a:t>m</a:t>
            </a:r>
            <a:r>
              <a:rPr lang="en-US" sz="2400" i="1" baseline="-25000" dirty="0">
                <a:latin typeface="Arial" charset="0"/>
              </a:rPr>
              <a:t>l</a:t>
            </a:r>
            <a:r>
              <a:rPr lang="en-US" sz="2400" dirty="0">
                <a:latin typeface="Arial" charset="0"/>
              </a:rPr>
              <a:t> = −3, −2, −1, 0, +1, +2, +3</a:t>
            </a:r>
          </a:p>
          <a:p>
            <a:r>
              <a:rPr lang="en-US" sz="2800" dirty="0">
                <a:latin typeface="Arial" charset="0"/>
              </a:rPr>
              <a:t>The </a:t>
            </a:r>
            <a:r>
              <a:rPr lang="en-US" sz="2800" dirty="0" smtClean="0">
                <a:latin typeface="Arial" charset="0"/>
              </a:rPr>
              <a:t>fourth-lowest </a:t>
            </a:r>
            <a:r>
              <a:rPr lang="en-US" sz="2800" dirty="0">
                <a:latin typeface="Arial" charset="0"/>
              </a:rPr>
              <a:t>energy </a:t>
            </a:r>
            <a:r>
              <a:rPr lang="en-US" sz="2800" dirty="0" err="1">
                <a:latin typeface="Arial" charset="0"/>
              </a:rPr>
              <a:t>orbitals</a:t>
            </a:r>
            <a:r>
              <a:rPr lang="en-US" sz="2800" dirty="0">
                <a:latin typeface="Arial" charset="0"/>
              </a:rPr>
              <a:t> in a principal energy state</a:t>
            </a:r>
          </a:p>
          <a:p>
            <a:r>
              <a:rPr lang="en-US" sz="2800" dirty="0">
                <a:latin typeface="Arial" charset="0"/>
              </a:rPr>
              <a:t>Mainly eight-lobed</a:t>
            </a:r>
          </a:p>
          <a:p>
            <a:pPr lvl="1"/>
            <a:r>
              <a:rPr lang="en-US" sz="2400" dirty="0">
                <a:latin typeface="Arial" charset="0"/>
              </a:rPr>
              <a:t>Some two-lobed with a </a:t>
            </a:r>
            <a:r>
              <a:rPr lang="en-US" sz="2400" dirty="0" err="1">
                <a:latin typeface="Arial" charset="0"/>
              </a:rPr>
              <a:t>toroid</a:t>
            </a:r>
            <a:endParaRPr lang="en-US" sz="2400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Planar nodes</a:t>
            </a:r>
          </a:p>
          <a:p>
            <a:pPr lvl="1"/>
            <a:r>
              <a:rPr lang="en-US" sz="2400" dirty="0">
                <a:latin typeface="Arial" charset="0"/>
              </a:rPr>
              <a:t>Higher principal levels also have spherical nodes.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latin typeface="Arial" charset="0"/>
              </a:rPr>
              <a:t>f</a:t>
            </a:r>
            <a:r>
              <a:rPr lang="en-US">
                <a:latin typeface="Arial" charset="0"/>
              </a:rPr>
              <a:t> Orbitals (</a:t>
            </a:r>
            <a:r>
              <a:rPr lang="en-US" i="1">
                <a:latin typeface="Arial" charset="0"/>
              </a:rPr>
              <a:t>l</a:t>
            </a:r>
            <a:r>
              <a:rPr lang="en-US">
                <a:latin typeface="Arial" charset="0"/>
              </a:rPr>
              <a:t> = 3)</a:t>
            </a:r>
            <a:endParaRPr lang="en-US" i="1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9"/>
          <a:stretch/>
        </p:blipFill>
        <p:spPr>
          <a:xfrm>
            <a:off x="304800" y="749808"/>
            <a:ext cx="8534400" cy="52132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The Phase of an Orbital</a:t>
            </a: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>
          <a:xfrm>
            <a:off x="365125" y="685800"/>
            <a:ext cx="8550275" cy="5106988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Orbitals are determined from mathematical wave functions.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A wave function can have positive or negative values.</a:t>
            </a:r>
          </a:p>
          <a:p>
            <a:pPr lvl="1">
              <a:defRPr/>
            </a:pPr>
            <a:r>
              <a:rPr lang="en-US" sz="2500" dirty="0">
                <a:solidFill>
                  <a:srgbClr val="000000"/>
                </a:solidFill>
              </a:rPr>
              <a:t>A</a:t>
            </a:r>
            <a:r>
              <a:rPr lang="en-US" sz="2500" dirty="0" smtClean="0">
                <a:solidFill>
                  <a:srgbClr val="000000"/>
                </a:solidFill>
              </a:rPr>
              <a:t>s well as nodes where the wave function = 0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The sign of the wave function is called its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phase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When orbitals interact, their wave functions may be in phase (same sign) or out of phase (opposite signs).</a:t>
            </a:r>
          </a:p>
          <a:p>
            <a:pPr lvl="1">
              <a:lnSpc>
                <a:spcPct val="85000"/>
              </a:lnSpc>
              <a:defRPr/>
            </a:pPr>
            <a:r>
              <a:rPr lang="en-US" sz="2500" dirty="0">
                <a:solidFill>
                  <a:srgbClr val="000000"/>
                </a:solidFill>
              </a:rPr>
              <a:t>T</a:t>
            </a:r>
            <a:r>
              <a:rPr lang="en-US" sz="2500" dirty="0" smtClean="0">
                <a:solidFill>
                  <a:srgbClr val="000000"/>
                </a:solidFill>
              </a:rPr>
              <a:t>his is important in bonding, as will be examined in a later chapter.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Phases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"/>
          <a:stretch/>
        </p:blipFill>
        <p:spPr>
          <a:xfrm>
            <a:off x="2603013" y="3200400"/>
            <a:ext cx="3937974" cy="2825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0"/>
          <a:stretch/>
        </p:blipFill>
        <p:spPr>
          <a:xfrm>
            <a:off x="304800" y="1905000"/>
            <a:ext cx="8534400" cy="792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Why Are Atoms Spherical?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2"/>
          <a:stretch/>
        </p:blipFill>
        <p:spPr>
          <a:xfrm>
            <a:off x="1977211" y="920029"/>
            <a:ext cx="5189577" cy="51759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525"/>
            <a:ext cx="84582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Speed of Energy Transmission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"/>
          <a:stretch/>
        </p:blipFill>
        <p:spPr>
          <a:xfrm>
            <a:off x="789201" y="904672"/>
            <a:ext cx="7565598" cy="52669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>
                <a:latin typeface="Arial" charset="0"/>
              </a:rPr>
              <a:t>Characterizing Waves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amplitude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the height of the wave.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The distance from node to crest or node 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trough.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The amplitude is a measure of light intensity—the larger the amplitude, the brighter the light.</a:t>
            </a:r>
          </a:p>
          <a:p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wavelength (</a:t>
            </a:r>
            <a:r>
              <a:rPr lang="en-US" b="1" dirty="0">
                <a:solidFill>
                  <a:srgbClr val="000000"/>
                </a:solidFill>
                <a:latin typeface="Symbol" charset="0"/>
              </a:rPr>
              <a:t>l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a measure of the distance covered by the wave.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The distance from one crest to the next 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Arial" charset="0"/>
              </a:rPr>
              <a:t>The distance from one trough to the next, or the distance between alternate nodes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he Beginnings of Quantum Mechanics&amp;quot;&quot;/&gt;&lt;property id=&quot;20307&quot; value=&quot;260&quot;/&gt;&lt;/object&gt;&lt;object type=&quot;3&quot; unique_id=&quot;10005&quot;&gt;&lt;property id=&quot;20148&quot; value=&quot;5&quot;/&gt;&lt;property id=&quot;20300&quot; value=&quot;Slide 3 - &amp;quot;The Beginnings of Quantum Mechanics&amp;quot;&quot;/&gt;&lt;property id=&quot;20307&quot; value=&quot;354&quot;/&gt;&lt;/object&gt;&lt;object type=&quot;3&quot; unique_id=&quot;10006&quot;&gt;&lt;property id=&quot;20148&quot; value=&quot;5&quot;/&gt;&lt;property id=&quot;20300&quot; value=&quot;Slide 4 - &amp;quot;The Behavior of the Very Small&amp;quot;&quot;/&gt;&lt;property id=&quot;20307&quot; value=&quot;261&quot;/&gt;&lt;/object&gt;&lt;object type=&quot;3&quot; unique_id=&quot;10007&quot;&gt;&lt;property id=&quot;20148&quot; value=&quot;5&quot;/&gt;&lt;property id=&quot;20300&quot; value=&quot;Slide 5 - &amp;quot;A Theory That Explains Electron Behavior&amp;quot;&quot;/&gt;&lt;property id=&quot;20307&quot; value=&quot;262&quot;/&gt;&lt;/object&gt;&lt;object type=&quot;3&quot; unique_id=&quot;10008&quot;&gt;&lt;property id=&quot;20148&quot; value=&quot;5&quot;/&gt;&lt;property id=&quot;20300&quot; value=&quot;Slide 6 - &amp;quot;The Nature of Light: Its Wave Nature&amp;quot;&quot;/&gt;&lt;property id=&quot;20307&quot; value=&quot;263&quot;/&gt;&lt;/object&gt;&lt;object type=&quot;3&quot; unique_id=&quot;10009&quot;&gt;&lt;property id=&quot;20148&quot; value=&quot;5&quot;/&gt;&lt;property id=&quot;20300&quot; value=&quot;Slide 7 - &amp;quot;Electromagnetic Radiation&amp;quot;&quot;/&gt;&lt;property id=&quot;20307&quot; value=&quot;264&quot;/&gt;&lt;/object&gt;&lt;object type=&quot;3&quot; unique_id=&quot;10010&quot;&gt;&lt;property id=&quot;20148&quot; value=&quot;5&quot;/&gt;&lt;property id=&quot;20300&quot; value=&quot;Slide 8 - &amp;quot;Speed of Energy Transmission&amp;quot;&quot;/&gt;&lt;property id=&quot;20307&quot; value=&quot;265&quot;/&gt;&lt;/object&gt;&lt;object type=&quot;3&quot; unique_id=&quot;10011&quot;&gt;&lt;property id=&quot;20148&quot; value=&quot;5&quot;/&gt;&lt;property id=&quot;20300&quot; value=&quot;Slide 9 - &amp;quot;Characterizing Waves&amp;quot;&quot;/&gt;&lt;property id=&quot;20307&quot; value=&quot;266&quot;/&gt;&lt;/object&gt;&lt;object type=&quot;3&quot; unique_id=&quot;10012&quot;&gt;&lt;property id=&quot;20148&quot; value=&quot;5&quot;/&gt;&lt;property id=&quot;20300&quot; value=&quot;Slide 10 - &amp;quot;Wave Characteristics&amp;quot;&quot;/&gt;&lt;property id=&quot;20307&quot; value=&quot;267&quot;/&gt;&lt;/object&gt;&lt;object type=&quot;3&quot; unique_id=&quot;10013&quot;&gt;&lt;property id=&quot;20148&quot; value=&quot;5&quot;/&gt;&lt;property id=&quot;20300&quot; value=&quot;Slide 11 - &amp;quot;Characterizing Waves&amp;quot;&quot;/&gt;&lt;property id=&quot;20307&quot; value=&quot;268&quot;/&gt;&lt;/object&gt;&lt;object type=&quot;3&quot; unique_id=&quot;10014&quot;&gt;&lt;property id=&quot;20148&quot; value=&quot;5&quot;/&gt;&lt;property id=&quot;20300&quot; value=&quot;Slide 12 - &amp;quot;The Relationship Between  Wavelength and Frequency&amp;quot;&quot;/&gt;&lt;property id=&quot;20307&quot; value=&quot;269&quot;/&gt;&lt;/object&gt;&lt;object type=&quot;3&quot; unique_id=&quot;10015&quot;&gt;&lt;property id=&quot;20148&quot; value=&quot;5&quot;/&gt;&lt;property id=&quot;20300&quot; value=&quot;Slide 13 - &amp;quot;Color&amp;quot;&quot;/&gt;&lt;property id=&quot;20307&quot; value=&quot;273&quot;/&gt;&lt;/object&gt;&lt;object type=&quot;3&quot; unique_id=&quot;10016&quot;&gt;&lt;property id=&quot;20148&quot; value=&quot;5&quot;/&gt;&lt;property id=&quot;20300&quot; value=&quot;Slide 14 - &amp;quot;Amplitude and Wavelength&amp;quot;&quot;/&gt;&lt;property id=&quot;20307&quot; value=&quot;274&quot;/&gt;&lt;/object&gt;&lt;object type=&quot;3&quot; unique_id=&quot;10017&quot;&gt;&lt;property id=&quot;20148&quot; value=&quot;5&quot;/&gt;&lt;property id=&quot;20300&quot; value=&quot;Slide 15 - &amp;quot;The Electromagnetic Spectrum&amp;quot;&quot;/&gt;&lt;property id=&quot;20307&quot; value=&quot;275&quot;/&gt;&lt;/object&gt;&lt;object type=&quot;3&quot; unique_id=&quot;10018&quot;&gt;&lt;property id=&quot;20148&quot; value=&quot;5&quot;/&gt;&lt;property id=&quot;20300&quot; value=&quot;Slide 16 - &amp;quot;Electromagnetic Spectrum&amp;quot;&quot;/&gt;&lt;property id=&quot;20307&quot; value=&quot;277&quot;/&gt;&lt;/object&gt;&lt;object type=&quot;3&quot; unique_id=&quot;10019&quot;&gt;&lt;property id=&quot;20148&quot; value=&quot;5&quot;/&gt;&lt;property id=&quot;20300&quot; value=&quot;Slide 17 - &amp;quot;Continuous Spectrum&amp;quot;&quot;/&gt;&lt;property id=&quot;20307&quot; value=&quot;278&quot;/&gt;&lt;/object&gt;&lt;object type=&quot;3&quot; unique_id=&quot;10020&quot;&gt;&lt;property id=&quot;20148&quot; value=&quot;5&quot;/&gt;&lt;property id=&quot;20300&quot; value=&quot;Slide 18 - &amp;quot;Thermal Imaging using Infrared Light&amp;quot;&quot;/&gt;&lt;property id=&quot;20307&quot; value=&quot;279&quot;/&gt;&lt;/object&gt;&lt;object type=&quot;3&quot; unique_id=&quot;10021&quot;&gt;&lt;property id=&quot;20148&quot; value=&quot;5&quot;/&gt;&lt;property id=&quot;20300&quot; value=&quot;Slide 19 - &amp;quot;Using High-Energy Radiation to Kill Cancer Cells&amp;quot;&quot;/&gt;&lt;property id=&quot;20307&quot; value=&quot;281&quot;/&gt;&lt;/object&gt;&lt;object type=&quot;3&quot; unique_id=&quot;10022&quot;&gt;&lt;property id=&quot;20148&quot; value=&quot;5&quot;/&gt;&lt;property id=&quot;20300&quot; value=&quot;Slide 20 - &amp;quot;Interference&amp;quot;&quot;/&gt;&lt;property id=&quot;20307&quot; value=&quot;282&quot;/&gt;&lt;/object&gt;&lt;object type=&quot;3&quot; unique_id=&quot;10023&quot;&gt;&lt;property id=&quot;20148&quot; value=&quot;5&quot;/&gt;&lt;property id=&quot;20300&quot; value=&quot;Slide 21 - &amp;quot;Interference&amp;quot;&quot;/&gt;&lt;property id=&quot;20307&quot; value=&quot;283&quot;/&gt;&lt;/object&gt;&lt;object type=&quot;3&quot; unique_id=&quot;10024&quot;&gt;&lt;property id=&quot;20148&quot; value=&quot;5&quot;/&gt;&lt;property id=&quot;20300&quot; value=&quot;Slide 22 - &amp;quot;Diffraction&amp;quot;&quot;/&gt;&lt;property id=&quot;20307&quot; value=&quot;284&quot;/&gt;&lt;/object&gt;&lt;object type=&quot;3&quot; unique_id=&quot;10025&quot;&gt;&lt;property id=&quot;20148&quot; value=&quot;5&quot;/&gt;&lt;property id=&quot;20300&quot; value=&quot;Slide 23 - &amp;quot;Diffraction&amp;quot;&quot;/&gt;&lt;property id=&quot;20307&quot; value=&quot;285&quot;/&gt;&lt;/object&gt;&lt;object type=&quot;3&quot; unique_id=&quot;10026&quot;&gt;&lt;property id=&quot;20148&quot; value=&quot;5&quot;/&gt;&lt;property id=&quot;20300&quot; value=&quot;Slide 24 - &amp;quot;Two-Slit Interference&amp;quot;&quot;/&gt;&lt;property id=&quot;20307&quot; value=&quot;286&quot;/&gt;&lt;/object&gt;&lt;object type=&quot;3&quot; unique_id=&quot;10027&quot;&gt;&lt;property id=&quot;20148&quot; value=&quot;5&quot;/&gt;&lt;property id=&quot;20300&quot; value=&quot;Slide 25 - &amp;quot;The Photoelectric Effect&amp;quot;&quot;/&gt;&lt;property id=&quot;20307&quot; value=&quot;287&quot;/&gt;&lt;/object&gt;&lt;object type=&quot;3&quot; unique_id=&quot;10028&quot;&gt;&lt;property id=&quot;20148&quot; value=&quot;5&quot;/&gt;&lt;property id=&quot;20300&quot; value=&quot;Slide 26 - &amp;quot;The Photoelectric Effect&amp;quot;&quot;/&gt;&lt;property id=&quot;20307&quot; value=&quot;288&quot;/&gt;&lt;/object&gt;&lt;object type=&quot;3&quot; unique_id=&quot;10029&quot;&gt;&lt;property id=&quot;20148&quot; value=&quot;5&quot;/&gt;&lt;property id=&quot;20300&quot; value=&quot;Slide 27 - &amp;quot;The Photoelectric Effect: The Problem &amp;quot;&quot;/&gt;&lt;property id=&quot;20307&quot; value=&quot;289&quot;/&gt;&lt;/object&gt;&lt;object type=&quot;3&quot; unique_id=&quot;10030&quot;&gt;&lt;property id=&quot;20148&quot; value=&quot;5&quot;/&gt;&lt;property id=&quot;20300&quot; value=&quot;Slide 28 - &amp;quot;Einstein’s Explanation&amp;quot;&quot;/&gt;&lt;property id=&quot;20307&quot; value=&quot;290&quot;/&gt;&lt;/object&gt;&lt;object type=&quot;3&quot; unique_id=&quot;10031&quot;&gt;&lt;property id=&quot;20148&quot; value=&quot;5&quot;/&gt;&lt;property id=&quot;20300&quot; value=&quot;Slide 29 - &amp;quot;Ejected Electrons&amp;quot;&quot;/&gt;&lt;property id=&quot;20307&quot; value=&quot;295&quot;/&gt;&lt;/object&gt;&lt;object type=&quot;3&quot; unique_id=&quot;10032&quot;&gt;&lt;property id=&quot;20148&quot; value=&quot;5&quot;/&gt;&lt;property id=&quot;20300&quot; value=&quot;Slide 30 - &amp;quot;Suppose a Metal Will Eject Electrons from Its Surface When Struck by Yellow Light.  What Will Happen If the Surfac&quot;/&gt;&lt;property id=&quot;20307&quot; value=&quot;296&quot;/&gt;&lt;/object&gt;&lt;object type=&quot;3&quot; unique_id=&quot;10033&quot;&gt;&lt;property id=&quot;20148&quot; value=&quot;5&quot;/&gt;&lt;property id=&quot;20300&quot; value=&quot;Slide 31 - &amp;quot;Spectra&amp;quot;&quot;/&gt;&lt;property id=&quot;20307&quot; value=&quot;297&quot;/&gt;&lt;/object&gt;&lt;object type=&quot;3&quot; unique_id=&quot;10034&quot;&gt;&lt;property id=&quot;20148&quot; value=&quot;5&quot;/&gt;&lt;property id=&quot;20300&quot; value=&quot;Slide 32 - &amp;quot;Exciting Gas Atoms to Emit Light  with Electrical Energy&amp;quot;&quot;/&gt;&lt;property id=&quot;20307&quot; value=&quot;298&quot;/&gt;&lt;/object&gt;&lt;object type=&quot;3&quot; unique_id=&quot;10035&quot;&gt;&lt;property id=&quot;20148&quot; value=&quot;5&quot;/&gt;&lt;property id=&quot;20300&quot; value=&quot;Slide 33 - &amp;quot;Identifying Elements with  Flame Tests&amp;quot;&quot;/&gt;&lt;property id=&quot;20307&quot; value=&quot;299&quot;/&gt;&lt;/object&gt;&lt;object type=&quot;3&quot; unique_id=&quot;10036&quot;&gt;&lt;property id=&quot;20148&quot; value=&quot;5&quot;/&gt;&lt;property id=&quot;20300&quot; value=&quot;Slide 34 - &amp;quot;Emission Spectra&amp;quot;&quot;/&gt;&lt;property id=&quot;20307&quot; value=&quot;300&quot;/&gt;&lt;/object&gt;&lt;object type=&quot;3&quot; unique_id=&quot;10037&quot;&gt;&lt;property id=&quot;20148&quot; value=&quot;5&quot;/&gt;&lt;property id=&quot;20300&quot; value=&quot;Slide 35 - &amp;quot;Examples of Spectra&amp;quot;&quot;/&gt;&lt;property id=&quot;20307&quot; value=&quot;301&quot;/&gt;&lt;/object&gt;&lt;object type=&quot;3&quot; unique_id=&quot;10038&quot;&gt;&lt;property id=&quot;20148&quot; value=&quot;5&quot;/&gt;&lt;property id=&quot;20300&quot; value=&quot;Slide 36 - &amp;quot;Emission versus Absorption Spectra&amp;quot;&quot;/&gt;&lt;property id=&quot;20307&quot; value=&quot;302&quot;/&gt;&lt;/object&gt;&lt;object type=&quot;3&quot; unique_id=&quot;10039&quot;&gt;&lt;property id=&quot;20148&quot; value=&quot;5&quot;/&gt;&lt;property id=&quot;20300&quot; value=&quot;Slide 37 - &amp;quot;Rydberg’s Spectrum Analysis&amp;quot;&quot;/&gt;&lt;property id=&quot;20307&quot; value=&quot;303&quot;/&gt;&lt;/object&gt;&lt;object type=&quot;3&quot; unique_id=&quot;10040&quot;&gt;&lt;property id=&quot;20148&quot; value=&quot;5&quot;/&gt;&lt;property id=&quot;20300&quot; value=&quot;Slide 38 - &amp;quot;Rutherford’s Nuclear Model&amp;quot;&quot;/&gt;&lt;property id=&quot;20307&quot; value=&quot;304&quot;/&gt;&lt;/object&gt;&lt;object type=&quot;3&quot; unique_id=&quot;10041&quot;&gt;&lt;property id=&quot;20148&quot; value=&quot;5&quot;/&gt;&lt;property id=&quot;20300&quot; value=&quot;Slide 39 - &amp;quot;Problems with Rutherford’s Nuclear Model of the Atom&amp;quot;&quot;/&gt;&lt;property id=&quot;20307&quot; value=&quot;305&quot;/&gt;&lt;/object&gt;&lt;object type=&quot;3&quot; unique_id=&quot;10042&quot;&gt;&lt;property id=&quot;20148&quot; value=&quot;5&quot;/&gt;&lt;property id=&quot;20300&quot; value=&quot;Slide 40 - &amp;quot;The Bohr Model of the Atom&amp;quot;&quot;/&gt;&lt;property id=&quot;20307&quot; value=&quot;306&quot;/&gt;&lt;/object&gt;&lt;object type=&quot;3&quot; unique_id=&quot;10043&quot;&gt;&lt;property id=&quot;20148&quot; value=&quot;5&quot;/&gt;&lt;property id=&quot;20300&quot; value=&quot;Slide 41 - &amp;quot;Bohr’s Model&amp;quot;&quot;/&gt;&lt;property id=&quot;20307&quot; value=&quot;307&quot;/&gt;&lt;/object&gt;&lt;object type=&quot;3&quot; unique_id=&quot;10044&quot;&gt;&lt;property id=&quot;20148&quot; value=&quot;5&quot;/&gt;&lt;property id=&quot;20300&quot; value=&quot;Slide 42 - &amp;quot;Bohr Model of H Atoms&amp;quot;&quot;/&gt;&lt;property id=&quot;20307&quot; value=&quot;308&quot;/&gt;&lt;/object&gt;&lt;object type=&quot;3&quot; unique_id=&quot;10045&quot;&gt;&lt;property id=&quot;20148&quot; value=&quot;5&quot;/&gt;&lt;property id=&quot;20300&quot; value=&quot;Slide 43 - &amp;quot;Wave Behavior of Electrons&amp;quot;&quot;/&gt;&lt;property id=&quot;20307&quot; value=&quot;309&quot;/&gt;&lt;/object&gt;&lt;object type=&quot;3&quot; unique_id=&quot;10046&quot;&gt;&lt;property id=&quot;20148&quot; value=&quot;5&quot;/&gt;&lt;property id=&quot;20300&quot; value=&quot;Slide 44 - &amp;quot;Electron Diffraction&amp;quot;&quot;/&gt;&lt;property id=&quot;20307&quot; value=&quot;310&quot;/&gt;&lt;/object&gt;&lt;object type=&quot;3&quot; unique_id=&quot;10047&quot;&gt;&lt;property id=&quot;20148&quot; value=&quot;5&quot;/&gt;&lt;property id=&quot;20300&quot; value=&quot;Slide 45 - &amp;quot;Electron Diffraction&amp;quot;&quot;/&gt;&lt;property id=&quot;20307&quot; value=&quot;357&quot;/&gt;&lt;/object&gt;&lt;object type=&quot;3&quot; unique_id=&quot;10048&quot;&gt;&lt;property id=&quot;20148&quot; value=&quot;5&quot;/&gt;&lt;property id=&quot;20300&quot; value=&quot;Slide 46 - &amp;quot;Complementary Properties&amp;quot;&quot;/&gt;&lt;property id=&quot;20307&quot; value=&quot;314&quot;/&gt;&lt;/object&gt;&lt;object type=&quot;3&quot; unique_id=&quot;10049&quot;&gt;&lt;property id=&quot;20148&quot; value=&quot;5&quot;/&gt;&lt;property id=&quot;20300&quot; value=&quot;Slide 47 - &amp;quot;Uncertainty Principle&amp;quot;&quot;/&gt;&lt;property id=&quot;20307&quot; value=&quot;315&quot;/&gt;&lt;/object&gt;&lt;object type=&quot;3&quot; unique_id=&quot;10050&quot;&gt;&lt;property id=&quot;20148&quot; value=&quot;5&quot;/&gt;&lt;property id=&quot;20300&quot; value=&quot;Slide 48 - &amp;quot;Uncertainty Principle Demonstration&amp;quot;&quot;/&gt;&lt;property id=&quot;20307&quot; value=&quot;316&quot;/&gt;&lt;/object&gt;&lt;object type=&quot;3&quot; unique_id=&quot;10051&quot;&gt;&lt;property id=&quot;20148&quot; value=&quot;5&quot;/&gt;&lt;property id=&quot;20300&quot; value=&quot;Slide 49 - &amp;quot;Determinacy versus Indeterminacy&amp;quot;&quot;/&gt;&lt;property id=&quot;20307&quot; value=&quot;317&quot;/&gt;&lt;/object&gt;&lt;object type=&quot;3&quot; unique_id=&quot;10052&quot;&gt;&lt;property id=&quot;20148&quot; value=&quot;5&quot;/&gt;&lt;property id=&quot;20300&quot; value=&quot;Slide 50 - &amp;quot;Trajectory versus Probability&amp;quot;&quot;/&gt;&lt;property id=&quot;20307&quot; value=&quot;318&quot;/&gt;&lt;/object&gt;&lt;object type=&quot;3&quot; unique_id=&quot;10053&quot;&gt;&lt;property id=&quot;20148&quot; value=&quot;5&quot;/&gt;&lt;property id=&quot;20300&quot; value=&quot;Slide 51 - &amp;quot;Electron Energy&amp;quot;&quot;/&gt;&lt;property id=&quot;20307&quot; value=&quot;319&quot;/&gt;&lt;/object&gt;&lt;object type=&quot;3&quot; unique_id=&quot;10054&quot;&gt;&lt;property id=&quot;20148&quot; value=&quot;5&quot;/&gt;&lt;property id=&quot;20300&quot; value=&quot;Slide 52 - &amp;quot;Schrödinger’s Equation&amp;quot;&quot;/&gt;&lt;property id=&quot;20307&quot; value=&quot;320&quot;/&gt;&lt;/object&gt;&lt;object type=&quot;3&quot; unique_id=&quot;10055&quot;&gt;&lt;property id=&quot;20148&quot; value=&quot;5&quot;/&gt;&lt;property id=&quot;20300&quot; value=&quot;Slide 53 - &amp;quot;Solutions to the Wave Function, Y&amp;quot;&quot;/&gt;&lt;property id=&quot;20307&quot; value=&quot;321&quot;/&gt;&lt;/object&gt;&lt;object type=&quot;3&quot; unique_id=&quot;10056&quot;&gt;&lt;property id=&quot;20148&quot; value=&quot;5&quot;/&gt;&lt;property id=&quot;20300&quot; value=&quot;Slide 54 - &amp;quot;Principal Quantum Number, n&amp;quot;&quot;/&gt;&lt;property id=&quot;20307&quot; value=&quot;322&quot;/&gt;&lt;/object&gt;&lt;object type=&quot;3&quot; unique_id=&quot;10057&quot;&gt;&lt;property id=&quot;20148&quot; value=&quot;5&quot;/&gt;&lt;property id=&quot;20300&quot; value=&quot;Slide 55 - &amp;quot;Principal Energy Levels in Hydrogen&amp;quot;&quot;/&gt;&lt;property id=&quot;20307&quot; value=&quot;323&quot;/&gt;&lt;/object&gt;&lt;object type=&quot;3&quot; unique_id=&quot;10058&quot;&gt;&lt;property id=&quot;20148&quot; value=&quot;5&quot;/&gt;&lt;property id=&quot;20300&quot; value=&quot;Slide 56 - &amp;quot;Angular Momentum Quantum Number, l&amp;quot;&quot;/&gt;&lt;property id=&quot;20307&quot; value=&quot;324&quot;/&gt;&lt;/object&gt;&lt;object type=&quot;3&quot; unique_id=&quot;10059&quot;&gt;&lt;property id=&quot;20148&quot; value=&quot;5&quot;/&gt;&lt;property id=&quot;20300&quot; value=&quot;Slide 57 - &amp;quot;Magnetic Quantum Number, ml&amp;quot;&quot;/&gt;&lt;property id=&quot;20307&quot; value=&quot;325&quot;/&gt;&lt;/object&gt;&lt;object type=&quot;3&quot; unique_id=&quot;10060&quot;&gt;&lt;property id=&quot;20148&quot; value=&quot;5&quot;/&gt;&lt;property id=&quot;20300&quot; value=&quot;Slide 58 - &amp;quot;Describing an Orbital&amp;quot;&quot;/&gt;&lt;property id=&quot;20307&quot; value=&quot;326&quot;/&gt;&lt;/object&gt;&lt;object type=&quot;3&quot; unique_id=&quot;10061&quot;&gt;&lt;property id=&quot;20148&quot; value=&quot;5&quot;/&gt;&lt;property id=&quot;20300&quot; value=&quot;Slide 59 - &amp;quot;Energy Levels and Sublevels&amp;quot;&quot;/&gt;&lt;property id=&quot;20307&quot; value=&quot;327&quot;/&gt;&lt;/object&gt;&lt;object type=&quot;3&quot; unique_id=&quot;10062&quot;&gt;&lt;property id=&quot;20148&quot; value=&quot;5&quot;/&gt;&lt;property id=&quot;20300&quot; value=&quot;Slide 60 - &amp;quot;Energy Levels and Sublevels&amp;quot;&quot;/&gt;&lt;property id=&quot;20307&quot; value=&quot;353&quot;/&gt;&lt;/object&gt;&lt;object type=&quot;3&quot; unique_id=&quot;10063&quot;&gt;&lt;property id=&quot;20148&quot; value=&quot;5&quot;/&gt;&lt;property id=&quot;20300&quot; value=&quot;Slide 61 - &amp;quot;Quantum Mechanical Explanation of Atomic Spectra&amp;quot;&quot;/&gt;&lt;property id=&quot;20307&quot; value=&quot;329&quot;/&gt;&lt;/object&gt;&lt;object type=&quot;3&quot; unique_id=&quot;10064&quot;&gt;&lt;property id=&quot;20148&quot; value=&quot;5&quot;/&gt;&lt;property id=&quot;20300&quot; value=&quot;Slide 62 - &amp;quot;Electron Transitions&amp;quot;&quot;/&gt;&lt;property id=&quot;20307&quot; value=&quot;330&quot;/&gt;&lt;/object&gt;&lt;object type=&quot;3&quot; unique_id=&quot;10065&quot;&gt;&lt;property id=&quot;20148&quot; value=&quot;5&quot;/&gt;&lt;property id=&quot;20300&quot; value=&quot;Slide 63 - &amp;quot;Quantum Leaps&amp;quot;&quot;/&gt;&lt;property id=&quot;20307&quot; value=&quot;331&quot;/&gt;&lt;/object&gt;&lt;object type=&quot;3&quot; unique_id=&quot;10066&quot;&gt;&lt;property id=&quot;20148&quot; value=&quot;5&quot;/&gt;&lt;property id=&quot;20300&quot; value=&quot;Slide 64 - &amp;quot;Predicting the Spectrum of Hydrogen&amp;quot;&quot;/&gt;&lt;property id=&quot;20307&quot; value=&quot;332&quot;/&gt;&lt;/object&gt;&lt;object type=&quot;3&quot; unique_id=&quot;10067&quot;&gt;&lt;property id=&quot;20148&quot; value=&quot;5&quot;/&gt;&lt;property id=&quot;20300&quot; value=&quot;Slide 65 - &amp;quot;Energy Transitions in Hydrogen&amp;quot;&quot;/&gt;&lt;property id=&quot;20307&quot; value=&quot;333&quot;/&gt;&lt;/object&gt;&lt;object type=&quot;3&quot; unique_id=&quot;10068&quot;&gt;&lt;property id=&quot;20148&quot; value=&quot;5&quot;/&gt;&lt;property id=&quot;20300&quot; value=&quot;Slide 66 - &amp;quot;Hydrogen Energy Transitions and Radiation&amp;quot;&quot;/&gt;&lt;property id=&quot;20307&quot; value=&quot;334&quot;/&gt;&lt;/object&gt;&lt;object type=&quot;3&quot; unique_id=&quot;10069&quot;&gt;&lt;property id=&quot;20148&quot; value=&quot;5&quot;/&gt;&lt;property id=&quot;20300&quot; value=&quot;Slide 67 - &amp;quot;Probability and Radial Distribution Functions&amp;quot;&quot;/&gt;&lt;property id=&quot;20307&quot; value=&quot;338&quot;/&gt;&lt;/object&gt;&lt;object type=&quot;3&quot; unique_id=&quot;10070&quot;&gt;&lt;property id=&quot;20148&quot; value=&quot;5&quot;/&gt;&lt;property id=&quot;20300&quot; value=&quot;Slide 68 - &amp;quot;Probability Density Function&amp;quot;&quot;/&gt;&lt;property id=&quot;20307&quot; value=&quot;339&quot;/&gt;&lt;/object&gt;&lt;object type=&quot;3&quot; unique_id=&quot;10071&quot;&gt;&lt;property id=&quot;20148&quot; value=&quot;5&quot;/&gt;&lt;property id=&quot;20300&quot; value=&quot;Slide 69 - &amp;quot;Radial Distribution Function&amp;quot;&quot;/&gt;&lt;property id=&quot;20307&quot; value=&quot;340&quot;/&gt;&lt;/object&gt;&lt;object type=&quot;3&quot; unique_id=&quot;10072&quot;&gt;&lt;property id=&quot;20148&quot; value=&quot;5&quot;/&gt;&lt;property id=&quot;20300&quot; value=&quot;Slide 70 - &amp;quot;2s and 3s&amp;quot;&quot;/&gt;&lt;property id=&quot;20307&quot; value=&quot;341&quot;/&gt;&lt;/object&gt;&lt;object type=&quot;3&quot; unique_id=&quot;10073&quot;&gt;&lt;property id=&quot;20148&quot; value=&quot;5&quot;/&gt;&lt;property id=&quot;20300&quot; value=&quot;Slide 71 - &amp;quot;The Shapes of Atomic Orbitals&amp;quot;&quot;/&gt;&lt;property id=&quot;20307&quot; value=&quot;342&quot;/&gt;&lt;/object&gt;&lt;object type=&quot;3&quot; unique_id=&quot;10074&quot;&gt;&lt;property id=&quot;20148&quot; value=&quot;5&quot;/&gt;&lt;property id=&quot;20300&quot; value=&quot;Slide 72 - &amp;quot;l = 0, the s Orbital&amp;quot;&quot;/&gt;&lt;property id=&quot;20307&quot; value=&quot;343&quot;/&gt;&lt;/object&gt;&lt;object type=&quot;3&quot; unique_id=&quot;10075&quot;&gt;&lt;property id=&quot;20148&quot; value=&quot;5&quot;/&gt;&lt;property id=&quot;20300&quot; value=&quot;Slide 73 - &amp;quot;l = 1, p orbitals&amp;quot;&quot;/&gt;&lt;property id=&quot;20307&quot; value=&quot;344&quot;/&gt;&lt;/object&gt;&lt;object type=&quot;3&quot; unique_id=&quot;10076&quot;&gt;&lt;property id=&quot;20148&quot; value=&quot;5&quot;/&gt;&lt;property id=&quot;20300&quot; value=&quot;Slide 74 - &amp;quot;p Orbitals&amp;quot;&quot;/&gt;&lt;property id=&quot;20307&quot; value=&quot;345&quot;/&gt;&lt;/object&gt;&lt;object type=&quot;3&quot; unique_id=&quot;10077&quot;&gt;&lt;property id=&quot;20148&quot; value=&quot;5&quot;/&gt;&lt;property id=&quot;20300&quot; value=&quot;Slide 75 - &amp;quot;l = 2, d Orbitals&amp;quot;&quot;/&gt;&lt;property id=&quot;20307&quot; value=&quot;346&quot;/&gt;&lt;/object&gt;&lt;object type=&quot;3&quot; unique_id=&quot;10078&quot;&gt;&lt;property id=&quot;20148&quot; value=&quot;5&quot;/&gt;&lt;property id=&quot;20300&quot; value=&quot;Slide 76 - &amp;quot;d Orbitals&amp;quot;&quot;/&gt;&lt;property id=&quot;20307&quot; value=&quot;347&quot;/&gt;&lt;/object&gt;&lt;object type=&quot;3&quot; unique_id=&quot;10079&quot;&gt;&lt;property id=&quot;20148&quot; value=&quot;5&quot;/&gt;&lt;property id=&quot;20300&quot; value=&quot;Slide 77 - &amp;quot;l = 3, f Orbitals&amp;quot;&quot;/&gt;&lt;property id=&quot;20307&quot; value=&quot;348&quot;/&gt;&lt;/object&gt;&lt;object type=&quot;3&quot; unique_id=&quot;10080&quot;&gt;&lt;property id=&quot;20148&quot; value=&quot;5&quot;/&gt;&lt;property id=&quot;20300&quot; value=&quot;Slide 78 - &amp;quot;f Orbitals&amp;quot;&quot;/&gt;&lt;property id=&quot;20307&quot; value=&quot;349&quot;/&gt;&lt;/object&gt;&lt;object type=&quot;3&quot; unique_id=&quot;10081&quot;&gt;&lt;property id=&quot;20148&quot; value=&quot;5&quot;/&gt;&lt;property id=&quot;20300&quot; value=&quot;Slide 79 - &amp;quot;Why Are Atoms Spherical?&amp;quot;&quot;/&gt;&lt;property id=&quot;20307&quot; value=&quot;350&quot;/&gt;&lt;/object&gt;&lt;object type=&quot;3&quot; unique_id=&quot;10082&quot;&gt;&lt;property id=&quot;20148&quot; value=&quot;5&quot;/&gt;&lt;property id=&quot;20300&quot; value=&quot;Slide 80 - &amp;quot;The Phase of an Orbital&amp;quot;&quot;/&gt;&lt;property id=&quot;20307&quot; value=&quot;351&quot;/&gt;&lt;/object&gt;&lt;object type=&quot;3&quot; unique_id=&quot;10083&quot;&gt;&lt;property id=&quot;20148&quot; value=&quot;5&quot;/&gt;&lt;property id=&quot;20300&quot; value=&quot;Slide 81 - &amp;quot;Phases&amp;quot;&quot;/&gt;&lt;property id=&quot;20307&quot; value=&quot;352&quot;/&gt;&lt;/object&gt;&lt;/object&gt;&lt;object type=&quot;8&quot; unique_id=&quot;1016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3"/>
</p:tagLst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Arial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3643</TotalTime>
  <Words>3000</Words>
  <Application>Microsoft Office PowerPoint</Application>
  <PresentationFormat>On-screen Show (4:3)</PresentationFormat>
  <Paragraphs>344</Paragraphs>
  <Slides>79</Slides>
  <Notes>76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HA5Lect_template</vt:lpstr>
      <vt:lpstr>PowerPoint Presentation</vt:lpstr>
      <vt:lpstr>The Beginnings of Quantum Mechanics</vt:lpstr>
      <vt:lpstr>The Beginnings of Quantum Mechanics</vt:lpstr>
      <vt:lpstr>The Behavior of the Very Small</vt:lpstr>
      <vt:lpstr>A Theory That Explains Electron Behavior</vt:lpstr>
      <vt:lpstr>The Nature of Light: Its Wave Nature</vt:lpstr>
      <vt:lpstr>Electromagnetic Radiation</vt:lpstr>
      <vt:lpstr>Speed of Energy Transmission</vt:lpstr>
      <vt:lpstr>Characterizing Waves</vt:lpstr>
      <vt:lpstr>Wave Characteristics</vt:lpstr>
      <vt:lpstr>Characterizing Waves</vt:lpstr>
      <vt:lpstr>The Relationship between Wavelength and Frequency</vt:lpstr>
      <vt:lpstr>Amplitude and Wavelength</vt:lpstr>
      <vt:lpstr>Color</vt:lpstr>
      <vt:lpstr>The Electromagnetic Spectrum</vt:lpstr>
      <vt:lpstr>Electromagnetic Spectrum</vt:lpstr>
      <vt:lpstr>Continuous Spectrum</vt:lpstr>
      <vt:lpstr>Thermal Imaging Using Infrared Light</vt:lpstr>
      <vt:lpstr>Using High-Energy Radiation to Kill  Cancer Cells</vt:lpstr>
      <vt:lpstr>Interference</vt:lpstr>
      <vt:lpstr>Interference</vt:lpstr>
      <vt:lpstr>Diffraction</vt:lpstr>
      <vt:lpstr>Diffraction</vt:lpstr>
      <vt:lpstr>Two-Slit Interference</vt:lpstr>
      <vt:lpstr>The Photoelectric Effect</vt:lpstr>
      <vt:lpstr>The Photoelectric Effect</vt:lpstr>
      <vt:lpstr>The Photoelectric Effect: The Problem </vt:lpstr>
      <vt:lpstr>Einstein’s Explanation</vt:lpstr>
      <vt:lpstr>Ejected Electrons</vt:lpstr>
      <vt:lpstr>Question</vt:lpstr>
      <vt:lpstr>Spectra</vt:lpstr>
      <vt:lpstr>Exciting Gas Atoms to Emit Light </vt:lpstr>
      <vt:lpstr>Emission Spectra</vt:lpstr>
      <vt:lpstr>Examples of Spectra</vt:lpstr>
      <vt:lpstr>Identifying Elements with Flame Tests</vt:lpstr>
      <vt:lpstr>Emission versus Absorption Spectra</vt:lpstr>
      <vt:lpstr>Rydberg’s Spectrum Analysis</vt:lpstr>
      <vt:lpstr>The Bohr Model of the Atom</vt:lpstr>
      <vt:lpstr>Bohr’s Model</vt:lpstr>
      <vt:lpstr>Bohr Model of H Atoms</vt:lpstr>
      <vt:lpstr>Wave Behavior of Electrons</vt:lpstr>
      <vt:lpstr>Electron Diffraction</vt:lpstr>
      <vt:lpstr>Electron Diffraction</vt:lpstr>
      <vt:lpstr>Complementary Properties</vt:lpstr>
      <vt:lpstr>Uncertainty Principle</vt:lpstr>
      <vt:lpstr>Uncertainty Principle Demonstration</vt:lpstr>
      <vt:lpstr>Determinacy versus Indeterminacy</vt:lpstr>
      <vt:lpstr>Trajectory versus Probability</vt:lpstr>
      <vt:lpstr>Electron Energy</vt:lpstr>
      <vt:lpstr>Schrödinger’s Equation</vt:lpstr>
      <vt:lpstr>Solutions to the Wave Function, Y</vt:lpstr>
      <vt:lpstr>Principal Quantum Number, n</vt:lpstr>
      <vt:lpstr>Principal Energy Levels in Hydrogen</vt:lpstr>
      <vt:lpstr>Angular Momentum Quantum Number, l</vt:lpstr>
      <vt:lpstr>Angular Momentum Quantum Number, l</vt:lpstr>
      <vt:lpstr>Magnetic Quantum Number, ml</vt:lpstr>
      <vt:lpstr>Describing an Orbital</vt:lpstr>
      <vt:lpstr>Energy Levels and Sublevels</vt:lpstr>
      <vt:lpstr>Energy Levels and Sublevels</vt:lpstr>
      <vt:lpstr>Atomic Spectroscopy Explained</vt:lpstr>
      <vt:lpstr>Electron Transitions</vt:lpstr>
      <vt:lpstr>Quantum Leaps</vt:lpstr>
      <vt:lpstr>Predicting the Spectrum of Hydrogen</vt:lpstr>
      <vt:lpstr>Energy Transitions in Hydrogen</vt:lpstr>
      <vt:lpstr>Hydrogen Energy Transitions and Radiation</vt:lpstr>
      <vt:lpstr>Probability and Radial Distribution Functions</vt:lpstr>
      <vt:lpstr>Probability Density for s Orbitals (l = 0)</vt:lpstr>
      <vt:lpstr>Radial Distribution Function</vt:lpstr>
      <vt:lpstr>l = 0, the s Orbital</vt:lpstr>
      <vt:lpstr>Probability Densities and Radial Distributions for 2s and 3s Orbitals</vt:lpstr>
      <vt:lpstr>l = 1, p orbitals</vt:lpstr>
      <vt:lpstr>p Orbitals (l = 1)</vt:lpstr>
      <vt:lpstr>l = 2, d Orbitals</vt:lpstr>
      <vt:lpstr>d Orbitals (l = 2)</vt:lpstr>
      <vt:lpstr>l = 3, f Orbitals</vt:lpstr>
      <vt:lpstr>f Orbitals (l = 3)</vt:lpstr>
      <vt:lpstr>The Phase of an Orbital</vt:lpstr>
      <vt:lpstr>Phases</vt:lpstr>
      <vt:lpstr>Why Are Atoms Spherical?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windows</cp:lastModifiedBy>
  <cp:revision>251</cp:revision>
  <dcterms:created xsi:type="dcterms:W3CDTF">2007-09-26T05:29:17Z</dcterms:created>
  <dcterms:modified xsi:type="dcterms:W3CDTF">2016-02-03T16:07:17Z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