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62"/>
  </p:notesMasterIdLst>
  <p:sldIdLst>
    <p:sldId id="256" r:id="rId2"/>
    <p:sldId id="259" r:id="rId3"/>
    <p:sldId id="260" r:id="rId4"/>
    <p:sldId id="261" r:id="rId5"/>
    <p:sldId id="275" r:id="rId6"/>
    <p:sldId id="276" r:id="rId7"/>
    <p:sldId id="281" r:id="rId8"/>
    <p:sldId id="389" r:id="rId9"/>
    <p:sldId id="298" r:id="rId10"/>
    <p:sldId id="391" r:id="rId11"/>
    <p:sldId id="392" r:id="rId12"/>
    <p:sldId id="393" r:id="rId13"/>
    <p:sldId id="402" r:id="rId14"/>
    <p:sldId id="302" r:id="rId15"/>
    <p:sldId id="398" r:id="rId16"/>
    <p:sldId id="299" r:id="rId17"/>
    <p:sldId id="307" r:id="rId18"/>
    <p:sldId id="310" r:id="rId19"/>
    <p:sldId id="399" r:id="rId20"/>
    <p:sldId id="311" r:id="rId21"/>
    <p:sldId id="312" r:id="rId22"/>
    <p:sldId id="314" r:id="rId23"/>
    <p:sldId id="315" r:id="rId24"/>
    <p:sldId id="316" r:id="rId25"/>
    <p:sldId id="318" r:id="rId26"/>
    <p:sldId id="322" r:id="rId27"/>
    <p:sldId id="323" r:id="rId28"/>
    <p:sldId id="330" r:id="rId29"/>
    <p:sldId id="332" r:id="rId30"/>
    <p:sldId id="400" r:id="rId31"/>
    <p:sldId id="341" r:id="rId32"/>
    <p:sldId id="340" r:id="rId33"/>
    <p:sldId id="345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401" r:id="rId44"/>
    <p:sldId id="356" r:id="rId45"/>
    <p:sldId id="358" r:id="rId46"/>
    <p:sldId id="359" r:id="rId47"/>
    <p:sldId id="361" r:id="rId48"/>
    <p:sldId id="363" r:id="rId49"/>
    <p:sldId id="365" r:id="rId50"/>
    <p:sldId id="369" r:id="rId51"/>
    <p:sldId id="370" r:id="rId52"/>
    <p:sldId id="386" r:id="rId53"/>
    <p:sldId id="387" r:id="rId54"/>
    <p:sldId id="374" r:id="rId55"/>
    <p:sldId id="378" r:id="rId56"/>
    <p:sldId id="379" r:id="rId57"/>
    <p:sldId id="380" r:id="rId58"/>
    <p:sldId id="381" r:id="rId59"/>
    <p:sldId id="382" r:id="rId60"/>
    <p:sldId id="383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5D"/>
    <a:srgbClr val="008B3F"/>
    <a:srgbClr val="004080"/>
    <a:srgbClr val="FF0000"/>
    <a:srgbClr val="6666CC"/>
    <a:srgbClr val="3333CC"/>
    <a:srgbClr val="333399"/>
    <a:srgbClr val="ED6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0" autoAdjust="0"/>
  </p:normalViewPr>
  <p:slideViewPr>
    <p:cSldViewPr snapToGrid="0">
      <p:cViewPr varScale="1">
        <p:scale>
          <a:sx n="93" d="100"/>
          <a:sy n="93" d="100"/>
        </p:scale>
        <p:origin x="-150" y="-96"/>
      </p:cViewPr>
      <p:guideLst>
        <p:guide orient="horz" pos="288"/>
        <p:guide orient="horz" pos="4176"/>
        <p:guide pos="3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6EC1EA9-E9C7-0144-9BD2-793AFE4D77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83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F9238B-BD01-494A-9D68-FF7D480C5E52}" type="slidenum">
              <a:rPr lang="en-US" sz="1200"/>
              <a:pPr/>
              <a:t>34</a:t>
            </a:fld>
            <a:endParaRPr lang="en-US" sz="1200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69197B-2F72-244C-92A6-BFC97A7BBCE3}" type="slidenum">
              <a:rPr lang="en-US" sz="1200"/>
              <a:pPr/>
              <a:t>35</a:t>
            </a:fld>
            <a:endParaRPr lang="en-US" sz="1200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EFD606-669F-4242-914F-BAAAED8530D8}" type="slidenum">
              <a:rPr lang="en-US" sz="1200"/>
              <a:pPr/>
              <a:t>36</a:t>
            </a:fld>
            <a:endParaRPr lang="en-US" sz="1200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DD6228-1BBA-0F42-955B-3B0AD569D2EA}" type="slidenum">
              <a:rPr lang="en-US" sz="1200"/>
              <a:pPr/>
              <a:t>37</a:t>
            </a:fld>
            <a:endParaRPr lang="en-US" sz="1200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2EE2C1-AF1B-BF4B-A715-C56EBD16955C}" type="slidenum">
              <a:rPr lang="en-US" sz="1200"/>
              <a:pPr/>
              <a:t>38</a:t>
            </a:fld>
            <a:endParaRPr lang="en-US" sz="1200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9E23D2-CBC6-544B-A456-3504D86F9F93}" type="slidenum">
              <a:rPr lang="en-US" sz="1200"/>
              <a:pPr/>
              <a:t>47</a:t>
            </a:fld>
            <a:endParaRPr lang="en-US" sz="1200" dirty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D21C17-22B8-7148-BF3E-DB53BD3A2C15}" type="slidenum">
              <a:rPr lang="en-US" sz="1200"/>
              <a:pPr/>
              <a:t>50</a:t>
            </a:fld>
            <a:endParaRPr lang="en-US" sz="1200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2F4631-3116-4F41-82CC-DB2060BF1D69}" type="slidenum">
              <a:rPr lang="en-US" sz="1200"/>
              <a:pPr/>
              <a:t>7</a:t>
            </a:fld>
            <a:endParaRPr lang="en-US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earson_Bound_Whit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Pearson_Strap_Bound_White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6569075" cy="641350"/>
          </a:xfrm>
          <a:extLst/>
        </p:spPr>
        <p:txBody>
          <a:bodyPr lIns="9144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3811588"/>
            <a:ext cx="6569075" cy="45720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charset="0"/>
                <a:cs typeface="Arial" charset="0"/>
              </a:rPr>
              <a:t>© </a:t>
            </a:r>
            <a:r>
              <a:rPr lang="en-GB" sz="1000" dirty="0" smtClean="0">
                <a:latin typeface="Arial" charset="0"/>
                <a:cs typeface="Arial" charset="0"/>
              </a:rPr>
              <a:t>2017 </a:t>
            </a:r>
            <a:r>
              <a:rPr lang="en-GB" sz="1000" dirty="0">
                <a:latin typeface="Arial" charset="0"/>
                <a:cs typeface="Arial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813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0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59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0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5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0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76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824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36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4" y="921488"/>
            <a:ext cx="8639979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charset="0"/>
                <a:cs typeface="Arial" charset="0"/>
              </a:rPr>
              <a:t>© </a:t>
            </a:r>
            <a:r>
              <a:rPr lang="en-GB" sz="1000" dirty="0" smtClean="0">
                <a:latin typeface="Arial" charset="0"/>
                <a:cs typeface="Arial" charset="0"/>
              </a:rPr>
              <a:t>2017 </a:t>
            </a:r>
            <a:r>
              <a:rPr lang="en-GB" sz="1000" dirty="0">
                <a:latin typeface="Arial" charset="0"/>
                <a:cs typeface="Arial" charset="0"/>
              </a:rPr>
              <a:t>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5105400" y="700088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</a:rPr>
              <a:t>Lecture Presentation</a:t>
            </a:r>
          </a:p>
        </p:txBody>
      </p:sp>
      <p:sp>
        <p:nvSpPr>
          <p:cNvPr id="4099" name="Title 1"/>
          <p:cNvSpPr>
            <a:spLocks noGrp="1"/>
          </p:cNvSpPr>
          <p:nvPr/>
        </p:nvSpPr>
        <p:spPr bwMode="auto">
          <a:xfrm>
            <a:off x="5105400" y="1676400"/>
            <a:ext cx="403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400" b="1" dirty="0">
                <a:cs typeface="Arial" charset="0"/>
              </a:rPr>
              <a:t>Chapter 19</a:t>
            </a:r>
            <a:br>
              <a:rPr lang="en-US" sz="3400" b="1" dirty="0">
                <a:cs typeface="Arial" charset="0"/>
              </a:rPr>
            </a:br>
            <a:r>
              <a:rPr lang="en-US" sz="3400" b="1" dirty="0">
                <a:cs typeface="Arial" charset="0"/>
              </a:rPr>
              <a:t/>
            </a:r>
            <a:br>
              <a:rPr lang="en-US" sz="3400" b="1" dirty="0">
                <a:cs typeface="Arial" charset="0"/>
              </a:rPr>
            </a:br>
            <a:r>
              <a:rPr lang="en-US" sz="3400" b="1" dirty="0">
                <a:cs typeface="Arial" charset="0"/>
              </a:rPr>
              <a:t>Electrochemistry</a:t>
            </a:r>
            <a:endParaRPr lang="en-US" sz="3400" dirty="0">
              <a:cs typeface="Arial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28600"/>
            <a:ext cx="4856162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Electrical Current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cs typeface="+mn-cs"/>
              </a:rPr>
              <a:t>Current </a:t>
            </a:r>
            <a:r>
              <a:rPr lang="en-US" sz="3200" dirty="0">
                <a:solidFill>
                  <a:srgbClr val="000000"/>
                </a:solidFill>
                <a:latin typeface="Arial" charset="0"/>
                <a:cs typeface="+mn-cs"/>
              </a:rPr>
              <a:t>is the number of electrons that flow through the system per second.</a:t>
            </a:r>
            <a:endParaRPr lang="en-US" sz="3200" b="1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lvl="1" eaLnBrk="1" hangingPunct="1"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Unit =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ampere (or amp, A)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rgbClr val="000000"/>
                </a:solidFill>
                <a:latin typeface="Arial" charset="0"/>
                <a:cs typeface="+mn-cs"/>
              </a:rPr>
              <a:t>1 A of current = 1 coulomb of charge flowing each second</a:t>
            </a:r>
          </a:p>
          <a:p>
            <a:pPr lvl="1" eaLnBrk="1" hangingPunct="1"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1 A = 6.242 × 10</a:t>
            </a:r>
            <a:r>
              <a:rPr lang="en-US" sz="2800" baseline="30000" dirty="0">
                <a:solidFill>
                  <a:srgbClr val="000000"/>
                </a:solidFill>
                <a:latin typeface="Arial" charset="0"/>
              </a:rPr>
              <a:t>18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electrons per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second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Potential Difference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The difference in potential energy between the reactants and products is the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potential difference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lvl="1" eaLnBrk="1" hangingPunct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Unit = volt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1 V = 1 J of energy per coulomb of charge</a:t>
            </a:r>
          </a:p>
          <a:p>
            <a:pPr lvl="1" eaLnBrk="1" hangingPunct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The voltage needed to drive electrons through the external circuit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The amount of force pushing the electrons through the wire is called the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electromotive force, emf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Cell Potential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The difference in potential energy between the anode and the cathode in a voltaic cell is called the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cell potential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The cell potential depends on the relative ease with which the oxidizing agent is reduced at the cathode and the reducing agent is oxidized at the anode.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The cell potential under standard conditions is called the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standard emf, </a:t>
            </a:r>
            <a:r>
              <a:rPr lang="en-US" b="1" i="1" dirty="0" err="1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dirty="0" err="1">
                <a:ea typeface="Calibri"/>
              </a:rPr>
              <a:t>°</a:t>
            </a:r>
            <a:r>
              <a:rPr lang="en-US" b="1" baseline="-25000" dirty="0" err="1" smtClean="0">
                <a:solidFill>
                  <a:srgbClr val="000000"/>
                </a:solidFill>
                <a:latin typeface="Arial" charset="0"/>
              </a:rPr>
              <a:t>cell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25 </a:t>
            </a:r>
            <a:r>
              <a:rPr lang="en-US" sz="2000" dirty="0">
                <a:ea typeface="Calibri"/>
              </a:rPr>
              <a:t>°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1 atm for gases, 1 M concentration of solution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Sum of the cell potentials for the half-reactions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2613"/>
          </a:xfrm>
          <a:noFill/>
        </p:spPr>
        <p:txBody>
          <a:bodyPr lIns="90488" tIns="44450" rIns="90488" bIns="44450"/>
          <a:lstStyle/>
          <a:p>
            <a:pPr marL="339725" eaLnBrk="1" hangingPunct="1"/>
            <a:r>
              <a:rPr lang="en-US" dirty="0">
                <a:latin typeface="Arial" charset="0"/>
              </a:rPr>
              <a:t>Electrochemical Cells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65760" y="814724"/>
            <a:ext cx="855792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SzPct val="120000"/>
              <a:buFontTx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Oxidation and reduction half-reactions are kept separate in 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half-cells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SzPct val="120000"/>
              <a:buFontTx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Electron flow through a wire along with ion flow through a solution constitutes an electric circuit.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SzPct val="120000"/>
              <a:buFontTx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It requires a conductive solid 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electrode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to allow the transfer of electrons.</a:t>
            </a:r>
          </a:p>
          <a:p>
            <a:pPr marL="740664" lvl="1" indent="-283464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Through external circuit</a:t>
            </a:r>
          </a:p>
          <a:p>
            <a:pPr marL="740664" lvl="1" indent="-283464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Metal or graphite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SzPct val="120000"/>
              <a:buFontTx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Requires ion exchange between the two half-cells of the system.</a:t>
            </a:r>
          </a:p>
          <a:p>
            <a:pPr marL="740664" lvl="1" indent="-283464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Electrolyte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marL="338138" eaLnBrk="1" hangingPunct="1"/>
            <a:r>
              <a:rPr lang="en-US" dirty="0">
                <a:latin typeface="Arial" charset="0"/>
              </a:rPr>
              <a:t>Electrodes and Salt Bridge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Anode</a:t>
            </a:r>
            <a:endParaRPr lang="en-US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Electrode where oxidation always occurs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More negatively charged electrode in voltaic cell</a:t>
            </a:r>
            <a:endParaRPr lang="en-US" b="1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Cathode</a:t>
            </a:r>
            <a:endParaRPr lang="en-US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Electrode where reduction always occurs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en-US" sz="2400" dirty="0">
                <a:solidFill>
                  <a:srgbClr val="000000"/>
                </a:solidFill>
              </a:rPr>
              <a:t>More </a:t>
            </a:r>
            <a:r>
              <a:rPr lang="en-US" sz="2400" dirty="0" smtClean="0">
                <a:solidFill>
                  <a:srgbClr val="000000"/>
                </a:solidFill>
              </a:rPr>
              <a:t>positively </a:t>
            </a:r>
            <a:r>
              <a:rPr lang="en-US" sz="2400" dirty="0">
                <a:solidFill>
                  <a:srgbClr val="000000"/>
                </a:solidFill>
              </a:rPr>
              <a:t>charged </a:t>
            </a:r>
            <a:r>
              <a:rPr lang="en-US" sz="2400" dirty="0" smtClean="0">
                <a:solidFill>
                  <a:srgbClr val="000000"/>
                </a:solidFill>
              </a:rPr>
              <a:t>electrode </a:t>
            </a:r>
            <a:r>
              <a:rPr lang="en-US" sz="2400" dirty="0">
                <a:solidFill>
                  <a:srgbClr val="000000"/>
                </a:solidFill>
              </a:rPr>
              <a:t>in voltaic </a:t>
            </a:r>
            <a:r>
              <a:rPr lang="en-US" sz="2400" dirty="0" smtClean="0">
                <a:solidFill>
                  <a:srgbClr val="000000"/>
                </a:solidFill>
              </a:rPr>
              <a:t>cell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+mn-cs"/>
              </a:rPr>
              <a:t>Salt bridge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is </a:t>
            </a:r>
            <a:r>
              <a:rPr lang="en-US" dirty="0" smtClean="0">
                <a:cs typeface="+mn-cs"/>
              </a:rPr>
              <a:t>an </a:t>
            </a:r>
            <a:r>
              <a:rPr lang="en-US" dirty="0">
                <a:cs typeface="+mn-cs"/>
              </a:rPr>
              <a:t>inverted, U-shaped tube </a:t>
            </a:r>
            <a:r>
              <a:rPr lang="en-US" dirty="0" smtClean="0">
                <a:cs typeface="+mn-cs"/>
              </a:rPr>
              <a:t>containing </a:t>
            </a:r>
            <a:r>
              <a:rPr lang="en-US" dirty="0">
                <a:cs typeface="+mn-cs"/>
              </a:rPr>
              <a:t>a strong electrolyte </a:t>
            </a:r>
            <a:r>
              <a:rPr lang="en-US" dirty="0" smtClean="0">
                <a:cs typeface="+mn-cs"/>
              </a:rPr>
              <a:t>and connecting </a:t>
            </a:r>
            <a:r>
              <a:rPr lang="en-US" dirty="0">
                <a:cs typeface="+mn-cs"/>
              </a:rPr>
              <a:t>the two </a:t>
            </a:r>
            <a:r>
              <a:rPr lang="en-US" dirty="0" smtClean="0">
                <a:cs typeface="+mn-cs"/>
              </a:rPr>
              <a:t>half-cells.</a:t>
            </a: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Electrodes</a:t>
            </a:r>
          </a:p>
        </p:txBody>
      </p:sp>
      <p:sp>
        <p:nvSpPr>
          <p:cNvPr id="3174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Typically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The anode is made of the metal that is oxidized.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The cathode is made of the same metal as is produced by the reduction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lvl="1"/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If the redox reaction involves the oxidation or reduction of an ion to a different oxidation state, or the oxidation or reduction of a gas, we may use an inert electrode.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inert electrode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is one that not does participate in the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reaction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but just provides a surface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on which the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transfer of electrons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can take place.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2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Voltaic Cell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"/>
          <a:stretch/>
        </p:blipFill>
        <p:spPr>
          <a:xfrm>
            <a:off x="304800" y="679704"/>
            <a:ext cx="8534400" cy="53305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Cell Notation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Shorthand representation of an electrochemical cell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Oxidation half-cell on the left, reduction half-cell on the right, separated by two vertical lines</a:t>
            </a:r>
          </a:p>
          <a:p>
            <a:r>
              <a:rPr lang="en-US" sz="2700" dirty="0">
                <a:latin typeface="Arial" charset="0"/>
              </a:rPr>
              <a:t>Substances in different phases are separated by a single vertical line, which represents the boundary between the phases.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Single | = phase barrier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 dirty="0">
                <a:solidFill>
                  <a:srgbClr val="000000"/>
                </a:solidFill>
                <a:latin typeface="Arial" charset="0"/>
              </a:rPr>
              <a:t>If multiple species are in same phase, a comma is used rather than </a:t>
            </a:r>
            <a:r>
              <a:rPr lang="en-US" sz="23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|.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 dirty="0">
                <a:solidFill>
                  <a:srgbClr val="000000"/>
                </a:solidFill>
                <a:latin typeface="Arial" charset="0"/>
              </a:rPr>
              <a:t>Often use an 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inert electrode</a:t>
            </a:r>
            <a:endParaRPr lang="en-US" sz="23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Double line </a:t>
            </a:r>
            <a:r>
              <a:rPr lang="en-US" sz="27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||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 = salt bridge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Electrode </a:t>
            </a:r>
            <a:r>
              <a:rPr lang="en-US" sz="27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| electrolyte || electrolyte | electrode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6"/>
          <p:cNvSpPr txBox="1">
            <a:spLocks noChangeArrowheads="1"/>
          </p:cNvSpPr>
          <p:nvPr/>
        </p:nvSpPr>
        <p:spPr bwMode="auto">
          <a:xfrm>
            <a:off x="365760" y="5486400"/>
            <a:ext cx="861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</a:rPr>
              <a:t>Fe(</a:t>
            </a:r>
            <a:r>
              <a:rPr lang="en-US" sz="2800" i="1" dirty="0">
                <a:solidFill>
                  <a:srgbClr val="000000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) 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| Fe</a:t>
            </a:r>
            <a:r>
              <a:rPr lang="en-US" sz="2800" baseline="30000" dirty="0">
                <a:solidFill>
                  <a:srgbClr val="000000"/>
                </a:solidFill>
                <a:cs typeface="Arial Unicode MS" charset="0"/>
              </a:rPr>
              <a:t>2+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cs typeface="Arial Unicode MS" charset="0"/>
              </a:rPr>
              <a:t>aq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) || </a:t>
            </a:r>
            <a:r>
              <a:rPr lang="en-US" sz="2800" dirty="0" smtClean="0">
                <a:solidFill>
                  <a:srgbClr val="000000"/>
                </a:solidFill>
                <a:cs typeface="Arial Unicode MS" charset="0"/>
              </a:rPr>
              <a:t>MnO</a:t>
            </a:r>
            <a:r>
              <a:rPr lang="en-US" sz="2800" baseline="-25000" dirty="0" smtClean="0">
                <a:solidFill>
                  <a:srgbClr val="000000"/>
                </a:solidFill>
                <a:cs typeface="Arial Unicode MS" charset="0"/>
              </a:rPr>
              <a:t>4</a:t>
            </a:r>
            <a:r>
              <a:rPr lang="en-US" sz="2800" baseline="30000" dirty="0" smtClean="0">
                <a:solidFill>
                  <a:srgbClr val="000000"/>
                </a:solidFill>
                <a:cs typeface="Arial Unicode MS" charset="0"/>
              </a:rPr>
              <a:t>–</a:t>
            </a:r>
            <a:r>
              <a:rPr lang="en-US" sz="2800" dirty="0" smtClean="0">
                <a:solidFill>
                  <a:srgbClr val="000000"/>
                </a:solidFill>
                <a:cs typeface="Arial Unicode MS" charset="0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cs typeface="Arial Unicode MS" charset="0"/>
              </a:rPr>
              <a:t>aq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), Mn</a:t>
            </a:r>
            <a:r>
              <a:rPr lang="en-US" sz="2800" baseline="30000" dirty="0">
                <a:solidFill>
                  <a:srgbClr val="000000"/>
                </a:solidFill>
                <a:cs typeface="Arial Unicode MS" charset="0"/>
              </a:rPr>
              <a:t>2+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cs typeface="Arial Unicode MS" charset="0"/>
              </a:rPr>
              <a:t>aq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), H</a:t>
            </a:r>
            <a:r>
              <a:rPr lang="en-US" sz="2800" baseline="30000" dirty="0">
                <a:solidFill>
                  <a:srgbClr val="000000"/>
                </a:solidFill>
                <a:cs typeface="Arial Unicode MS" charset="0"/>
              </a:rPr>
              <a:t>+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cs typeface="Arial Unicode MS" charset="0"/>
              </a:rPr>
              <a:t>aq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) | Pt(</a:t>
            </a:r>
            <a:r>
              <a:rPr lang="en-US" sz="2800" i="1" dirty="0">
                <a:solidFill>
                  <a:srgbClr val="000000"/>
                </a:solidFill>
                <a:cs typeface="Arial Unicode MS" charset="0"/>
              </a:rPr>
              <a:t>s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)</a:t>
            </a:r>
          </a:p>
        </p:txBody>
      </p:sp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5791200" y="766436"/>
            <a:ext cx="33528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Because the half-reaction involves reducing the Mn oxidation state from +7 to +2, we use an electrode that will provide a surface for the electron transfer without reacting with the MnO</a:t>
            </a:r>
            <a:r>
              <a:rPr lang="en-US" sz="2000" baseline="-25000" dirty="0">
                <a:solidFill>
                  <a:srgbClr val="000000"/>
                </a:solidFill>
              </a:rPr>
              <a:t>4</a:t>
            </a:r>
            <a:r>
              <a:rPr lang="en-US" sz="2000" baseline="30000" dirty="0">
                <a:solidFill>
                  <a:srgbClr val="000000"/>
                </a:solidFill>
                <a:cs typeface="Arial" charset="0"/>
              </a:rPr>
              <a:t>−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. 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  <a:p>
            <a:endParaRPr lang="en-US" sz="2000" dirty="0">
              <a:solidFill>
                <a:srgbClr val="000000"/>
              </a:solidFill>
              <a:cs typeface="Arial" charset="0"/>
            </a:endParaRPr>
          </a:p>
          <a:p>
            <a:r>
              <a:rPr lang="en-US" sz="2000" dirty="0">
                <a:solidFill>
                  <a:srgbClr val="000000"/>
                </a:solidFill>
                <a:cs typeface="Arial" charset="0"/>
              </a:rPr>
              <a:t>Platinum works well because it is extremely nonreactive and conducts electricity.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7892" name="Title 2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/>
        </p:spPr>
        <p:txBody>
          <a:bodyPr lIns="4572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ED6B06"/>
                </a:solidFill>
                <a:cs typeface="Arial" charset="0"/>
              </a:rPr>
              <a:t>Electrochemical Cell Notation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"/>
          <a:stretch/>
        </p:blipFill>
        <p:spPr>
          <a:xfrm>
            <a:off x="495300" y="766436"/>
            <a:ext cx="5095240" cy="43103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Standard Reduction Potential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365123" y="708546"/>
            <a:ext cx="8628565" cy="5106987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We cannot measure the absolute tendency of a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half-reaction;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we can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measure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it only relative to another half-reaction.</a:t>
            </a:r>
          </a:p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We select as a standard half-reaction the reduction of H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to H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under standard conditions, which we assign a potential difference = 0 v.</a:t>
            </a:r>
          </a:p>
          <a:p>
            <a:pPr lvl="1" eaLnBrk="1" hangingPunct="1"/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Standard hydrogen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electrode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, SHE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"/>
          <a:stretch/>
        </p:blipFill>
        <p:spPr>
          <a:xfrm>
            <a:off x="2247899" y="3469841"/>
            <a:ext cx="4648201" cy="31595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Pulling the Plug on the Power Grid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The power grid distributes centrally generated </a:t>
            </a:r>
            <a:r>
              <a:rPr lang="en-US" dirty="0">
                <a:cs typeface="+mn-cs"/>
              </a:rPr>
              <a:t>electricity throughout the country </a:t>
            </a:r>
            <a:r>
              <a:rPr lang="en-US" dirty="0" smtClean="0">
                <a:cs typeface="+mn-cs"/>
              </a:rPr>
              <a:t>to homes </a:t>
            </a:r>
            <a:r>
              <a:rPr lang="en-US" dirty="0">
                <a:cs typeface="+mn-cs"/>
              </a:rPr>
              <a:t>and businesses</a:t>
            </a:r>
            <a:r>
              <a:rPr lang="en-US" dirty="0" smtClean="0">
                <a:latin typeface="Arial" charset="0"/>
                <a:cs typeface="+mn-cs"/>
              </a:rPr>
              <a:t>.</a:t>
            </a:r>
            <a:endParaRPr lang="en-US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The </a:t>
            </a:r>
            <a:r>
              <a:rPr lang="en-US" dirty="0">
                <a:latin typeface="Arial" charset="0"/>
                <a:cs typeface="+mn-cs"/>
              </a:rPr>
              <a:t>average U.S. household currently </a:t>
            </a:r>
            <a:r>
              <a:rPr lang="en-US" dirty="0" smtClean="0">
                <a:latin typeface="Arial" charset="0"/>
                <a:cs typeface="+mn-cs"/>
              </a:rPr>
              <a:t>consumes about </a:t>
            </a:r>
            <a:r>
              <a:rPr lang="en-US" dirty="0">
                <a:latin typeface="Arial" charset="0"/>
                <a:cs typeface="+mn-cs"/>
              </a:rPr>
              <a:t>1000 kWh of electricity per month.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Some </a:t>
            </a:r>
            <a:r>
              <a:rPr lang="en-US" dirty="0">
                <a:cs typeface="+mn-cs"/>
              </a:rPr>
              <a:t>companies are developing small, fuel-cell power </a:t>
            </a:r>
            <a:r>
              <a:rPr lang="en-US" dirty="0" smtClean="0">
                <a:cs typeface="+mn-cs"/>
              </a:rPr>
              <a:t>plants, about the size of a refrigerator</a:t>
            </a:r>
            <a:r>
              <a:rPr lang="en-US" dirty="0" smtClean="0">
                <a:latin typeface="Arial" charset="0"/>
                <a:cs typeface="+mn-cs"/>
              </a:rPr>
              <a:t>.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Similar fuel cells can power cars.</a:t>
            </a:r>
          </a:p>
          <a:p>
            <a:pPr>
              <a:defRPr/>
            </a:pPr>
            <a:r>
              <a:rPr lang="en-US" dirty="0">
                <a:cs typeface="+mn-cs"/>
              </a:rPr>
              <a:t>Fuel cells are based on oxidation–reduction </a:t>
            </a:r>
            <a:r>
              <a:rPr lang="en-US" dirty="0" smtClean="0">
                <a:cs typeface="+mn-cs"/>
              </a:rPr>
              <a:t>reactions.</a:t>
            </a:r>
          </a:p>
          <a:p>
            <a:pPr marL="0" indent="0" algn="ctr">
              <a:buFontTx/>
              <a:buNone/>
              <a:defRPr/>
            </a:pPr>
            <a:r>
              <a:rPr lang="en-US" dirty="0">
                <a:cs typeface="+mn-cs"/>
              </a:rPr>
              <a:t>2 H</a:t>
            </a:r>
            <a:r>
              <a:rPr lang="en-US" baseline="-25000" dirty="0">
                <a:cs typeface="+mn-cs"/>
              </a:rPr>
              <a:t>2</a:t>
            </a:r>
            <a:r>
              <a:rPr lang="en-US" dirty="0">
                <a:cs typeface="+mn-cs"/>
              </a:rPr>
              <a:t>(</a:t>
            </a:r>
            <a:r>
              <a:rPr lang="en-US" i="1" dirty="0">
                <a:cs typeface="+mn-cs"/>
              </a:rPr>
              <a:t>g</a:t>
            </a:r>
            <a:r>
              <a:rPr lang="en-US" dirty="0">
                <a:cs typeface="+mn-cs"/>
              </a:rPr>
              <a:t>) + O</a:t>
            </a:r>
            <a:r>
              <a:rPr lang="en-US" baseline="-25000" dirty="0">
                <a:cs typeface="+mn-cs"/>
              </a:rPr>
              <a:t>2</a:t>
            </a:r>
            <a:r>
              <a:rPr lang="en-US" dirty="0">
                <a:cs typeface="+mn-cs"/>
              </a:rPr>
              <a:t>(</a:t>
            </a:r>
            <a:r>
              <a:rPr lang="en-US" i="1" dirty="0">
                <a:cs typeface="+mn-cs"/>
              </a:rPr>
              <a:t>g</a:t>
            </a:r>
            <a:r>
              <a:rPr lang="en-US" dirty="0" smtClean="0">
                <a:cs typeface="+mn-cs"/>
              </a:rPr>
              <a:t>) </a:t>
            </a:r>
            <a:r>
              <a:rPr lang="en-US" dirty="0" smtClean="0">
                <a:cs typeface="+mn-cs"/>
                <a:sym typeface="Wingdings"/>
              </a:rPr>
              <a:t> </a:t>
            </a:r>
            <a:r>
              <a:rPr lang="en-US" dirty="0" smtClean="0">
                <a:cs typeface="+mn-cs"/>
              </a:rPr>
              <a:t>2 H</a:t>
            </a:r>
            <a:r>
              <a:rPr lang="en-US" baseline="-25000" dirty="0" smtClean="0">
                <a:cs typeface="+mn-cs"/>
              </a:rPr>
              <a:t>2</a:t>
            </a:r>
            <a:r>
              <a:rPr lang="en-US" dirty="0" smtClean="0">
                <a:cs typeface="+mn-cs"/>
              </a:rPr>
              <a:t>O(</a:t>
            </a:r>
            <a:r>
              <a:rPr lang="en-US" i="1" dirty="0" smtClean="0">
                <a:cs typeface="+mn-cs"/>
              </a:rPr>
              <a:t>l</a:t>
            </a:r>
            <a:r>
              <a:rPr lang="en-US" dirty="0" smtClean="0">
                <a:cs typeface="+mn-cs"/>
              </a:rPr>
              <a:t>)</a:t>
            </a:r>
            <a:endParaRPr lang="en-US" dirty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Cell Potential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 charset="0"/>
              </a:rPr>
              <a:t>A half-reaction with a strong tendency to occur has a large positive half-cell potential.</a:t>
            </a:r>
          </a:p>
          <a:p>
            <a:pPr eaLnBrk="1" hangingPunct="1"/>
            <a:r>
              <a:rPr lang="en-US" sz="3200" dirty="0">
                <a:latin typeface="Arial" charset="0"/>
              </a:rPr>
              <a:t>When two half-cells are connected, the electrons will flow so that the half-reaction with the stronger tendency will occur.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7"/>
          <a:stretch/>
        </p:blipFill>
        <p:spPr>
          <a:xfrm>
            <a:off x="1057071" y="3710178"/>
            <a:ext cx="7029858" cy="26791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Which Way Will Electrons Flow?</a:t>
            </a:r>
          </a:p>
        </p:txBody>
      </p:sp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365760" y="5029200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</a:rPr>
              <a:t>Zn 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→ Zn</a:t>
            </a:r>
            <a:r>
              <a:rPr lang="en-US" sz="2800" baseline="30000" dirty="0">
                <a:solidFill>
                  <a:srgbClr val="000000"/>
                </a:solidFill>
                <a:cs typeface="Arial" charset="0"/>
              </a:rPr>
              <a:t>2+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+ 2 e</a:t>
            </a:r>
            <a:r>
              <a:rPr lang="en-US" sz="2800" i="1" baseline="30000" dirty="0">
                <a:solidFill>
                  <a:srgbClr val="000000"/>
                </a:solidFill>
                <a:cs typeface="Arial" charset="0"/>
              </a:rPr>
              <a:t>−</a:t>
            </a:r>
            <a:r>
              <a:rPr lang="en-US" sz="2800" i="1" dirty="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sz="2800" i="1" dirty="0" smtClean="0">
                <a:solidFill>
                  <a:srgbClr val="000000"/>
                </a:solidFill>
                <a:cs typeface="Arial" charset="0"/>
              </a:rPr>
              <a:t> E</a:t>
            </a:r>
            <a:r>
              <a:rPr lang="en-US" sz="2800" dirty="0">
                <a:latin typeface="Arial"/>
                <a:ea typeface="Calibri"/>
              </a:rPr>
              <a:t>°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= 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+0.76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Cu 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→ Cu</a:t>
            </a:r>
            <a:r>
              <a:rPr lang="en-US" sz="2800" baseline="30000" dirty="0">
                <a:solidFill>
                  <a:srgbClr val="000000"/>
                </a:solidFill>
                <a:cs typeface="Arial" charset="0"/>
              </a:rPr>
              <a:t>2+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+ 2 e</a:t>
            </a:r>
            <a:r>
              <a:rPr lang="en-US" sz="2800" i="1" baseline="30000" dirty="0" smtClean="0">
                <a:solidFill>
                  <a:srgbClr val="000000"/>
                </a:solidFill>
                <a:cs typeface="Arial" charset="0"/>
              </a:rPr>
              <a:t>−</a:t>
            </a:r>
            <a:r>
              <a:rPr lang="en-US" sz="2800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cs typeface="Arial" charset="0"/>
              </a:rPr>
              <a:t>E</a:t>
            </a:r>
            <a:r>
              <a:rPr lang="en-US" sz="2800" dirty="0">
                <a:latin typeface="Arial"/>
                <a:ea typeface="Calibri"/>
              </a:rPr>
              <a:t>°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= 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−0.34 </a:t>
            </a:r>
            <a:endParaRPr lang="en-US" sz="2800" dirty="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44035" name="TextBox 7"/>
          <p:cNvSpPr txBox="1">
            <a:spLocks noChangeArrowheads="1"/>
          </p:cNvSpPr>
          <p:nvPr/>
        </p:nvSpPr>
        <p:spPr bwMode="auto">
          <a:xfrm>
            <a:off x="6699183" y="1143000"/>
            <a:ext cx="236861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Under standard </a:t>
            </a:r>
            <a:r>
              <a:rPr lang="en-US" dirty="0">
                <a:solidFill>
                  <a:srgbClr val="000000"/>
                </a:solidFill>
              </a:rPr>
              <a:t>conditions, zinc has a stronger tendency to oxidize than copper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7"/>
          <a:stretch/>
        </p:blipFill>
        <p:spPr>
          <a:xfrm>
            <a:off x="277425" y="1274820"/>
            <a:ext cx="6334070" cy="24140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2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/>
        </p:spPr>
        <p:txBody>
          <a:bodyPr lIns="4572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ED6B06"/>
                </a:solidFill>
                <a:cs typeface="Arial" charset="0"/>
              </a:rPr>
              <a:t>Measuring Electrode Potential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"/>
          <a:stretch/>
        </p:blipFill>
        <p:spPr>
          <a:xfrm>
            <a:off x="304800" y="888873"/>
            <a:ext cx="8534400" cy="51690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Half-Cell Potentials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SHE reduction potential is defined to be exactly 0 V.</a:t>
            </a:r>
          </a:p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Standard reduction potentials compare the tendency for a particular reduction half-reaction to occur relative to the reduction of H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to H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lvl="1" eaLnBrk="1" hangingPunct="1"/>
            <a:r>
              <a:rPr lang="en-US" sz="2000" dirty="0">
                <a:solidFill>
                  <a:srgbClr val="000000"/>
                </a:solidFill>
                <a:latin typeface="Arial" charset="0"/>
              </a:rPr>
              <a:t>Under standard conditions</a:t>
            </a:r>
          </a:p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Half-reactions with a stronger tendency toward reduction than the SHE have a positive value for </a:t>
            </a: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2400" dirty="0" err="1">
                <a:ea typeface="Calibri"/>
              </a:rPr>
              <a:t>°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Half-reactions with a stronger tendency toward oxidation than the SHE have a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sym typeface="Symbol" charset="0"/>
              </a:rPr>
              <a:t>negative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value for </a:t>
            </a: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2400" dirty="0" err="1">
                <a:ea typeface="Calibri"/>
              </a:rPr>
              <a:t>°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For an oxidation half-reaction, </a:t>
            </a: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2400" dirty="0" err="1">
                <a:ea typeface="Calibri"/>
              </a:rPr>
              <a:t>°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 charset="0"/>
              </a:rPr>
              <a:t>oxidation</a:t>
            </a:r>
            <a:r>
              <a:rPr lang="en-US" sz="2400" baseline="-25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−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2400" dirty="0" err="1">
                <a:ea typeface="Calibri"/>
              </a:rPr>
              <a:t>°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 charset="0"/>
              </a:rPr>
              <a:t>reduction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eaLnBrk="1" hangingPunct="1"/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2400" dirty="0" err="1">
                <a:ea typeface="Calibri"/>
              </a:rPr>
              <a:t>°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 charset="0"/>
              </a:rPr>
              <a:t>call</a:t>
            </a:r>
            <a:r>
              <a:rPr lang="en-US" sz="2400" baseline="-25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−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2400" dirty="0" err="1">
                <a:ea typeface="Calibri"/>
              </a:rPr>
              <a:t>°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 charset="0"/>
              </a:rPr>
              <a:t>reduction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– </a:t>
            </a: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2400" dirty="0" err="1">
                <a:ea typeface="Calibri"/>
              </a:rPr>
              <a:t>°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 charset="0"/>
              </a:rPr>
              <a:t>oxidation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2"/>
          <a:stretch/>
        </p:blipFill>
        <p:spPr>
          <a:xfrm>
            <a:off x="2162914" y="137161"/>
            <a:ext cx="4856271" cy="64922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Calculating Cell Potentials under Standard Conditions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65124" y="1109378"/>
            <a:ext cx="8639979" cy="51069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dirty="0" err="1">
                <a:ea typeface="Calibri"/>
              </a:rPr>
              <a:t>°</a:t>
            </a:r>
            <a:r>
              <a:rPr lang="en-US" baseline="-25000" dirty="0" err="1" smtClean="0">
                <a:solidFill>
                  <a:srgbClr val="000000"/>
                </a:solidFill>
                <a:latin typeface="Arial" charset="0"/>
              </a:rPr>
              <a:t>cell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= </a:t>
            </a:r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dirty="0" err="1">
                <a:ea typeface="Calibri"/>
              </a:rPr>
              <a:t>°</a:t>
            </a:r>
            <a:r>
              <a:rPr lang="en-US" baseline="-25000" dirty="0" err="1" smtClean="0">
                <a:solidFill>
                  <a:srgbClr val="000000"/>
                </a:solidFill>
                <a:latin typeface="Arial" charset="0"/>
              </a:rPr>
              <a:t>reduction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– </a:t>
            </a:r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dirty="0" err="1">
                <a:ea typeface="Calibri"/>
              </a:rPr>
              <a:t>°</a:t>
            </a:r>
            <a:r>
              <a:rPr lang="en-US" baseline="-25000" dirty="0" err="1" smtClean="0">
                <a:solidFill>
                  <a:srgbClr val="000000"/>
                </a:solidFill>
                <a:latin typeface="Arial" charset="0"/>
              </a:rPr>
              <a:t>oxidation</a:t>
            </a:r>
            <a:endParaRPr lang="en-US" baseline="-250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baseline="-250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  <a:sym typeface="Symbol" charset="0"/>
              </a:rPr>
              <a:t>When adding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sym typeface="Symbol" charset="0"/>
              </a:rPr>
              <a:t>E</a:t>
            </a:r>
            <a:r>
              <a:rPr lang="en-US" dirty="0">
                <a:ea typeface="Calibri"/>
              </a:rPr>
              <a:t>°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  <a:sym typeface="Symbo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Symbol" charset="0"/>
              </a:rPr>
              <a:t>values for the half-cells, if you need to multiply the half-reactions to balance the equation, </a:t>
            </a:r>
            <a:r>
              <a:rPr lang="en-US" i="1" dirty="0">
                <a:solidFill>
                  <a:srgbClr val="000000"/>
                </a:solidFill>
                <a:latin typeface="Arial" charset="0"/>
                <a:sym typeface="Symbol" charset="0"/>
              </a:rPr>
              <a:t>do not multiply 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Symbol" charset="0"/>
              </a:rPr>
              <a:t>the half-cell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sym typeface="Symbol" charset="0"/>
              </a:rPr>
              <a:t>E</a:t>
            </a:r>
            <a:r>
              <a:rPr lang="en-US" dirty="0">
                <a:ea typeface="Calibri"/>
              </a:rPr>
              <a:t>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Symbol" charset="0"/>
              </a:rPr>
              <a:t>values.</a:t>
            </a:r>
          </a:p>
          <a:p>
            <a:pPr>
              <a:spcBef>
                <a:spcPts val="1200"/>
              </a:spcBef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Tendencies from the Table of Standard Reduction Potentials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365124" y="1172009"/>
            <a:ext cx="8639979" cy="5106987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Higher on the table of standard reduction potentials, the stronger tendency for the reactant to be </a:t>
            </a:r>
            <a:r>
              <a:rPr lang="en-US" dirty="0" smtClean="0">
                <a:latin typeface="Arial" charset="0"/>
              </a:rPr>
              <a:t>reduced</a:t>
            </a: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Lower on the table of standard reduction potentials, the stronger tendency for the product to be oxidized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Predicting Spontaneity of Redox Reactions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Arial" charset="0"/>
              </a:rPr>
              <a:t>Substances listed at the top of Table 19.1 tend to undergo reduction; they are good oxidizing agents.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Arial" charset="0"/>
              </a:rPr>
              <a:t>Substances listed near the bottom of Table 19.1 tend to undergo oxidation; they are good reducing agents.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Arial" charset="0"/>
              </a:rPr>
              <a:t>Any reduction reaction in Table 19.1 is spontaneous when paired with the reverse of any of the reactions listed below it on the table.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1600200" y="4471988"/>
            <a:ext cx="60067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Cu</a:t>
            </a:r>
            <a:r>
              <a:rPr lang="en-US" baseline="30000" dirty="0">
                <a:solidFill>
                  <a:schemeClr val="tx2"/>
                </a:solidFill>
              </a:rPr>
              <a:t>2+</a:t>
            </a:r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i="1" dirty="0">
                <a:solidFill>
                  <a:schemeClr val="tx2"/>
                </a:solidFill>
              </a:rPr>
              <a:t>aq</a:t>
            </a:r>
            <a:r>
              <a:rPr lang="en-US" dirty="0">
                <a:solidFill>
                  <a:schemeClr val="tx2"/>
                </a:solidFill>
              </a:rPr>
              <a:t>) + 2 e</a:t>
            </a:r>
            <a:r>
              <a:rPr lang="en-US" baseline="30000" dirty="0" smtClean="0">
                <a:solidFill>
                  <a:schemeClr val="tx2"/>
                </a:solidFill>
                <a:cs typeface="Arial" charset="0"/>
              </a:rPr>
              <a:t>−</a:t>
            </a:r>
            <a:r>
              <a:rPr lang="en-US" dirty="0" smtClean="0">
                <a:solidFill>
                  <a:schemeClr val="tx2"/>
                </a:solidFill>
                <a:cs typeface="Arial" charset="0"/>
                <a:sym typeface="Symbol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 Unicode MS" charset="0"/>
                <a:sym typeface="Symbol" charset="0"/>
              </a:rPr>
              <a:t> </a:t>
            </a:r>
            <a:r>
              <a:rPr lang="en-US" dirty="0">
                <a:solidFill>
                  <a:schemeClr val="tx2"/>
                </a:solidFill>
              </a:rPr>
              <a:t>Cu(</a:t>
            </a:r>
            <a:r>
              <a:rPr lang="en-US" i="1" dirty="0">
                <a:solidFill>
                  <a:schemeClr val="tx2"/>
                </a:solidFill>
              </a:rPr>
              <a:t>s</a:t>
            </a:r>
            <a:r>
              <a:rPr lang="en-US" dirty="0">
                <a:solidFill>
                  <a:schemeClr val="tx2"/>
                </a:solidFill>
              </a:rPr>
              <a:t>)</a:t>
            </a:r>
            <a:r>
              <a:rPr lang="en-US" dirty="0">
                <a:solidFill>
                  <a:schemeClr val="tx2"/>
                </a:solidFill>
                <a:latin typeface="Arial Unicode MS" charset="0"/>
              </a:rPr>
              <a:t> </a:t>
            </a:r>
            <a:r>
              <a:rPr lang="en-US" baseline="30000" dirty="0">
                <a:solidFill>
                  <a:schemeClr val="tx2"/>
                </a:solidFill>
                <a:cs typeface="Arial" charset="0"/>
                <a:sym typeface="Symbol" charset="0"/>
              </a:rPr>
              <a:t>	</a:t>
            </a:r>
            <a:r>
              <a:rPr lang="en-US" i="1" dirty="0" err="1" smtClean="0">
                <a:solidFill>
                  <a:schemeClr val="tx2"/>
                </a:solidFill>
                <a:cs typeface="Arial" charset="0"/>
                <a:sym typeface="Symbol" charset="0"/>
              </a:rPr>
              <a:t>E</a:t>
            </a:r>
            <a:r>
              <a:rPr lang="en-US" dirty="0" err="1">
                <a:latin typeface="Arial"/>
                <a:ea typeface="Calibri"/>
              </a:rPr>
              <a:t>°</a:t>
            </a:r>
            <a:r>
              <a:rPr lang="en-US" baseline="-25000" dirty="0" err="1" smtClean="0">
                <a:solidFill>
                  <a:schemeClr val="tx2"/>
                </a:solidFill>
                <a:cs typeface="Arial" charset="0"/>
                <a:sym typeface="Symbol" charset="0"/>
              </a:rPr>
              <a:t>red</a:t>
            </a:r>
            <a:r>
              <a:rPr lang="en-US" dirty="0" smtClean="0">
                <a:solidFill>
                  <a:schemeClr val="tx2"/>
                </a:solidFill>
                <a:cs typeface="Arial" charset="0"/>
                <a:sym typeface="Symbol" charset="0"/>
              </a:rPr>
              <a:t> </a:t>
            </a:r>
            <a:r>
              <a:rPr lang="en-US" dirty="0">
                <a:solidFill>
                  <a:schemeClr val="tx2"/>
                </a:solidFill>
                <a:cs typeface="Arial" charset="0"/>
                <a:sym typeface="Symbol" charset="0"/>
              </a:rPr>
              <a:t>= +0.34 V </a:t>
            </a:r>
            <a:endParaRPr lang="en-US" dirty="0">
              <a:solidFill>
                <a:schemeClr val="tx2"/>
              </a:solidFill>
              <a:latin typeface="Arial Unicode MS" charset="0"/>
            </a:endParaRPr>
          </a:p>
          <a:p>
            <a:r>
              <a:rPr lang="en-US" dirty="0">
                <a:solidFill>
                  <a:schemeClr val="tx2"/>
                </a:solidFill>
              </a:rPr>
              <a:t>Zn</a:t>
            </a:r>
            <a:r>
              <a:rPr lang="en-US" baseline="30000" dirty="0">
                <a:solidFill>
                  <a:schemeClr val="tx2"/>
                </a:solidFill>
              </a:rPr>
              <a:t>2+</a:t>
            </a:r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i="1" dirty="0">
                <a:solidFill>
                  <a:schemeClr val="tx2"/>
                </a:solidFill>
              </a:rPr>
              <a:t>aq</a:t>
            </a:r>
            <a:r>
              <a:rPr lang="en-US" dirty="0">
                <a:solidFill>
                  <a:schemeClr val="tx2"/>
                </a:solidFill>
              </a:rPr>
              <a:t>) + 2 e</a:t>
            </a:r>
            <a:r>
              <a:rPr lang="en-US" baseline="30000" dirty="0">
                <a:solidFill>
                  <a:schemeClr val="tx2"/>
                </a:solidFill>
                <a:cs typeface="Arial" charset="0"/>
              </a:rPr>
              <a:t>−</a:t>
            </a:r>
            <a:r>
              <a:rPr lang="en-US" dirty="0">
                <a:solidFill>
                  <a:schemeClr val="tx2"/>
                </a:solidFill>
                <a:latin typeface="Arial Unicode MS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 Unicode MS" charset="0"/>
                <a:sym typeface="Symbol" charset="0"/>
              </a:rPr>
              <a:t> </a:t>
            </a:r>
            <a:r>
              <a:rPr lang="en-US" dirty="0">
                <a:solidFill>
                  <a:schemeClr val="tx2"/>
                </a:solidFill>
              </a:rPr>
              <a:t>Zn(</a:t>
            </a:r>
            <a:r>
              <a:rPr lang="en-US" i="1" dirty="0">
                <a:solidFill>
                  <a:schemeClr val="tx2"/>
                </a:solidFill>
              </a:rPr>
              <a:t>s</a:t>
            </a:r>
            <a:r>
              <a:rPr lang="en-US" dirty="0">
                <a:solidFill>
                  <a:schemeClr val="tx2"/>
                </a:solidFill>
              </a:rPr>
              <a:t>)</a:t>
            </a:r>
            <a:r>
              <a:rPr lang="en-US" dirty="0">
                <a:solidFill>
                  <a:schemeClr val="tx2"/>
                </a:solidFill>
                <a:cs typeface="Arial" charset="0"/>
                <a:sym typeface="Symbol" charset="0"/>
              </a:rPr>
              <a:t>	</a:t>
            </a:r>
            <a:r>
              <a:rPr lang="en-US" i="1" dirty="0" err="1" smtClean="0">
                <a:solidFill>
                  <a:schemeClr val="tx2"/>
                </a:solidFill>
                <a:cs typeface="Arial" charset="0"/>
                <a:sym typeface="Symbol" charset="0"/>
              </a:rPr>
              <a:t>E</a:t>
            </a:r>
            <a:r>
              <a:rPr lang="en-US" dirty="0" err="1">
                <a:latin typeface="Arial"/>
                <a:ea typeface="Calibri"/>
              </a:rPr>
              <a:t>°</a:t>
            </a:r>
            <a:r>
              <a:rPr lang="en-US" baseline="-25000" dirty="0" err="1" smtClean="0">
                <a:solidFill>
                  <a:schemeClr val="tx2"/>
                </a:solidFill>
                <a:cs typeface="Arial" charset="0"/>
                <a:sym typeface="Symbol" charset="0"/>
              </a:rPr>
              <a:t>red</a:t>
            </a:r>
            <a:r>
              <a:rPr lang="en-US" dirty="0" smtClean="0">
                <a:solidFill>
                  <a:schemeClr val="tx2"/>
                </a:solidFill>
                <a:cs typeface="Arial" charset="0"/>
                <a:sym typeface="Symbol" charset="0"/>
              </a:rPr>
              <a:t> </a:t>
            </a:r>
            <a:r>
              <a:rPr lang="en-US" dirty="0">
                <a:solidFill>
                  <a:schemeClr val="tx2"/>
                </a:solidFill>
                <a:cs typeface="Arial" charset="0"/>
                <a:sym typeface="Symbol" charset="0"/>
              </a:rPr>
              <a:t>= −0.76 V</a:t>
            </a:r>
            <a:endParaRPr lang="en-US" baseline="30000" dirty="0">
              <a:solidFill>
                <a:schemeClr val="tx2"/>
              </a:solidFill>
              <a:cs typeface="Arial" charset="0"/>
              <a:sym typeface="Symbol" charset="0"/>
            </a:endParaRP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838200" y="5386388"/>
            <a:ext cx="756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Zn(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) + Cu</a:t>
            </a:r>
            <a:r>
              <a:rPr lang="en-US" baseline="30000" dirty="0">
                <a:solidFill>
                  <a:srgbClr val="000000"/>
                </a:solidFill>
              </a:rPr>
              <a:t>2+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aq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  <a:latin typeface="Arial Unicode MS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Unicode MS" charset="0"/>
                <a:sym typeface="Symbol" charset="0"/>
              </a:rPr>
              <a:t> </a:t>
            </a:r>
            <a:r>
              <a:rPr lang="en-US" dirty="0">
                <a:solidFill>
                  <a:srgbClr val="000000"/>
                </a:solidFill>
              </a:rPr>
              <a:t>Zn</a:t>
            </a:r>
            <a:r>
              <a:rPr lang="en-US" baseline="30000" dirty="0">
                <a:solidFill>
                  <a:srgbClr val="000000"/>
                </a:solidFill>
              </a:rPr>
              <a:t>2+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aq</a:t>
            </a:r>
            <a:r>
              <a:rPr lang="en-US" dirty="0">
                <a:solidFill>
                  <a:srgbClr val="000000"/>
                </a:solidFill>
              </a:rPr>
              <a:t>) + Cu(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)	</a:t>
            </a:r>
            <a:r>
              <a:rPr lang="en-US" b="1" dirty="0">
                <a:solidFill>
                  <a:srgbClr val="000000"/>
                </a:solidFill>
              </a:rPr>
              <a:t>spontaneous</a:t>
            </a:r>
            <a:endParaRPr lang="en-US" b="1" dirty="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56325" name="TextBox 5"/>
          <p:cNvSpPr txBox="1">
            <a:spLocks noChangeArrowheads="1"/>
          </p:cNvSpPr>
          <p:nvPr/>
        </p:nvSpPr>
        <p:spPr bwMode="auto">
          <a:xfrm>
            <a:off x="838200" y="5767388"/>
            <a:ext cx="821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Cu(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) + Zn</a:t>
            </a:r>
            <a:r>
              <a:rPr lang="en-US" baseline="30000" dirty="0">
                <a:solidFill>
                  <a:srgbClr val="000000"/>
                </a:solidFill>
              </a:rPr>
              <a:t>2+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aq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  <a:latin typeface="Arial Unicode MS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Unicode MS" charset="0"/>
                <a:sym typeface="Symbol" charset="0"/>
              </a:rPr>
              <a:t> </a:t>
            </a:r>
            <a:r>
              <a:rPr lang="en-US" dirty="0">
                <a:solidFill>
                  <a:srgbClr val="000000"/>
                </a:solidFill>
              </a:rPr>
              <a:t>Cu</a:t>
            </a:r>
            <a:r>
              <a:rPr lang="en-US" baseline="30000" dirty="0">
                <a:solidFill>
                  <a:srgbClr val="000000"/>
                </a:solidFill>
              </a:rPr>
              <a:t>2+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aq</a:t>
            </a:r>
            <a:r>
              <a:rPr lang="en-US" dirty="0">
                <a:solidFill>
                  <a:srgbClr val="000000"/>
                </a:solidFill>
              </a:rPr>
              <a:t>) + Zn(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)	</a:t>
            </a:r>
            <a:r>
              <a:rPr lang="en-US" b="1" dirty="0">
                <a:solidFill>
                  <a:srgbClr val="000000"/>
                </a:solidFill>
              </a:rPr>
              <a:t>nonspontaneous </a:t>
            </a:r>
            <a:endParaRPr lang="en-US" b="1" dirty="0">
              <a:solidFill>
                <a:srgbClr val="000000"/>
              </a:solidFill>
              <a:latin typeface="Arial Unicode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Predicting Whether a Metal Will Dissolve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in </a:t>
            </a:r>
            <a:r>
              <a:rPr lang="en-US" dirty="0">
                <a:latin typeface="Arial" charset="0"/>
              </a:rPr>
              <a:t>Acid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009170"/>
            <a:ext cx="6127280" cy="5106987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Metals whose reduction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half-reactions </a:t>
            </a:r>
            <a:r>
              <a:rPr lang="en-US" dirty="0">
                <a:latin typeface="Arial" charset="0"/>
              </a:rPr>
              <a:t>are listed below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reduction of H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 to H</a:t>
            </a:r>
            <a:r>
              <a:rPr lang="en-US" baseline="-25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in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Table </a:t>
            </a:r>
            <a:r>
              <a:rPr lang="en-US" dirty="0">
                <a:latin typeface="Arial" charset="0"/>
              </a:rPr>
              <a:t>19.1 dissolve in acids. </a:t>
            </a:r>
          </a:p>
          <a:p>
            <a:r>
              <a:rPr lang="en-US" dirty="0">
                <a:latin typeface="Arial" charset="0"/>
              </a:rPr>
              <a:t>Metals listed above H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 to H</a:t>
            </a:r>
            <a:r>
              <a:rPr lang="en-US" baseline="-25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in Table 19.1 do not dissolve in acids.</a:t>
            </a:r>
          </a:p>
          <a:p>
            <a:pPr eaLnBrk="1" hangingPunct="1"/>
            <a:r>
              <a:rPr lang="en-US" dirty="0">
                <a:latin typeface="Arial" charset="0"/>
              </a:rPr>
              <a:t>Almost all metals will dissolve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 in HNO</a:t>
            </a:r>
            <a:r>
              <a:rPr lang="en-US" baseline="-25000" dirty="0">
                <a:latin typeface="Arial" charset="0"/>
              </a:rPr>
              <a:t>3</a:t>
            </a:r>
            <a:r>
              <a:rPr lang="en-US" dirty="0">
                <a:latin typeface="Arial" charset="0"/>
              </a:rPr>
              <a:t>. </a:t>
            </a:r>
          </a:p>
          <a:p>
            <a:pPr lvl="1" eaLnBrk="1" hangingPunct="1"/>
            <a:r>
              <a:rPr lang="en-US" sz="2400" dirty="0">
                <a:latin typeface="Arial" charset="0"/>
              </a:rPr>
              <a:t>Having N reduced rather than H</a:t>
            </a:r>
          </a:p>
          <a:p>
            <a:pPr lvl="1" eaLnBrk="1" hangingPunct="1"/>
            <a:r>
              <a:rPr lang="en-US" sz="2400" dirty="0">
                <a:latin typeface="Arial" charset="0"/>
              </a:rPr>
              <a:t>Au and Pt dissolve in HNO</a:t>
            </a:r>
            <a:r>
              <a:rPr lang="en-US" sz="2400" baseline="-25000" dirty="0">
                <a:latin typeface="Arial" charset="0"/>
              </a:rPr>
              <a:t>3</a:t>
            </a:r>
            <a:r>
              <a:rPr lang="en-US" sz="2400" dirty="0">
                <a:latin typeface="Arial" charset="0"/>
              </a:rPr>
              <a:t> + HCl</a:t>
            </a:r>
          </a:p>
        </p:txBody>
      </p:sp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609600" y="5791200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/>
            <a:r>
              <a:rPr lang="en-US" sz="2800" dirty="0">
                <a:solidFill>
                  <a:srgbClr val="000000"/>
                </a:solidFill>
              </a:rPr>
              <a:t>NO</a:t>
            </a:r>
            <a:r>
              <a:rPr lang="en-US" sz="2800" baseline="-25000" dirty="0">
                <a:solidFill>
                  <a:srgbClr val="000000"/>
                </a:solidFill>
              </a:rPr>
              <a:t>3</a:t>
            </a:r>
            <a:r>
              <a:rPr lang="en-US" sz="2800" baseline="30000" dirty="0">
                <a:solidFill>
                  <a:srgbClr val="000000"/>
                </a:solidFill>
                <a:cs typeface="Arial" charset="0"/>
              </a:rPr>
              <a:t>−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i="1" dirty="0">
                <a:solidFill>
                  <a:srgbClr val="000000"/>
                </a:solidFill>
              </a:rPr>
              <a:t>aq</a:t>
            </a:r>
            <a:r>
              <a:rPr lang="en-US" sz="2800" dirty="0">
                <a:solidFill>
                  <a:srgbClr val="000000"/>
                </a:solidFill>
              </a:rPr>
              <a:t>) + </a:t>
            </a:r>
            <a:r>
              <a:rPr lang="en-US" sz="2800" dirty="0" smtClean="0">
                <a:solidFill>
                  <a:srgbClr val="000000"/>
                </a:solidFill>
              </a:rPr>
              <a:t>4 H</a:t>
            </a:r>
            <a:r>
              <a:rPr lang="en-US" sz="2800" baseline="30000" dirty="0">
                <a:solidFill>
                  <a:srgbClr val="000000"/>
                </a:solidFill>
              </a:rPr>
              <a:t>+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i="1" dirty="0">
                <a:solidFill>
                  <a:srgbClr val="000000"/>
                </a:solidFill>
              </a:rPr>
              <a:t>aq</a:t>
            </a:r>
            <a:r>
              <a:rPr lang="en-US" sz="2800" dirty="0">
                <a:solidFill>
                  <a:srgbClr val="000000"/>
                </a:solidFill>
              </a:rPr>
              <a:t>) + </a:t>
            </a:r>
            <a:r>
              <a:rPr lang="en-US" sz="2800" dirty="0" smtClean="0">
                <a:solidFill>
                  <a:srgbClr val="000000"/>
                </a:solidFill>
              </a:rPr>
              <a:t>3 e</a:t>
            </a:r>
            <a:r>
              <a:rPr lang="en-US" sz="2800" baseline="30000" dirty="0">
                <a:solidFill>
                  <a:srgbClr val="000000"/>
                </a:solidFill>
                <a:cs typeface="Arial" charset="0"/>
              </a:rPr>
              <a:t>− </a:t>
            </a:r>
            <a:r>
              <a:rPr lang="en-US" i="1" dirty="0">
                <a:solidFill>
                  <a:srgbClr val="000000"/>
                </a:solidFill>
                <a:cs typeface="Arial" charset="0"/>
              </a:rPr>
              <a:t>→</a:t>
            </a:r>
            <a:r>
              <a:rPr lang="en-US" i="1" baseline="30000" dirty="0">
                <a:solidFill>
                  <a:srgbClr val="000000"/>
                </a:solidFill>
                <a:latin typeface="Arial Unicode MS" charset="0"/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NO(</a:t>
            </a:r>
            <a:r>
              <a:rPr lang="en-US" sz="2800" i="1" dirty="0">
                <a:solidFill>
                  <a:srgbClr val="000000"/>
                </a:solidFill>
              </a:rPr>
              <a:t>g</a:t>
            </a:r>
            <a:r>
              <a:rPr lang="en-US" sz="2800" dirty="0">
                <a:solidFill>
                  <a:srgbClr val="000000"/>
                </a:solidFill>
              </a:rPr>
              <a:t>) + </a:t>
            </a:r>
            <a:r>
              <a:rPr lang="en-US" sz="2800" dirty="0" smtClean="0">
                <a:solidFill>
                  <a:srgbClr val="000000"/>
                </a:solidFill>
              </a:rPr>
              <a:t>2 H</a:t>
            </a:r>
            <a:r>
              <a:rPr lang="en-US" sz="280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</a:rPr>
              <a:t>O(</a:t>
            </a:r>
            <a:r>
              <a:rPr lang="en-US" sz="2800" i="1" dirty="0" smtClean="0">
                <a:solidFill>
                  <a:srgbClr val="000000"/>
                </a:solidFill>
              </a:rPr>
              <a:t>l</a:t>
            </a:r>
            <a:r>
              <a:rPr lang="en-US" sz="2800" dirty="0">
                <a:solidFill>
                  <a:srgbClr val="000000"/>
                </a:solidFill>
              </a:rPr>
              <a:t>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0"/>
          <a:stretch/>
        </p:blipFill>
        <p:spPr>
          <a:xfrm>
            <a:off x="6349365" y="1194435"/>
            <a:ext cx="2657768" cy="38953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i="1" dirty="0" err="1" smtClean="0">
                <a:latin typeface="Arial" charset="0"/>
              </a:rPr>
              <a:t>E</a:t>
            </a:r>
            <a:r>
              <a:rPr lang="en-US" dirty="0" err="1">
                <a:ea typeface="Calibri"/>
              </a:rPr>
              <a:t>°</a:t>
            </a:r>
            <a:r>
              <a:rPr lang="en-US" baseline="-25000" dirty="0" err="1" smtClean="0">
                <a:latin typeface="Arial" charset="0"/>
              </a:rPr>
              <a:t>cell</a:t>
            </a:r>
            <a:r>
              <a:rPr lang="en-US" dirty="0">
                <a:latin typeface="Arial" charset="0"/>
              </a:rPr>
              <a:t>, </a:t>
            </a:r>
            <a:r>
              <a:rPr lang="en-US" dirty="0" smtClean="0">
                <a:latin typeface="Symbol" charset="0"/>
              </a:rPr>
              <a:t>D</a:t>
            </a:r>
            <a:r>
              <a:rPr lang="en-US" i="1" dirty="0" smtClean="0">
                <a:latin typeface="Arial" charset="0"/>
              </a:rPr>
              <a:t>G</a:t>
            </a:r>
            <a:r>
              <a:rPr lang="en-US" dirty="0">
                <a:ea typeface="Calibri"/>
              </a:rPr>
              <a:t>°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>
                <a:latin typeface="Arial" charset="0"/>
              </a:rPr>
              <a:t>and </a:t>
            </a:r>
            <a:r>
              <a:rPr lang="en-US" i="1" dirty="0">
                <a:latin typeface="Arial" charset="0"/>
              </a:rPr>
              <a:t>K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For a spontaneous </a:t>
            </a:r>
            <a:r>
              <a:rPr lang="en-US" dirty="0" smtClean="0">
                <a:latin typeface="Arial" charset="0"/>
                <a:cs typeface="+mn-cs"/>
              </a:rPr>
              <a:t>reaction, one </a:t>
            </a:r>
            <a:r>
              <a:rPr lang="en-US" dirty="0">
                <a:latin typeface="Arial" charset="0"/>
                <a:cs typeface="+mn-cs"/>
              </a:rPr>
              <a:t>that proceeds in the forward direction with the chemicals in their standard states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>
                <a:latin typeface="Symbol" charset="0"/>
              </a:rPr>
              <a:t>D</a:t>
            </a:r>
            <a:r>
              <a:rPr lang="en-US" i="1" dirty="0" smtClean="0">
                <a:latin typeface="Arial" charset="0"/>
              </a:rPr>
              <a:t>G</a:t>
            </a:r>
            <a:r>
              <a:rPr lang="en-US" sz="2000" dirty="0">
                <a:ea typeface="Calibri"/>
              </a:rPr>
              <a:t>°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&lt; </a:t>
            </a:r>
            <a:r>
              <a:rPr lang="en-US" dirty="0" smtClean="0">
                <a:latin typeface="Arial" charset="0"/>
              </a:rPr>
              <a:t>0 </a:t>
            </a:r>
            <a:r>
              <a:rPr lang="en-US" dirty="0">
                <a:latin typeface="Arial" charset="0"/>
              </a:rPr>
              <a:t>(negative)</a:t>
            </a:r>
          </a:p>
          <a:p>
            <a:pPr lvl="1" eaLnBrk="1" hangingPunct="1">
              <a:defRPr/>
            </a:pPr>
            <a:r>
              <a:rPr lang="en-US" i="1" dirty="0" smtClean="0">
                <a:latin typeface="Arial" charset="0"/>
              </a:rPr>
              <a:t>E</a:t>
            </a:r>
            <a:r>
              <a:rPr lang="en-US" sz="2000" dirty="0">
                <a:ea typeface="Calibri"/>
              </a:rPr>
              <a:t>°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&gt; </a:t>
            </a:r>
            <a:r>
              <a:rPr lang="en-US" dirty="0" smtClean="0">
                <a:latin typeface="Arial" charset="0"/>
              </a:rPr>
              <a:t>0 </a:t>
            </a:r>
            <a:r>
              <a:rPr lang="en-US" dirty="0">
                <a:latin typeface="Arial" charset="0"/>
              </a:rPr>
              <a:t>(positive)</a:t>
            </a:r>
          </a:p>
          <a:p>
            <a:pPr lvl="1" eaLnBrk="1" hangingPunct="1">
              <a:defRPr/>
            </a:pPr>
            <a:r>
              <a:rPr lang="en-US" i="1" dirty="0">
                <a:latin typeface="Arial" charset="0"/>
              </a:rPr>
              <a:t>K</a:t>
            </a:r>
            <a:r>
              <a:rPr lang="en-US" dirty="0">
                <a:latin typeface="Arial" charset="0"/>
              </a:rPr>
              <a:t> &gt; </a:t>
            </a:r>
            <a:r>
              <a:rPr lang="en-US" dirty="0" smtClean="0">
                <a:latin typeface="Arial" charset="0"/>
              </a:rPr>
              <a:t>1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dirty="0">
              <a:latin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 </a:t>
            </a:r>
            <a:r>
              <a:rPr lang="en-US" dirty="0" smtClean="0">
                <a:latin typeface="Symbol" charset="0"/>
                <a:cs typeface="+mn-cs"/>
              </a:rPr>
              <a:t>D</a:t>
            </a:r>
            <a:r>
              <a:rPr lang="en-US" i="1" dirty="0" smtClean="0">
                <a:latin typeface="Arial" charset="0"/>
                <a:cs typeface="+mn-cs"/>
              </a:rPr>
              <a:t>G</a:t>
            </a:r>
            <a:r>
              <a:rPr lang="en-US" dirty="0">
                <a:solidFill>
                  <a:srgbClr val="000000"/>
                </a:solidFill>
                <a:ea typeface="Calibri"/>
              </a:rPr>
              <a:t>°</a:t>
            </a:r>
            <a:r>
              <a:rPr lang="en-US" dirty="0" smtClean="0">
                <a:latin typeface="Arial" charset="0"/>
                <a:cs typeface="+mn-cs"/>
              </a:rPr>
              <a:t> </a:t>
            </a:r>
            <a:r>
              <a:rPr lang="en-US" dirty="0">
                <a:latin typeface="Arial" charset="0"/>
                <a:cs typeface="+mn-cs"/>
              </a:rPr>
              <a:t>= </a:t>
            </a:r>
            <a:r>
              <a:rPr lang="en-US" dirty="0">
                <a:latin typeface="Arial" charset="0"/>
                <a:cs typeface="Arial Unicode MS" charset="0"/>
              </a:rPr>
              <a:t>−</a:t>
            </a:r>
            <a:r>
              <a:rPr lang="en-US" i="1" dirty="0" err="1" smtClean="0">
                <a:latin typeface="Arial" charset="0"/>
                <a:cs typeface="+mn-cs"/>
              </a:rPr>
              <a:t>nFE</a:t>
            </a:r>
            <a:r>
              <a:rPr lang="en-US" dirty="0" err="1">
                <a:ea typeface="Calibri"/>
              </a:rPr>
              <a:t>°</a:t>
            </a:r>
            <a:r>
              <a:rPr lang="en-US" baseline="-25000" dirty="0" err="1" smtClean="0">
                <a:latin typeface="Arial" charset="0"/>
                <a:cs typeface="+mn-cs"/>
              </a:rPr>
              <a:t>cell</a:t>
            </a:r>
            <a:endParaRPr lang="en-US" dirty="0" smtClean="0">
              <a:latin typeface="Arial" charset="0"/>
              <a:cs typeface="+mn-cs"/>
            </a:endParaRPr>
          </a:p>
          <a:p>
            <a:pPr lvl="1" indent="-283464" eaLnBrk="1" hangingPunct="1">
              <a:defRPr/>
            </a:pPr>
            <a:r>
              <a:rPr lang="en-US" i="1" dirty="0" smtClean="0">
                <a:latin typeface="Arial" charset="0"/>
              </a:rPr>
              <a:t>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 the number of electrons</a:t>
            </a:r>
          </a:p>
          <a:p>
            <a:pPr lvl="1" indent="-283464" eaLnBrk="1" hangingPunct="1">
              <a:defRPr/>
            </a:pPr>
            <a:r>
              <a:rPr lang="en-US" i="1" dirty="0">
                <a:latin typeface="Arial" charset="0"/>
              </a:rPr>
              <a:t>F</a:t>
            </a:r>
            <a:r>
              <a:rPr lang="en-US" dirty="0">
                <a:latin typeface="Arial" charset="0"/>
              </a:rPr>
              <a:t> = </a:t>
            </a:r>
            <a:r>
              <a:rPr lang="en-US" dirty="0" smtClean="0">
                <a:latin typeface="Arial" charset="0"/>
              </a:rPr>
              <a:t>Faraday’s </a:t>
            </a:r>
            <a:r>
              <a:rPr lang="en-US" dirty="0">
                <a:latin typeface="Arial" charset="0"/>
              </a:rPr>
              <a:t>constant = 96,485 C/mol e</a:t>
            </a:r>
            <a:r>
              <a:rPr lang="en-US" i="1" baseline="30000" dirty="0">
                <a:latin typeface="Arial" charset="0"/>
                <a:cs typeface="Arial Unicode MS" charset="0"/>
              </a:rPr>
              <a:t>−</a:t>
            </a:r>
            <a:endParaRPr lang="en-US" dirty="0">
              <a:latin typeface="Arial" charset="0"/>
              <a:cs typeface="Arial Unicode MS" charset="0"/>
            </a:endParaRPr>
          </a:p>
          <a:p>
            <a:pPr lvl="1" eaLnBrk="1" hangingPunct="1"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2"/>
          <a:stretch/>
        </p:blipFill>
        <p:spPr>
          <a:xfrm>
            <a:off x="4791075" y="1994154"/>
            <a:ext cx="4062493" cy="23968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Electricity from Chemistry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921488"/>
            <a:ext cx="6038851" cy="5106987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In a hydrogen–oxygen fuel cell, the hydrogen and oxygen are separated, forcing electrons to travel through an external wire. </a:t>
            </a:r>
          </a:p>
          <a:p>
            <a:r>
              <a:rPr lang="en-US" sz="2400" dirty="0">
                <a:latin typeface="Arial" charset="0"/>
              </a:rPr>
              <a:t>The moving electrons constitute an electrical current.</a:t>
            </a:r>
          </a:p>
          <a:p>
            <a:r>
              <a:rPr lang="en-US" sz="2400" dirty="0">
                <a:latin typeface="Arial" charset="0"/>
              </a:rPr>
              <a:t>A fuel cell employs the electron-gaining tendency of oxygen and the electron-losing tendency of hydrogen to force electrons to move through a wire, creating electricity.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57" y="512941"/>
            <a:ext cx="2804653" cy="3933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51" y="4820685"/>
            <a:ext cx="4263440" cy="20373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Relationship between </a:t>
            </a:r>
            <a:r>
              <a:rPr lang="en-US" i="1" dirty="0" err="1" smtClean="0">
                <a:latin typeface="Arial" charset="0"/>
              </a:rPr>
              <a:t>E</a:t>
            </a:r>
            <a:r>
              <a:rPr lang="en-US" dirty="0" err="1">
                <a:ea typeface="Calibri"/>
              </a:rPr>
              <a:t>°</a:t>
            </a:r>
            <a:r>
              <a:rPr lang="en-US" baseline="-25000" dirty="0" err="1" smtClean="0">
                <a:latin typeface="Arial" charset="0"/>
              </a:rPr>
              <a:t>cell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and </a:t>
            </a:r>
            <a:r>
              <a:rPr lang="en-US" i="1" dirty="0">
                <a:latin typeface="Arial" charset="0"/>
              </a:rPr>
              <a:t>K</a:t>
            </a:r>
            <a:endParaRPr lang="en-US" dirty="0">
              <a:latin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cs typeface="+mn-cs"/>
              </a:rPr>
              <a:t>•</a:t>
            </a:r>
          </a:p>
          <a:p>
            <a:pPr marL="0" indent="0">
              <a:buNone/>
              <a:defRPr/>
            </a:pPr>
            <a:r>
              <a:rPr lang="en-US" dirty="0"/>
              <a:t>•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•</a:t>
            </a:r>
          </a:p>
          <a:p>
            <a:pPr marL="0" indent="0"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Substituting values for R, F, and 298.15K for T, and converting to log instead of ln, we get 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 marL="0" indent="0">
              <a:buNone/>
              <a:defRPr/>
            </a:pPr>
            <a:r>
              <a:rPr lang="en-US" dirty="0"/>
              <a:t>•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t="84820" r="18726"/>
          <a:stretch/>
        </p:blipFill>
        <p:spPr>
          <a:xfrm>
            <a:off x="750919" y="4697261"/>
            <a:ext cx="3244884" cy="860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17316" r="29713" b="72977"/>
          <a:stretch/>
        </p:blipFill>
        <p:spPr>
          <a:xfrm>
            <a:off x="721660" y="1432142"/>
            <a:ext cx="3211513" cy="601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2" r="28215" b="93054"/>
          <a:stretch/>
        </p:blipFill>
        <p:spPr>
          <a:xfrm>
            <a:off x="639533" y="997906"/>
            <a:ext cx="2807247" cy="434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4" t="26888" r="32078" b="58618"/>
          <a:stretch/>
        </p:blipFill>
        <p:spPr>
          <a:xfrm>
            <a:off x="721660" y="2296439"/>
            <a:ext cx="2430049" cy="8976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913"/>
          </a:xfrm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Cell Potential under Nonstandard Conditions</a:t>
            </a:r>
          </a:p>
        </p:txBody>
      </p:sp>
      <p:sp>
        <p:nvSpPr>
          <p:cNvPr id="64518" name="TextBox 2"/>
          <p:cNvSpPr txBox="1">
            <a:spLocks noChangeArrowheads="1"/>
          </p:cNvSpPr>
          <p:nvPr/>
        </p:nvSpPr>
        <p:spPr bwMode="auto">
          <a:xfrm>
            <a:off x="365760" y="5218113"/>
            <a:ext cx="7958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This equation, known as the </a:t>
            </a:r>
            <a:r>
              <a:rPr lang="en-US" b="1" dirty="0"/>
              <a:t>Nernst equation</a:t>
            </a:r>
            <a:r>
              <a:rPr lang="en-US" dirty="0"/>
              <a:t>, helps us determine the cell potential at nonstandard conditions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r="-113" b="79727"/>
          <a:stretch/>
        </p:blipFill>
        <p:spPr>
          <a:xfrm>
            <a:off x="2057977" y="1089764"/>
            <a:ext cx="4573703" cy="1220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 t="35755" r="20248" b="51344"/>
          <a:stretch/>
        </p:blipFill>
        <p:spPr>
          <a:xfrm>
            <a:off x="2848967" y="2617939"/>
            <a:ext cx="3353267" cy="7766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85486" r="9680" b="1613"/>
          <a:stretch/>
        </p:blipFill>
        <p:spPr>
          <a:xfrm>
            <a:off x="2336443" y="3985363"/>
            <a:ext cx="4378313" cy="7766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sym typeface="Symbol" charset="0"/>
              </a:rPr>
              <a:t>Concentration Cells</a:t>
            </a:r>
            <a:endParaRPr lang="en-US" sz="28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6"/>
          <a:stretch/>
        </p:blipFill>
        <p:spPr>
          <a:xfrm>
            <a:off x="304800" y="1033272"/>
            <a:ext cx="8534400" cy="46531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Concentration Cells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sz="2400" dirty="0">
                <a:latin typeface="Arial" charset="0"/>
              </a:rPr>
              <a:t>It is possible to get a spontaneous reaction when the oxidation and reduction reactions are the same, as long as the electrolyte concentrations are different.</a:t>
            </a:r>
          </a:p>
          <a:p>
            <a:pPr eaLnBrk="1" hangingPunct="1">
              <a:spcBef>
                <a:spcPts val="300"/>
              </a:spcBef>
            </a:pPr>
            <a:r>
              <a:rPr lang="en-US" sz="2400" dirty="0">
                <a:latin typeface="Arial" charset="0"/>
              </a:rPr>
              <a:t>Calculating cell potential using the Nernst equation helps us determine the direction of spontaneity in the cell</a:t>
            </a:r>
            <a:r>
              <a:rPr lang="en-US" sz="2400" dirty="0" smtClean="0">
                <a:latin typeface="Arial" charset="0"/>
              </a:rPr>
              <a:t>. </a:t>
            </a:r>
            <a:endParaRPr lang="en-US" sz="2400" dirty="0">
              <a:latin typeface="Arial" charset="0"/>
            </a:endParaRPr>
          </a:p>
          <a:p>
            <a:pPr eaLnBrk="1" hangingPunct="1">
              <a:spcBef>
                <a:spcPts val="300"/>
              </a:spcBef>
            </a:pPr>
            <a:r>
              <a:rPr lang="en-US" sz="2400" dirty="0">
                <a:latin typeface="Arial" charset="0"/>
              </a:rPr>
              <a:t>Electrons will flow from the electrode in the less concentrated solution to the electrode in the more concentrated solution.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000" dirty="0">
                <a:latin typeface="Arial" charset="0"/>
              </a:rPr>
              <a:t>Oxidation of the electrode in the less concentrated solution will increase the ion concentration in the solution; the less concentrated solution has the anode.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000" dirty="0">
                <a:latin typeface="Arial" charset="0"/>
              </a:rPr>
              <a:t>Reduction of the solution ions at the electrode in the more concentrated solution reduces the ion concentration; the more concentrated solution has the cathode.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marL="338138" eaLnBrk="1" hangingPunct="1"/>
            <a:r>
              <a:rPr lang="en-US" dirty="0" smtClean="0">
                <a:latin typeface="Arial" charset="0"/>
              </a:rPr>
              <a:t>Dry-Cell </a:t>
            </a:r>
            <a:r>
              <a:rPr lang="en-US" dirty="0">
                <a:latin typeface="Arial" charset="0"/>
              </a:rPr>
              <a:t>Batteries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921488"/>
            <a:ext cx="8641088" cy="5106987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Anode = Zn (or Mg)</a:t>
            </a:r>
          </a:p>
          <a:p>
            <a:pPr lvl="1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latin typeface="Arial" charset="0"/>
              </a:rPr>
              <a:t>Zn(s) </a:t>
            </a:r>
            <a:r>
              <a:rPr lang="en-US" sz="2400" dirty="0">
                <a:latin typeface="Symbol" charset="0"/>
              </a:rPr>
              <a:t>®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Zn</a:t>
            </a:r>
            <a:r>
              <a:rPr lang="en-US" sz="2400" baseline="30000" dirty="0">
                <a:latin typeface="Arial" charset="0"/>
              </a:rPr>
              <a:t>2+</a:t>
            </a:r>
            <a:r>
              <a:rPr lang="en-US" sz="2400" dirty="0">
                <a:latin typeface="Arial" charset="0"/>
              </a:rPr>
              <a:t>(</a:t>
            </a:r>
            <a:r>
              <a:rPr lang="en-US" sz="2400" i="1" dirty="0">
                <a:latin typeface="Arial" charset="0"/>
              </a:rPr>
              <a:t>aq</a:t>
            </a:r>
            <a:r>
              <a:rPr lang="en-US" sz="2400" dirty="0">
                <a:latin typeface="Arial" charset="0"/>
              </a:rPr>
              <a:t>) + 2 e</a:t>
            </a:r>
            <a:r>
              <a:rPr lang="en-US" sz="2000" baseline="30000" dirty="0">
                <a:latin typeface="Arial" charset="0"/>
                <a:cs typeface="Arial" charset="0"/>
              </a:rPr>
              <a:t>−</a:t>
            </a:r>
            <a:r>
              <a:rPr lang="en-US" sz="2400" baseline="30000" dirty="0">
                <a:latin typeface="Arial" charset="0"/>
              </a:rPr>
              <a:t> 	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Cathode = </a:t>
            </a:r>
            <a:r>
              <a:rPr lang="en-US" dirty="0">
                <a:latin typeface="Arial" charset="0"/>
              </a:rPr>
              <a:t>graphite rod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MnO</a:t>
            </a:r>
            <a:r>
              <a:rPr lang="en-US" baseline="-25000" dirty="0">
                <a:latin typeface="Arial" charset="0"/>
              </a:rPr>
              <a:t>2 </a:t>
            </a:r>
            <a:r>
              <a:rPr lang="en-US" dirty="0">
                <a:latin typeface="Arial" charset="0"/>
              </a:rPr>
              <a:t>is reduced.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Arial" charset="0"/>
              </a:rPr>
              <a:t>2 MnO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s</a:t>
            </a:r>
            <a:r>
              <a:rPr lang="en-US" sz="2000" dirty="0">
                <a:latin typeface="Arial" charset="0"/>
              </a:rPr>
              <a:t>) + 2 NH</a:t>
            </a:r>
            <a:r>
              <a:rPr lang="en-US" sz="2000" baseline="-25000" dirty="0">
                <a:latin typeface="Arial" charset="0"/>
              </a:rPr>
              <a:t>4</a:t>
            </a:r>
            <a:r>
              <a:rPr lang="en-US" sz="2000" baseline="30000" dirty="0">
                <a:latin typeface="Arial" charset="0"/>
              </a:rPr>
              <a:t>+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aq</a:t>
            </a:r>
            <a:r>
              <a:rPr lang="en-US" sz="2000" dirty="0">
                <a:latin typeface="Arial" charset="0"/>
              </a:rPr>
              <a:t>) + 2 H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O(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) + 2 e</a:t>
            </a:r>
            <a:r>
              <a:rPr lang="en-US" sz="2000" baseline="30000" dirty="0">
                <a:latin typeface="Arial" charset="0"/>
                <a:cs typeface="Arial" charset="0"/>
              </a:rPr>
              <a:t>−</a:t>
            </a:r>
            <a:r>
              <a:rPr lang="en-US" sz="2000" baseline="30000" dirty="0">
                <a:latin typeface="Arial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Symbol" charset="0"/>
              </a:rPr>
              <a:t>®</a:t>
            </a:r>
            <a:r>
              <a:rPr lang="en-US" sz="2000" dirty="0">
                <a:latin typeface="Arial" charset="0"/>
              </a:rPr>
              <a:t> 2 NH</a:t>
            </a:r>
            <a:r>
              <a:rPr lang="en-US" sz="2000" baseline="-25000" dirty="0">
                <a:latin typeface="Arial" charset="0"/>
              </a:rPr>
              <a:t>4</a:t>
            </a:r>
            <a:r>
              <a:rPr lang="en-US" sz="2000" dirty="0">
                <a:latin typeface="Arial" charset="0"/>
              </a:rPr>
              <a:t>OH(</a:t>
            </a:r>
            <a:r>
              <a:rPr lang="en-US" sz="2000" i="1" dirty="0">
                <a:latin typeface="Arial" charset="0"/>
              </a:rPr>
              <a:t>aq</a:t>
            </a:r>
            <a:r>
              <a:rPr lang="en-US" sz="2000" dirty="0">
                <a:latin typeface="Arial" charset="0"/>
              </a:rPr>
              <a:t>) + 2 Mn(O)OH(</a:t>
            </a:r>
            <a:r>
              <a:rPr lang="en-US" sz="2000" i="1" dirty="0">
                <a:latin typeface="Arial" charset="0"/>
              </a:rPr>
              <a:t>s</a:t>
            </a:r>
            <a:r>
              <a:rPr lang="en-US" sz="2000" dirty="0">
                <a:latin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Cell voltage = 1.5 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0"/>
          <a:stretch/>
        </p:blipFill>
        <p:spPr>
          <a:xfrm>
            <a:off x="4653153" y="3424047"/>
            <a:ext cx="3803851" cy="33101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marL="342900" eaLnBrk="1" hangingPunct="1"/>
            <a:r>
              <a:rPr lang="en-US" dirty="0">
                <a:latin typeface="Arial" charset="0"/>
              </a:rPr>
              <a:t>Alkaline </a:t>
            </a:r>
            <a:r>
              <a:rPr lang="en-US" dirty="0" smtClean="0">
                <a:latin typeface="Arial" charset="0"/>
              </a:rPr>
              <a:t>Dry-Cell </a:t>
            </a:r>
            <a:r>
              <a:rPr lang="en-US" dirty="0">
                <a:latin typeface="Arial" charset="0"/>
              </a:rPr>
              <a:t>Batteries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921488"/>
            <a:ext cx="5597264" cy="5106987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Arial" charset="0"/>
              </a:rPr>
              <a:t>Same basic cell as acidic dry cell, except electrolyte is alkaline </a:t>
            </a:r>
            <a:r>
              <a:rPr lang="en-US" dirty="0" smtClean="0">
                <a:latin typeface="Arial" charset="0"/>
              </a:rPr>
              <a:t>KOH </a:t>
            </a:r>
            <a:r>
              <a:rPr lang="en-US" dirty="0">
                <a:latin typeface="Arial" charset="0"/>
              </a:rPr>
              <a:t>paste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Arial" charset="0"/>
              </a:rPr>
              <a:t>Anode = Zn (or Mg)</a:t>
            </a:r>
          </a:p>
          <a:p>
            <a:pPr lvl="1" algn="ctr" eaLnBrk="1" hangingPunct="1">
              <a:lnSpc>
                <a:spcPct val="90000"/>
              </a:lnSpc>
              <a:spcBef>
                <a:spcPts val="600"/>
              </a:spcBef>
              <a:buFont typeface="Wingdings" charset="0"/>
              <a:buNone/>
            </a:pPr>
            <a:r>
              <a:rPr lang="en-US" dirty="0">
                <a:latin typeface="Arial" charset="0"/>
              </a:rPr>
              <a:t>Zn(</a:t>
            </a:r>
            <a:r>
              <a:rPr lang="en-US" i="1" dirty="0">
                <a:latin typeface="Arial" charset="0"/>
              </a:rPr>
              <a:t>s</a:t>
            </a:r>
            <a:r>
              <a:rPr lang="en-US" dirty="0">
                <a:latin typeface="Arial" charset="0"/>
              </a:rPr>
              <a:t>) </a:t>
            </a:r>
            <a:r>
              <a:rPr lang="en-US" dirty="0">
                <a:latin typeface="Symbol" charset="0"/>
              </a:rPr>
              <a:t>®</a:t>
            </a:r>
            <a:r>
              <a:rPr lang="en-US" b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Zn</a:t>
            </a:r>
            <a:r>
              <a:rPr lang="en-US" baseline="30000" dirty="0">
                <a:latin typeface="Arial" charset="0"/>
              </a:rPr>
              <a:t>2+</a:t>
            </a:r>
            <a:r>
              <a:rPr lang="en-US" dirty="0">
                <a:latin typeface="Arial" charset="0"/>
              </a:rPr>
              <a:t>(</a:t>
            </a:r>
            <a:r>
              <a:rPr lang="en-US" i="1" dirty="0">
                <a:latin typeface="Arial" charset="0"/>
              </a:rPr>
              <a:t>aq</a:t>
            </a:r>
            <a:r>
              <a:rPr lang="en-US" dirty="0">
                <a:latin typeface="Arial" charset="0"/>
              </a:rPr>
              <a:t>) + 2 e</a:t>
            </a:r>
            <a:r>
              <a:rPr lang="en-US" sz="2400" baseline="30000" dirty="0">
                <a:latin typeface="Arial" charset="0"/>
                <a:cs typeface="Arial" charset="0"/>
              </a:rPr>
              <a:t>−</a:t>
            </a:r>
            <a:r>
              <a:rPr lang="en-US" baseline="30000" dirty="0">
                <a:latin typeface="Arial" charset="0"/>
              </a:rPr>
              <a:t> 	</a:t>
            </a: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Arial" charset="0"/>
              </a:rPr>
              <a:t>Cathode = </a:t>
            </a:r>
            <a:r>
              <a:rPr lang="en-US" dirty="0">
                <a:latin typeface="Arial" charset="0"/>
              </a:rPr>
              <a:t>graphite or brass rod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Arial" charset="0"/>
              </a:rPr>
              <a:t>MnO</a:t>
            </a:r>
            <a:r>
              <a:rPr lang="en-US" baseline="-25000" dirty="0">
                <a:latin typeface="Arial" charset="0"/>
              </a:rPr>
              <a:t>2 </a:t>
            </a:r>
            <a:r>
              <a:rPr lang="en-US" dirty="0">
                <a:latin typeface="Arial" charset="0"/>
              </a:rPr>
              <a:t>is reduced.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sz="2000" dirty="0">
                <a:latin typeface="Arial" charset="0"/>
              </a:rPr>
              <a:t>2 MnO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s</a:t>
            </a:r>
            <a:r>
              <a:rPr lang="en-US" sz="2000" dirty="0">
                <a:latin typeface="Arial" charset="0"/>
              </a:rPr>
              <a:t>) + 2 NH</a:t>
            </a:r>
            <a:r>
              <a:rPr lang="en-US" sz="2000" baseline="-25000" dirty="0">
                <a:latin typeface="Arial" charset="0"/>
              </a:rPr>
              <a:t>4</a:t>
            </a:r>
            <a:r>
              <a:rPr lang="en-US" sz="2000" baseline="30000" dirty="0">
                <a:latin typeface="Arial" charset="0"/>
              </a:rPr>
              <a:t>+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aq</a:t>
            </a:r>
            <a:r>
              <a:rPr lang="en-US" sz="2000" dirty="0">
                <a:latin typeface="Arial" charset="0"/>
              </a:rPr>
              <a:t>) + 2 H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O(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) + 2 e</a:t>
            </a:r>
            <a:r>
              <a:rPr lang="en-US" sz="2000" baseline="30000" dirty="0">
                <a:latin typeface="Arial" charset="0"/>
                <a:cs typeface="Arial" charset="0"/>
              </a:rPr>
              <a:t>−</a:t>
            </a:r>
            <a:r>
              <a:rPr lang="en-US" sz="2000" baseline="30000" dirty="0">
                <a:latin typeface="Arial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sz="2000" dirty="0">
                <a:latin typeface="Symbol" charset="0"/>
              </a:rPr>
              <a:t>®</a:t>
            </a:r>
            <a:r>
              <a:rPr lang="en-US" sz="2000" dirty="0">
                <a:latin typeface="Arial" charset="0"/>
              </a:rPr>
              <a:t> 2 NH</a:t>
            </a:r>
            <a:r>
              <a:rPr lang="en-US" sz="2000" baseline="-25000" dirty="0">
                <a:latin typeface="Arial" charset="0"/>
              </a:rPr>
              <a:t>4</a:t>
            </a:r>
            <a:r>
              <a:rPr lang="en-US" sz="2000" dirty="0">
                <a:latin typeface="Arial" charset="0"/>
              </a:rPr>
              <a:t>OH(</a:t>
            </a:r>
            <a:r>
              <a:rPr lang="en-US" sz="2000" i="1" dirty="0">
                <a:latin typeface="Arial" charset="0"/>
              </a:rPr>
              <a:t>aq</a:t>
            </a:r>
            <a:r>
              <a:rPr lang="en-US" sz="2000" dirty="0">
                <a:latin typeface="Arial" charset="0"/>
              </a:rPr>
              <a:t>) + 2 Mn(O)OH(</a:t>
            </a:r>
            <a:r>
              <a:rPr lang="en-US" sz="2000" i="1" dirty="0">
                <a:latin typeface="Arial" charset="0"/>
              </a:rPr>
              <a:t>s</a:t>
            </a:r>
            <a:r>
              <a:rPr lang="en-US" sz="2000" dirty="0">
                <a:latin typeface="Arial" charset="0"/>
              </a:rPr>
              <a:t>)</a:t>
            </a:r>
            <a:endParaRPr lang="en-US" sz="21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Arial" charset="0"/>
              </a:rPr>
              <a:t>Cell voltage = 1.54 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Arial" charset="0"/>
              </a:rPr>
              <a:t>Longer shelf life than acidic dry cells, longer working time, and little corrosion of </a:t>
            </a:r>
            <a:r>
              <a:rPr lang="en-US" dirty="0" smtClean="0">
                <a:latin typeface="Arial" charset="0"/>
              </a:rPr>
              <a:t>zinc</a:t>
            </a:r>
            <a:endParaRPr lang="en-US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0"/>
          <a:stretch/>
        </p:blipFill>
        <p:spPr>
          <a:xfrm>
            <a:off x="5932063" y="1048226"/>
            <a:ext cx="3157291" cy="48953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marL="400050" eaLnBrk="1" hangingPunct="1"/>
            <a:r>
              <a:rPr lang="en-US" dirty="0">
                <a:latin typeface="Arial" charset="0"/>
              </a:rPr>
              <a:t>Lead Storage Battery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" charset="0"/>
                <a:cs typeface="+mn-cs"/>
              </a:rPr>
              <a:t>Six </a:t>
            </a:r>
            <a:r>
              <a:rPr lang="en-US" dirty="0" smtClean="0">
                <a:latin typeface="Arial" charset="0"/>
                <a:cs typeface="+mn-cs"/>
              </a:rPr>
              <a:t>electrochemical cells </a:t>
            </a:r>
            <a:r>
              <a:rPr lang="en-US" dirty="0">
                <a:latin typeface="Arial" charset="0"/>
                <a:cs typeface="+mn-cs"/>
              </a:rPr>
              <a:t>in </a:t>
            </a:r>
            <a:r>
              <a:rPr lang="en-US" dirty="0" smtClean="0">
                <a:latin typeface="Arial" charset="0"/>
                <a:cs typeface="+mn-cs"/>
              </a:rPr>
              <a:t>series, each producing </a:t>
            </a:r>
            <a:br>
              <a:rPr lang="en-US" dirty="0" smtClean="0">
                <a:latin typeface="Arial" charset="0"/>
                <a:cs typeface="+mn-cs"/>
              </a:rPr>
            </a:br>
            <a:r>
              <a:rPr lang="en-US" dirty="0" smtClean="0">
                <a:latin typeface="Arial" charset="0"/>
                <a:cs typeface="+mn-cs"/>
              </a:rPr>
              <a:t>2 V for a total of 12 V</a:t>
            </a:r>
            <a:endParaRPr lang="en-US" dirty="0"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" charset="0"/>
                <a:cs typeface="+mn-cs"/>
              </a:rPr>
              <a:t>Electrolyte = 30% H</a:t>
            </a:r>
            <a:r>
              <a:rPr lang="en-US" baseline="-25000" dirty="0">
                <a:latin typeface="Arial" charset="0"/>
                <a:cs typeface="+mn-cs"/>
              </a:rPr>
              <a:t>2</a:t>
            </a:r>
            <a:r>
              <a:rPr lang="en-US" dirty="0">
                <a:latin typeface="Arial" charset="0"/>
                <a:cs typeface="+mn-cs"/>
              </a:rPr>
              <a:t>SO</a:t>
            </a:r>
            <a:r>
              <a:rPr lang="en-US" baseline="-25000" dirty="0">
                <a:latin typeface="Arial" charset="0"/>
                <a:cs typeface="+mn-cs"/>
              </a:rPr>
              <a:t>4</a:t>
            </a:r>
            <a:endParaRPr lang="en-US" dirty="0"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Arial" charset="0"/>
                <a:cs typeface="+mn-cs"/>
              </a:rPr>
              <a:t>Anode: Pb(</a:t>
            </a:r>
            <a:r>
              <a:rPr lang="en-US" i="1" dirty="0" smtClean="0">
                <a:latin typeface="Arial" charset="0"/>
                <a:cs typeface="+mn-cs"/>
              </a:rPr>
              <a:t>s</a:t>
            </a:r>
            <a:r>
              <a:rPr lang="en-US" dirty="0">
                <a:latin typeface="Arial" charset="0"/>
                <a:cs typeface="+mn-cs"/>
              </a:rPr>
              <a:t>) + SO</a:t>
            </a:r>
            <a:r>
              <a:rPr lang="en-US" baseline="-25000" dirty="0">
                <a:latin typeface="Arial" charset="0"/>
                <a:cs typeface="+mn-cs"/>
              </a:rPr>
              <a:t>4</a:t>
            </a:r>
            <a:r>
              <a:rPr lang="en-US" baseline="30000" dirty="0">
                <a:latin typeface="Arial" charset="0"/>
                <a:cs typeface="+mn-cs"/>
              </a:rPr>
              <a:t>2</a:t>
            </a:r>
            <a:r>
              <a:rPr lang="en-US" baseline="30000" dirty="0">
                <a:latin typeface="Arial" charset="0"/>
                <a:cs typeface="Arial" charset="0"/>
              </a:rPr>
              <a:t>−</a:t>
            </a:r>
            <a:r>
              <a:rPr lang="en-US" dirty="0">
                <a:latin typeface="Arial" charset="0"/>
                <a:cs typeface="+mn-cs"/>
              </a:rPr>
              <a:t>(</a:t>
            </a:r>
            <a:r>
              <a:rPr lang="en-US" i="1" dirty="0">
                <a:latin typeface="Arial" charset="0"/>
                <a:cs typeface="+mn-cs"/>
              </a:rPr>
              <a:t>aq</a:t>
            </a:r>
            <a:r>
              <a:rPr lang="en-US" dirty="0">
                <a:latin typeface="Arial" charset="0"/>
                <a:cs typeface="+mn-cs"/>
              </a:rPr>
              <a:t>) </a:t>
            </a:r>
            <a:r>
              <a:rPr lang="en-US" dirty="0">
                <a:latin typeface="Symbol" charset="0"/>
                <a:cs typeface="+mn-cs"/>
              </a:rPr>
              <a:t>®</a:t>
            </a:r>
            <a:r>
              <a:rPr lang="en-US" b="1" dirty="0">
                <a:latin typeface="Arial" charset="0"/>
                <a:cs typeface="+mn-cs"/>
              </a:rPr>
              <a:t> </a:t>
            </a:r>
            <a:r>
              <a:rPr lang="en-US" dirty="0">
                <a:latin typeface="Arial" charset="0"/>
                <a:cs typeface="+mn-cs"/>
              </a:rPr>
              <a:t>PbSO</a:t>
            </a:r>
            <a:r>
              <a:rPr lang="en-US" baseline="-25000" dirty="0">
                <a:latin typeface="Arial" charset="0"/>
                <a:cs typeface="+mn-cs"/>
              </a:rPr>
              <a:t>4</a:t>
            </a:r>
            <a:r>
              <a:rPr lang="en-US" dirty="0">
                <a:latin typeface="Arial" charset="0"/>
                <a:cs typeface="+mn-cs"/>
              </a:rPr>
              <a:t>(</a:t>
            </a:r>
            <a:r>
              <a:rPr lang="en-US" i="1" dirty="0">
                <a:latin typeface="Arial" charset="0"/>
                <a:cs typeface="+mn-cs"/>
              </a:rPr>
              <a:t>s</a:t>
            </a:r>
            <a:r>
              <a:rPr lang="en-US" dirty="0">
                <a:latin typeface="Arial" charset="0"/>
                <a:cs typeface="+mn-cs"/>
              </a:rPr>
              <a:t>) + 2 e</a:t>
            </a:r>
            <a:r>
              <a:rPr lang="en-US" baseline="30000" dirty="0">
                <a:latin typeface="Arial" charset="0"/>
                <a:cs typeface="Arial" charset="0"/>
              </a:rPr>
              <a:t>−</a:t>
            </a:r>
            <a:r>
              <a:rPr lang="en-US" baseline="30000" dirty="0">
                <a:latin typeface="Arial" charset="0"/>
                <a:cs typeface="+mn-cs"/>
              </a:rPr>
              <a:t> </a:t>
            </a:r>
            <a:r>
              <a:rPr lang="en-US" sz="2400" baseline="30000" dirty="0" smtClean="0">
                <a:latin typeface="Arial" charset="0"/>
                <a:cs typeface="+mn-cs"/>
              </a:rPr>
              <a:t>	</a:t>
            </a:r>
            <a:endParaRPr lang="en-US" dirty="0" smtClean="0"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Arial" charset="0"/>
                <a:cs typeface="+mn-cs"/>
              </a:rPr>
              <a:t>Cathode: </a:t>
            </a:r>
            <a:r>
              <a:rPr lang="en-US" dirty="0">
                <a:latin typeface="Arial" charset="0"/>
                <a:cs typeface="+mn-cs"/>
              </a:rPr>
              <a:t>Pb coated with PbO</a:t>
            </a:r>
            <a:r>
              <a:rPr lang="en-US" baseline="-25000" dirty="0">
                <a:latin typeface="Arial" charset="0"/>
                <a:cs typeface="+mn-cs"/>
              </a:rPr>
              <a:t>2</a:t>
            </a:r>
            <a:endParaRPr lang="en-US" dirty="0"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" charset="0"/>
                <a:cs typeface="+mn-cs"/>
              </a:rPr>
              <a:t>PbO</a:t>
            </a:r>
            <a:r>
              <a:rPr lang="en-US" baseline="-25000" dirty="0">
                <a:latin typeface="Arial" charset="0"/>
                <a:cs typeface="+mn-cs"/>
              </a:rPr>
              <a:t>2 </a:t>
            </a:r>
            <a:r>
              <a:rPr lang="en-US" dirty="0">
                <a:latin typeface="Arial" charset="0"/>
                <a:cs typeface="+mn-cs"/>
              </a:rPr>
              <a:t>is </a:t>
            </a:r>
            <a:r>
              <a:rPr lang="en-US" dirty="0" smtClean="0">
                <a:latin typeface="Arial" charset="0"/>
                <a:cs typeface="+mn-cs"/>
              </a:rPr>
              <a:t>reduced.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latin typeface="Arial" charset="0"/>
                <a:cs typeface="+mn-cs"/>
              </a:rPr>
              <a:t>	PbO</a:t>
            </a:r>
            <a:r>
              <a:rPr lang="en-US" sz="2000" baseline="-25000" dirty="0" smtClean="0">
                <a:latin typeface="Arial" charset="0"/>
                <a:cs typeface="+mn-cs"/>
              </a:rPr>
              <a:t>2</a:t>
            </a:r>
            <a:r>
              <a:rPr lang="en-US" sz="2000" dirty="0">
                <a:latin typeface="Arial" charset="0"/>
                <a:cs typeface="+mn-cs"/>
              </a:rPr>
              <a:t>(</a:t>
            </a:r>
            <a:r>
              <a:rPr lang="en-US" sz="2000" i="1" dirty="0">
                <a:latin typeface="Arial" charset="0"/>
                <a:cs typeface="+mn-cs"/>
              </a:rPr>
              <a:t>s</a:t>
            </a:r>
            <a:r>
              <a:rPr lang="en-US" sz="2000" dirty="0">
                <a:latin typeface="Arial" charset="0"/>
                <a:cs typeface="+mn-cs"/>
              </a:rPr>
              <a:t>) + 4 H</a:t>
            </a:r>
            <a:r>
              <a:rPr lang="en-US" sz="2000" baseline="30000" dirty="0">
                <a:latin typeface="Arial" charset="0"/>
                <a:cs typeface="+mn-cs"/>
              </a:rPr>
              <a:t>+</a:t>
            </a:r>
            <a:r>
              <a:rPr lang="en-US" sz="2000" dirty="0">
                <a:latin typeface="Arial" charset="0"/>
                <a:cs typeface="+mn-cs"/>
              </a:rPr>
              <a:t>(</a:t>
            </a:r>
            <a:r>
              <a:rPr lang="en-US" sz="2000" i="1" dirty="0">
                <a:latin typeface="Arial" charset="0"/>
                <a:cs typeface="+mn-cs"/>
              </a:rPr>
              <a:t>aq</a:t>
            </a:r>
            <a:r>
              <a:rPr lang="en-US" sz="2000" dirty="0">
                <a:latin typeface="Arial" charset="0"/>
                <a:cs typeface="+mn-cs"/>
              </a:rPr>
              <a:t>) + SO</a:t>
            </a:r>
            <a:r>
              <a:rPr lang="en-US" sz="2000" baseline="-25000" dirty="0">
                <a:latin typeface="Arial" charset="0"/>
                <a:cs typeface="+mn-cs"/>
              </a:rPr>
              <a:t>4</a:t>
            </a:r>
            <a:r>
              <a:rPr lang="en-US" sz="2000" baseline="30000" dirty="0">
                <a:latin typeface="Arial" charset="0"/>
                <a:cs typeface="+mn-cs"/>
              </a:rPr>
              <a:t>2</a:t>
            </a:r>
            <a:r>
              <a:rPr lang="en-US" sz="2000" baseline="30000" dirty="0">
                <a:latin typeface="Arial" charset="0"/>
                <a:cs typeface="Arial" charset="0"/>
              </a:rPr>
              <a:t>−</a:t>
            </a:r>
            <a:r>
              <a:rPr lang="en-US" sz="2000" dirty="0">
                <a:latin typeface="Arial" charset="0"/>
                <a:cs typeface="+mn-cs"/>
              </a:rPr>
              <a:t>(</a:t>
            </a:r>
            <a:r>
              <a:rPr lang="en-US" sz="2000" i="1" dirty="0">
                <a:latin typeface="Arial" charset="0"/>
                <a:cs typeface="+mn-cs"/>
              </a:rPr>
              <a:t>aq</a:t>
            </a:r>
            <a:r>
              <a:rPr lang="en-US" sz="2000" dirty="0">
                <a:latin typeface="Arial" charset="0"/>
                <a:cs typeface="+mn-cs"/>
              </a:rPr>
              <a:t>) + 2 e</a:t>
            </a:r>
            <a:r>
              <a:rPr lang="en-US" sz="2000" baseline="30000" dirty="0" smtClean="0">
                <a:latin typeface="Arial" charset="0"/>
                <a:cs typeface="Arial" charset="0"/>
              </a:rPr>
              <a:t>−</a:t>
            </a:r>
            <a:r>
              <a:rPr lang="en-US" sz="2000" baseline="30000" dirty="0" smtClean="0">
                <a:latin typeface="Arial" charset="0"/>
                <a:cs typeface="+mn-cs"/>
              </a:rPr>
              <a:t> </a:t>
            </a:r>
            <a:r>
              <a:rPr lang="en-US" sz="2000" dirty="0">
                <a:latin typeface="Symbol" charset="0"/>
                <a:cs typeface="+mn-cs"/>
              </a:rPr>
              <a:t>®</a:t>
            </a:r>
            <a:r>
              <a:rPr lang="en-US" sz="2000" dirty="0">
                <a:latin typeface="Arial" charset="0"/>
                <a:cs typeface="+mn-cs"/>
              </a:rPr>
              <a:t> PbSO</a:t>
            </a:r>
            <a:r>
              <a:rPr lang="en-US" sz="2000" baseline="-25000" dirty="0">
                <a:latin typeface="Arial" charset="0"/>
                <a:cs typeface="+mn-cs"/>
              </a:rPr>
              <a:t>4</a:t>
            </a:r>
            <a:r>
              <a:rPr lang="en-US" sz="2000" dirty="0">
                <a:latin typeface="Arial" charset="0"/>
                <a:cs typeface="+mn-cs"/>
              </a:rPr>
              <a:t>(</a:t>
            </a:r>
            <a:r>
              <a:rPr lang="en-US" sz="2000" i="1" dirty="0">
                <a:latin typeface="Arial" charset="0"/>
                <a:cs typeface="+mn-cs"/>
              </a:rPr>
              <a:t>s</a:t>
            </a:r>
            <a:r>
              <a:rPr lang="en-US" sz="2000" dirty="0">
                <a:latin typeface="Arial" charset="0"/>
                <a:cs typeface="+mn-cs"/>
              </a:rPr>
              <a:t>) + 2 H</a:t>
            </a:r>
            <a:r>
              <a:rPr lang="en-US" sz="2000" baseline="-25000" dirty="0">
                <a:latin typeface="Arial" charset="0"/>
                <a:cs typeface="+mn-cs"/>
              </a:rPr>
              <a:t>2</a:t>
            </a:r>
            <a:r>
              <a:rPr lang="en-US" sz="2000" dirty="0">
                <a:latin typeface="Arial" charset="0"/>
                <a:cs typeface="+mn-cs"/>
              </a:rPr>
              <a:t>O(</a:t>
            </a:r>
            <a:r>
              <a:rPr lang="en-US" sz="2000" i="1" dirty="0">
                <a:latin typeface="Arial" charset="0"/>
                <a:cs typeface="+mn-cs"/>
              </a:rPr>
              <a:t>l</a:t>
            </a:r>
            <a:r>
              <a:rPr lang="en-US" sz="2000" dirty="0" smtClean="0">
                <a:latin typeface="Arial" charset="0"/>
                <a:cs typeface="+mn-cs"/>
              </a:rPr>
              <a:t>) </a:t>
            </a:r>
            <a:r>
              <a:rPr lang="en-US" sz="2000" dirty="0">
                <a:latin typeface="Arial" charset="0"/>
                <a:cs typeface="+mn-cs"/>
              </a:rPr>
              <a:t>	</a:t>
            </a:r>
            <a:endParaRPr lang="en-US" sz="1900" dirty="0">
              <a:latin typeface="Arial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9"/>
          <a:stretch/>
        </p:blipFill>
        <p:spPr>
          <a:xfrm>
            <a:off x="2265096" y="4169664"/>
            <a:ext cx="4613807" cy="2459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marL="238125" eaLnBrk="1" hangingPunct="1"/>
            <a:r>
              <a:rPr lang="en-US" dirty="0">
                <a:latin typeface="Arial" charset="0"/>
              </a:rPr>
              <a:t> NiCad Battery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3000" dirty="0" smtClean="0">
                <a:latin typeface="Arial" charset="0"/>
                <a:cs typeface="+mn-cs"/>
              </a:rPr>
              <a:t>Electrolyte </a:t>
            </a:r>
            <a:r>
              <a:rPr lang="en-US" sz="3000" dirty="0">
                <a:latin typeface="Arial" charset="0"/>
                <a:cs typeface="+mn-cs"/>
              </a:rPr>
              <a:t>is concentrated KOH </a:t>
            </a:r>
            <a:r>
              <a:rPr lang="en-US" sz="3000" dirty="0" smtClean="0">
                <a:latin typeface="Arial" charset="0"/>
                <a:cs typeface="+mn-cs"/>
              </a:rPr>
              <a:t>solution.</a:t>
            </a:r>
            <a:endParaRPr lang="en-US" sz="3000" dirty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3000" dirty="0" smtClean="0">
                <a:latin typeface="Arial" charset="0"/>
                <a:cs typeface="+mn-cs"/>
              </a:rPr>
              <a:t>Anode: </a:t>
            </a:r>
            <a:r>
              <a:rPr lang="en-US" sz="3000" dirty="0" err="1" smtClean="0">
                <a:latin typeface="Arial" charset="0"/>
                <a:cs typeface="+mn-cs"/>
              </a:rPr>
              <a:t>Cd</a:t>
            </a:r>
            <a:r>
              <a:rPr lang="en-US" sz="3000" dirty="0" smtClean="0">
                <a:latin typeface="Arial" charset="0"/>
                <a:cs typeface="+mn-cs"/>
              </a:rPr>
              <a:t>(</a:t>
            </a:r>
            <a:r>
              <a:rPr lang="en-US" sz="3000" i="1" dirty="0" smtClean="0">
                <a:latin typeface="Arial" charset="0"/>
                <a:cs typeface="+mn-cs"/>
              </a:rPr>
              <a:t>s</a:t>
            </a:r>
            <a:r>
              <a:rPr lang="en-US" sz="3000" dirty="0" smtClean="0">
                <a:latin typeface="Arial" charset="0"/>
                <a:cs typeface="+mn-cs"/>
              </a:rPr>
              <a:t>); cathode: </a:t>
            </a:r>
            <a:r>
              <a:rPr lang="en-US" sz="3000" dirty="0">
                <a:cs typeface="+mn-cs"/>
              </a:rPr>
              <a:t>NiO(OH)(</a:t>
            </a:r>
            <a:r>
              <a:rPr lang="en-US" sz="3000" i="1" dirty="0">
                <a:cs typeface="+mn-cs"/>
              </a:rPr>
              <a:t>s</a:t>
            </a:r>
            <a:r>
              <a:rPr lang="en-US" sz="3000" dirty="0" smtClean="0">
                <a:cs typeface="+mn-cs"/>
              </a:rPr>
              <a:t>)</a:t>
            </a:r>
            <a:endParaRPr lang="en-US" sz="3000" dirty="0" smtClean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3000" dirty="0" smtClean="0">
                <a:latin typeface="Arial" charset="0"/>
                <a:cs typeface="+mn-cs"/>
              </a:rPr>
              <a:t>Cd is oxidized; NiO</a:t>
            </a:r>
            <a:r>
              <a:rPr lang="en-US" sz="3000" baseline="-25000" dirty="0" smtClean="0">
                <a:latin typeface="Arial" charset="0"/>
                <a:cs typeface="+mn-cs"/>
              </a:rPr>
              <a:t>2 </a:t>
            </a:r>
            <a:r>
              <a:rPr lang="en-US" sz="3000" dirty="0">
                <a:latin typeface="Arial" charset="0"/>
                <a:cs typeface="+mn-cs"/>
              </a:rPr>
              <a:t>is </a:t>
            </a:r>
            <a:r>
              <a:rPr lang="en-US" sz="3000" dirty="0" smtClean="0">
                <a:latin typeface="Arial" charset="0"/>
                <a:cs typeface="+mn-cs"/>
              </a:rPr>
              <a:t>reduced.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300" dirty="0" smtClean="0">
                <a:latin typeface="Arial" charset="0"/>
              </a:rPr>
              <a:t>Cd</a:t>
            </a:r>
            <a:r>
              <a:rPr lang="en-US" sz="2300" dirty="0">
                <a:latin typeface="Arial" charset="0"/>
              </a:rPr>
              <a:t>(</a:t>
            </a:r>
            <a:r>
              <a:rPr lang="en-US" sz="2300" i="1" dirty="0">
                <a:latin typeface="Arial" charset="0"/>
              </a:rPr>
              <a:t>s</a:t>
            </a:r>
            <a:r>
              <a:rPr lang="en-US" sz="2300" dirty="0">
                <a:latin typeface="Arial" charset="0"/>
              </a:rPr>
              <a:t>) + 2 OH</a:t>
            </a:r>
            <a:r>
              <a:rPr lang="en-US" sz="2300" baseline="30000" dirty="0">
                <a:latin typeface="Arial" charset="0"/>
                <a:cs typeface="Arial" charset="0"/>
              </a:rPr>
              <a:t>−</a:t>
            </a:r>
            <a:r>
              <a:rPr lang="en-US" sz="2300" dirty="0">
                <a:latin typeface="Arial" charset="0"/>
              </a:rPr>
              <a:t>(</a:t>
            </a:r>
            <a:r>
              <a:rPr lang="en-US" sz="2300" i="1" dirty="0">
                <a:latin typeface="Arial" charset="0"/>
              </a:rPr>
              <a:t>aq</a:t>
            </a:r>
            <a:r>
              <a:rPr lang="en-US" sz="2300" dirty="0">
                <a:latin typeface="Arial" charset="0"/>
              </a:rPr>
              <a:t>) </a:t>
            </a:r>
            <a:r>
              <a:rPr lang="en-US" sz="2300" dirty="0">
                <a:latin typeface="Arial" charset="0"/>
                <a:cs typeface="Arial Unicode MS" charset="0"/>
              </a:rPr>
              <a:t>→</a:t>
            </a:r>
            <a:r>
              <a:rPr lang="en-US" sz="2300" b="1" dirty="0">
                <a:latin typeface="Arial" charset="0"/>
              </a:rPr>
              <a:t> </a:t>
            </a:r>
            <a:r>
              <a:rPr lang="en-US" sz="2300" dirty="0">
                <a:latin typeface="Arial" charset="0"/>
              </a:rPr>
              <a:t>Cd(OH)</a:t>
            </a:r>
            <a:r>
              <a:rPr lang="en-US" sz="2300" baseline="-25000" dirty="0">
                <a:latin typeface="Arial" charset="0"/>
              </a:rPr>
              <a:t>2</a:t>
            </a:r>
            <a:r>
              <a:rPr lang="en-US" sz="2300" dirty="0">
                <a:latin typeface="Arial" charset="0"/>
              </a:rPr>
              <a:t>(</a:t>
            </a:r>
            <a:r>
              <a:rPr lang="en-US" sz="2300" i="1" dirty="0">
                <a:latin typeface="Arial" charset="0"/>
              </a:rPr>
              <a:t>s</a:t>
            </a:r>
            <a:r>
              <a:rPr lang="en-US" sz="2300" dirty="0">
                <a:latin typeface="Arial" charset="0"/>
              </a:rPr>
              <a:t>) + 2 e</a:t>
            </a:r>
            <a:r>
              <a:rPr lang="en-US" sz="2300" baseline="30000" dirty="0">
                <a:latin typeface="Arial" charset="0"/>
                <a:cs typeface="Arial" charset="0"/>
              </a:rPr>
              <a:t>−</a:t>
            </a:r>
            <a:r>
              <a:rPr lang="en-US" sz="2300" baseline="30000" dirty="0">
                <a:latin typeface="Arial" charset="0"/>
              </a:rPr>
              <a:t> </a:t>
            </a:r>
            <a:r>
              <a:rPr lang="en-US" sz="2300" i="1" dirty="0" smtClean="0">
                <a:latin typeface="Arial" charset="0"/>
              </a:rPr>
              <a:t>E</a:t>
            </a:r>
            <a:r>
              <a:rPr lang="en-US" sz="2300" dirty="0" smtClean="0">
                <a:ea typeface="Calibri"/>
              </a:rPr>
              <a:t>°</a:t>
            </a:r>
            <a:r>
              <a:rPr lang="en-US" sz="2300" baseline="30000" dirty="0" smtClean="0">
                <a:latin typeface="Arial" charset="0"/>
              </a:rPr>
              <a:t> </a:t>
            </a:r>
            <a:r>
              <a:rPr lang="en-US" sz="2300" dirty="0">
                <a:latin typeface="Arial" charset="0"/>
              </a:rPr>
              <a:t>= 0.81 </a:t>
            </a:r>
            <a:r>
              <a:rPr lang="en-US" sz="2300" dirty="0" smtClean="0">
                <a:latin typeface="Arial" charset="0"/>
              </a:rPr>
              <a:t>V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300" dirty="0" smtClean="0">
                <a:latin typeface="Arial" charset="0"/>
              </a:rPr>
              <a:t>NiO</a:t>
            </a:r>
            <a:r>
              <a:rPr lang="en-US" sz="2300" baseline="-25000" dirty="0" smtClean="0">
                <a:latin typeface="Arial" charset="0"/>
              </a:rPr>
              <a:t>2</a:t>
            </a:r>
            <a:r>
              <a:rPr lang="en-US" sz="2300" dirty="0">
                <a:latin typeface="Arial" charset="0"/>
              </a:rPr>
              <a:t>(</a:t>
            </a:r>
            <a:r>
              <a:rPr lang="en-US" sz="2300" i="1" dirty="0">
                <a:latin typeface="Arial" charset="0"/>
              </a:rPr>
              <a:t>s</a:t>
            </a:r>
            <a:r>
              <a:rPr lang="en-US" sz="2300" dirty="0">
                <a:latin typeface="Arial" charset="0"/>
              </a:rPr>
              <a:t>) + 2 H</a:t>
            </a:r>
            <a:r>
              <a:rPr lang="en-US" sz="2300" baseline="-25000" dirty="0">
                <a:latin typeface="Arial" charset="0"/>
              </a:rPr>
              <a:t>2</a:t>
            </a:r>
            <a:r>
              <a:rPr lang="en-US" sz="2300" dirty="0">
                <a:latin typeface="Arial" charset="0"/>
              </a:rPr>
              <a:t>O(</a:t>
            </a:r>
            <a:r>
              <a:rPr lang="en-US" sz="2300" i="1" dirty="0">
                <a:latin typeface="Arial" charset="0"/>
              </a:rPr>
              <a:t>l</a:t>
            </a:r>
            <a:r>
              <a:rPr lang="en-US" sz="2300" dirty="0">
                <a:latin typeface="Arial" charset="0"/>
              </a:rPr>
              <a:t>) + 2 e</a:t>
            </a:r>
            <a:r>
              <a:rPr lang="en-US" sz="2300" baseline="30000" dirty="0">
                <a:latin typeface="Arial" charset="0"/>
                <a:cs typeface="Arial" charset="0"/>
              </a:rPr>
              <a:t>−</a:t>
            </a:r>
            <a:r>
              <a:rPr lang="en-US" sz="2300" baseline="30000" dirty="0">
                <a:latin typeface="Arial" charset="0"/>
              </a:rPr>
              <a:t> </a:t>
            </a:r>
            <a:r>
              <a:rPr lang="en-US" sz="2300" dirty="0">
                <a:latin typeface="Arial" charset="0"/>
                <a:cs typeface="Arial Unicode MS" charset="0"/>
              </a:rPr>
              <a:t>→</a:t>
            </a:r>
            <a:r>
              <a:rPr lang="en-US" sz="2300" dirty="0">
                <a:latin typeface="Arial" charset="0"/>
              </a:rPr>
              <a:t> Ni(OH)</a:t>
            </a:r>
            <a:r>
              <a:rPr lang="en-US" sz="2300" baseline="-25000" dirty="0">
                <a:latin typeface="Arial" charset="0"/>
              </a:rPr>
              <a:t>2</a:t>
            </a:r>
            <a:r>
              <a:rPr lang="en-US" sz="2300" dirty="0">
                <a:latin typeface="Arial" charset="0"/>
              </a:rPr>
              <a:t>(</a:t>
            </a:r>
            <a:r>
              <a:rPr lang="en-US" sz="2300" i="1" dirty="0">
                <a:latin typeface="Arial" charset="0"/>
              </a:rPr>
              <a:t>s</a:t>
            </a:r>
            <a:r>
              <a:rPr lang="en-US" sz="2300" dirty="0">
                <a:latin typeface="Arial" charset="0"/>
              </a:rPr>
              <a:t>) + 2OH</a:t>
            </a:r>
            <a:r>
              <a:rPr lang="en-US" sz="2300" baseline="30000" dirty="0" smtClean="0">
                <a:latin typeface="Arial" charset="0"/>
                <a:cs typeface="Arial" charset="0"/>
              </a:rPr>
              <a:t>−</a:t>
            </a:r>
            <a:r>
              <a:rPr lang="en-US" sz="2300" baseline="30000" dirty="0" smtClean="0">
                <a:latin typeface="Arial" charset="0"/>
              </a:rPr>
              <a:t> </a:t>
            </a:r>
            <a:r>
              <a:rPr lang="en-US" sz="2300" i="1" dirty="0" smtClean="0">
                <a:latin typeface="Arial" charset="0"/>
              </a:rPr>
              <a:t>E</a:t>
            </a:r>
            <a:r>
              <a:rPr lang="en-US" sz="2300" dirty="0" smtClean="0">
                <a:ea typeface="Calibri"/>
              </a:rPr>
              <a:t>°</a:t>
            </a:r>
            <a:r>
              <a:rPr lang="en-US" sz="2300" dirty="0" smtClean="0">
                <a:latin typeface="Arial" charset="0"/>
              </a:rPr>
              <a:t> </a:t>
            </a:r>
            <a:r>
              <a:rPr lang="en-US" sz="2300" dirty="0">
                <a:latin typeface="Arial" charset="0"/>
              </a:rPr>
              <a:t>= 0.49 V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3000" dirty="0" smtClean="0">
                <a:latin typeface="Arial" charset="0"/>
                <a:cs typeface="+mn-cs"/>
              </a:rPr>
              <a:t>Cell </a:t>
            </a:r>
            <a:r>
              <a:rPr lang="en-US" sz="3000" dirty="0">
                <a:latin typeface="Arial" charset="0"/>
                <a:cs typeface="+mn-cs"/>
              </a:rPr>
              <a:t>voltage = 1.30 V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3000" dirty="0" smtClean="0">
                <a:latin typeface="Arial" charset="0"/>
                <a:cs typeface="+mn-cs"/>
              </a:rPr>
              <a:t>Rechargeable</a:t>
            </a:r>
            <a:r>
              <a:rPr lang="en-US" sz="3000" dirty="0">
                <a:latin typeface="Arial" charset="0"/>
                <a:cs typeface="+mn-cs"/>
              </a:rPr>
              <a:t>, long life, light; however, recharging incorrectly can lead to battery </a:t>
            </a:r>
            <a:r>
              <a:rPr lang="en-US" sz="3000" dirty="0" smtClean="0">
                <a:latin typeface="Arial" charset="0"/>
                <a:cs typeface="+mn-cs"/>
              </a:rPr>
              <a:t>breakdown</a:t>
            </a:r>
          </a:p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endParaRPr lang="en-US" sz="3000" dirty="0"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 lIns="90488" tIns="44450" rIns="90488" bIns="44450"/>
          <a:lstStyle/>
          <a:p>
            <a:pPr marL="338138" eaLnBrk="1" hangingPunct="1"/>
            <a:r>
              <a:rPr lang="en-US" dirty="0">
                <a:latin typeface="Arial" charset="0"/>
              </a:rPr>
              <a:t>Ni-MH Battery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Arial" charset="0"/>
              </a:rPr>
              <a:t>Electrolyte is concentrated KOH </a:t>
            </a:r>
            <a:r>
              <a:rPr lang="en-US" dirty="0" smtClean="0">
                <a:latin typeface="Arial" charset="0"/>
              </a:rPr>
              <a:t>solution.</a:t>
            </a: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Arial" charset="0"/>
              </a:rPr>
              <a:t>Anode: metal alloy with dissolved hydrogen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Arial" charset="0"/>
              </a:rPr>
              <a:t>Cathode: Ni coated with NiO</a:t>
            </a:r>
            <a:r>
              <a:rPr lang="en-US" baseline="-25000" dirty="0">
                <a:latin typeface="Arial" charset="0"/>
              </a:rPr>
              <a:t>2</a:t>
            </a: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Arial" charset="0"/>
              </a:rPr>
              <a:t>Oxidation of H from H</a:t>
            </a:r>
            <a:r>
              <a:rPr lang="en-US" baseline="30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 to H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; NiO</a:t>
            </a:r>
            <a:r>
              <a:rPr lang="en-US" baseline="-25000" dirty="0">
                <a:latin typeface="Arial" charset="0"/>
              </a:rPr>
              <a:t>2 </a:t>
            </a:r>
            <a:r>
              <a:rPr lang="en-US" dirty="0">
                <a:latin typeface="Arial" charset="0"/>
              </a:rPr>
              <a:t>is </a:t>
            </a:r>
            <a:r>
              <a:rPr lang="en-US" dirty="0" smtClean="0">
                <a:latin typeface="Arial" charset="0"/>
              </a:rPr>
              <a:t>reduced.</a:t>
            </a:r>
            <a:endParaRPr lang="en-US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300" dirty="0">
                <a:latin typeface="Arial" charset="0"/>
              </a:rPr>
              <a:t>M ∙ H(</a:t>
            </a:r>
            <a:r>
              <a:rPr lang="en-US" sz="2300" i="1" dirty="0">
                <a:latin typeface="Arial" charset="0"/>
              </a:rPr>
              <a:t>s</a:t>
            </a:r>
            <a:r>
              <a:rPr lang="en-US" sz="2300" dirty="0">
                <a:latin typeface="Arial" charset="0"/>
              </a:rPr>
              <a:t>) + OH</a:t>
            </a:r>
            <a:r>
              <a:rPr lang="en-US" sz="2300" baseline="30000" dirty="0">
                <a:latin typeface="Arial" charset="0"/>
                <a:cs typeface="Arial" charset="0"/>
              </a:rPr>
              <a:t>−</a:t>
            </a:r>
            <a:r>
              <a:rPr lang="en-US" sz="2300" dirty="0">
                <a:latin typeface="Arial" charset="0"/>
              </a:rPr>
              <a:t>(</a:t>
            </a:r>
            <a:r>
              <a:rPr lang="en-US" sz="2300" i="1" dirty="0">
                <a:latin typeface="Arial" charset="0"/>
              </a:rPr>
              <a:t>aq</a:t>
            </a:r>
            <a:r>
              <a:rPr lang="en-US" sz="2300" dirty="0">
                <a:latin typeface="Arial" charset="0"/>
              </a:rPr>
              <a:t>) </a:t>
            </a:r>
            <a:r>
              <a:rPr lang="en-US" sz="2300" dirty="0">
                <a:latin typeface="Arial" charset="0"/>
                <a:cs typeface="Arial Unicode MS" charset="0"/>
              </a:rPr>
              <a:t>→</a:t>
            </a:r>
            <a:r>
              <a:rPr lang="en-US" sz="2300" b="1" dirty="0">
                <a:latin typeface="Arial" charset="0"/>
              </a:rPr>
              <a:t> </a:t>
            </a:r>
            <a:r>
              <a:rPr lang="en-US" sz="2300" dirty="0">
                <a:latin typeface="Arial" charset="0"/>
              </a:rPr>
              <a:t>M(</a:t>
            </a:r>
            <a:r>
              <a:rPr lang="en-US" sz="2300" i="1" dirty="0">
                <a:latin typeface="Arial" charset="0"/>
              </a:rPr>
              <a:t>s</a:t>
            </a:r>
            <a:r>
              <a:rPr lang="en-US" sz="2300" dirty="0">
                <a:latin typeface="Arial" charset="0"/>
              </a:rPr>
              <a:t>) + H</a:t>
            </a:r>
            <a:r>
              <a:rPr lang="en-US" sz="2300" baseline="-25000" dirty="0">
                <a:latin typeface="Arial" charset="0"/>
              </a:rPr>
              <a:t>2</a:t>
            </a:r>
            <a:r>
              <a:rPr lang="en-US" sz="2300" dirty="0">
                <a:latin typeface="Arial" charset="0"/>
              </a:rPr>
              <a:t>O(</a:t>
            </a:r>
            <a:r>
              <a:rPr lang="en-US" sz="2300" i="1" dirty="0">
                <a:latin typeface="Arial" charset="0"/>
              </a:rPr>
              <a:t>l</a:t>
            </a:r>
            <a:r>
              <a:rPr lang="en-US" sz="2300" dirty="0">
                <a:latin typeface="Arial" charset="0"/>
              </a:rPr>
              <a:t>) + e</a:t>
            </a:r>
            <a:r>
              <a:rPr lang="en-US" sz="2300" baseline="30000" dirty="0">
                <a:latin typeface="Arial" charset="0"/>
                <a:cs typeface="Arial" charset="0"/>
              </a:rPr>
              <a:t>−</a:t>
            </a:r>
            <a:r>
              <a:rPr lang="en-US" sz="2300" baseline="30000" dirty="0">
                <a:latin typeface="Arial" charset="0"/>
              </a:rPr>
              <a:t> 	</a:t>
            </a:r>
            <a:r>
              <a:rPr lang="en-US" sz="2300" i="1" dirty="0" smtClean="0">
                <a:latin typeface="Arial" charset="0"/>
              </a:rPr>
              <a:t>E</a:t>
            </a:r>
            <a:r>
              <a:rPr lang="en-US" sz="2300" dirty="0">
                <a:ea typeface="Calibri"/>
              </a:rPr>
              <a:t>°</a:t>
            </a:r>
            <a:r>
              <a:rPr lang="en-US" sz="2300" dirty="0" smtClean="0">
                <a:latin typeface="Arial" charset="0"/>
              </a:rPr>
              <a:t> </a:t>
            </a:r>
            <a:r>
              <a:rPr lang="en-US" sz="2300" dirty="0">
                <a:latin typeface="Arial" charset="0"/>
              </a:rPr>
              <a:t>= 0.89 V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300" dirty="0">
                <a:latin typeface="Arial" charset="0"/>
              </a:rPr>
              <a:t>NiO</a:t>
            </a:r>
            <a:r>
              <a:rPr lang="en-US" sz="2300" baseline="-25000" dirty="0">
                <a:latin typeface="Arial" charset="0"/>
              </a:rPr>
              <a:t>2</a:t>
            </a:r>
            <a:r>
              <a:rPr lang="en-US" sz="2300" dirty="0">
                <a:latin typeface="Arial" charset="0"/>
              </a:rPr>
              <a:t>(</a:t>
            </a:r>
            <a:r>
              <a:rPr lang="en-US" sz="2300" i="1" dirty="0">
                <a:latin typeface="Arial" charset="0"/>
              </a:rPr>
              <a:t>s</a:t>
            </a:r>
            <a:r>
              <a:rPr lang="en-US" sz="2300" dirty="0">
                <a:latin typeface="Arial" charset="0"/>
              </a:rPr>
              <a:t>) + 2 H</a:t>
            </a:r>
            <a:r>
              <a:rPr lang="en-US" sz="2300" baseline="-25000" dirty="0">
                <a:latin typeface="Arial" charset="0"/>
              </a:rPr>
              <a:t>2</a:t>
            </a:r>
            <a:r>
              <a:rPr lang="en-US" sz="2300" dirty="0">
                <a:latin typeface="Arial" charset="0"/>
              </a:rPr>
              <a:t>O(</a:t>
            </a:r>
            <a:r>
              <a:rPr lang="en-US" sz="2300" i="1" dirty="0">
                <a:latin typeface="Arial" charset="0"/>
              </a:rPr>
              <a:t>l</a:t>
            </a:r>
            <a:r>
              <a:rPr lang="en-US" sz="2300" dirty="0">
                <a:latin typeface="Arial" charset="0"/>
              </a:rPr>
              <a:t>) + 2 e</a:t>
            </a:r>
            <a:r>
              <a:rPr lang="en-US" sz="2300" baseline="30000" dirty="0">
                <a:latin typeface="Arial" charset="0"/>
                <a:cs typeface="Arial" charset="0"/>
              </a:rPr>
              <a:t>− </a:t>
            </a:r>
            <a:r>
              <a:rPr lang="en-US" sz="2300" dirty="0">
                <a:latin typeface="Arial" charset="0"/>
                <a:cs typeface="Arial Unicode MS" charset="0"/>
              </a:rPr>
              <a:t>→</a:t>
            </a:r>
            <a:r>
              <a:rPr lang="en-US" sz="2300" dirty="0">
                <a:latin typeface="Arial" charset="0"/>
              </a:rPr>
              <a:t> Ni(OH)</a:t>
            </a:r>
            <a:r>
              <a:rPr lang="en-US" sz="2300" baseline="-25000" dirty="0">
                <a:latin typeface="Arial" charset="0"/>
              </a:rPr>
              <a:t>2</a:t>
            </a:r>
            <a:r>
              <a:rPr lang="en-US" sz="2300" dirty="0">
                <a:latin typeface="Arial" charset="0"/>
              </a:rPr>
              <a:t>(</a:t>
            </a:r>
            <a:r>
              <a:rPr lang="en-US" sz="2300" i="1" dirty="0">
                <a:latin typeface="Arial" charset="0"/>
              </a:rPr>
              <a:t>s</a:t>
            </a:r>
            <a:r>
              <a:rPr lang="en-US" sz="2300" dirty="0">
                <a:latin typeface="Arial" charset="0"/>
              </a:rPr>
              <a:t>) + 2OH</a:t>
            </a:r>
            <a:r>
              <a:rPr lang="en-US" sz="2300" baseline="30000" dirty="0" smtClean="0">
                <a:latin typeface="Arial" charset="0"/>
                <a:cs typeface="Arial" charset="0"/>
              </a:rPr>
              <a:t>−</a:t>
            </a:r>
            <a:r>
              <a:rPr lang="en-US" sz="2300" baseline="30000" dirty="0" smtClean="0">
                <a:latin typeface="Arial" charset="0"/>
              </a:rPr>
              <a:t> </a:t>
            </a:r>
            <a:r>
              <a:rPr lang="en-US" sz="2300" i="1" dirty="0" smtClean="0">
                <a:latin typeface="Arial" charset="0"/>
              </a:rPr>
              <a:t>E</a:t>
            </a:r>
            <a:r>
              <a:rPr lang="en-US" sz="2300" dirty="0">
                <a:ea typeface="Calibri"/>
              </a:rPr>
              <a:t>°</a:t>
            </a:r>
            <a:r>
              <a:rPr lang="en-US" sz="2300" dirty="0" smtClean="0">
                <a:latin typeface="Arial" charset="0"/>
              </a:rPr>
              <a:t> </a:t>
            </a:r>
            <a:r>
              <a:rPr lang="en-US" sz="2300" dirty="0">
                <a:latin typeface="Arial" charset="0"/>
              </a:rPr>
              <a:t>= 0.49 V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Arial" charset="0"/>
              </a:rPr>
              <a:t>Cell voltage = 1.30 V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Arial" charset="0"/>
              </a:rPr>
              <a:t>Rechargeable, long life, light, more environmentally friendly than NiCad, greater energy density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than </a:t>
            </a:r>
            <a:r>
              <a:rPr lang="en-US" dirty="0">
                <a:latin typeface="Arial" charset="0"/>
              </a:rPr>
              <a:t>NiCad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Lithium-Ion </a:t>
            </a:r>
            <a:r>
              <a:rPr lang="en-US" dirty="0">
                <a:latin typeface="Arial" charset="0"/>
              </a:rPr>
              <a:t>Battery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921488"/>
            <a:ext cx="4968876" cy="51069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400" dirty="0">
                <a:latin typeface="Arial" charset="0"/>
              </a:rPr>
              <a:t>Electrolyte is concentrated KOH </a:t>
            </a:r>
            <a:r>
              <a:rPr lang="en-US" sz="2400" dirty="0" smtClean="0">
                <a:latin typeface="Arial" charset="0"/>
              </a:rPr>
              <a:t>solution.</a:t>
            </a: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400" dirty="0">
                <a:latin typeface="Arial" charset="0"/>
              </a:rPr>
              <a:t>Anode: graphite impregnated with Li ions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400" dirty="0">
                <a:latin typeface="Arial" charset="0"/>
              </a:rPr>
              <a:t>Cathode: </a:t>
            </a:r>
            <a:r>
              <a:rPr lang="en-US" sz="2400" dirty="0" smtClean="0">
                <a:latin typeface="Arial" charset="0"/>
              </a:rPr>
              <a:t>Li—transition </a:t>
            </a:r>
            <a:r>
              <a:rPr lang="en-US" sz="2400" dirty="0">
                <a:latin typeface="Arial" charset="0"/>
              </a:rPr>
              <a:t/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metal oxide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000" dirty="0">
                <a:latin typeface="Arial" charset="0"/>
              </a:rPr>
              <a:t>Reduction of transition metal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400" dirty="0">
                <a:latin typeface="Arial" charset="0"/>
              </a:rPr>
              <a:t>Works on Li ion migration from anode to cathode causing a corresponding migration of electrons from anode to cathode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400" dirty="0">
                <a:latin typeface="Arial" charset="0"/>
              </a:rPr>
              <a:t>Rechargeable, long life, very light, more environmentally friendly, greater energy density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"/>
          <a:stretch/>
        </p:blipFill>
        <p:spPr>
          <a:xfrm>
            <a:off x="5446014" y="533400"/>
            <a:ext cx="3564636" cy="53321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Oxidation–Reduction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833806"/>
            <a:ext cx="8639979" cy="5106987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Reactions where electrons are transferred from one atom to another are called oxidation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–reduction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reactions.</a:t>
            </a:r>
          </a:p>
          <a:p>
            <a:pPr lvl="1" eaLnBrk="1" hangingPunct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Redox reactions for short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Atoms that lose electrons are being oxidized; atoms that gain electrons are being reduced.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Increase in oxidation state is oxidation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; decrease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in oxidation state is reduction.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793582" y="4510088"/>
            <a:ext cx="5532284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2 Na(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) + Cl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) → 2 Na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Cl</a:t>
            </a:r>
            <a:r>
              <a:rPr lang="en-US" baseline="30000" dirty="0">
                <a:solidFill>
                  <a:srgbClr val="000000"/>
                </a:solidFill>
                <a:cs typeface="Arial Unicode MS" charset="0"/>
              </a:rPr>
              <a:t>–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Na → Na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+ 1 e</a:t>
            </a:r>
            <a:r>
              <a:rPr lang="en-US" baseline="30000" dirty="0">
                <a:solidFill>
                  <a:srgbClr val="000000"/>
                </a:solidFill>
                <a:cs typeface="Arial Unicode MS" charset="0"/>
              </a:rPr>
              <a:t>–</a:t>
            </a:r>
            <a:r>
              <a:rPr lang="en-US" dirty="0">
                <a:solidFill>
                  <a:srgbClr val="000000"/>
                </a:solidFill>
                <a:cs typeface="Arial Unicode MS" charset="0"/>
              </a:rPr>
              <a:t> 	oxidation, 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cs typeface="Arial Unicode MS" charset="0"/>
              </a:rPr>
              <a:t>Na is going from 0 to +1 oxidation state</a:t>
            </a:r>
          </a:p>
          <a:p>
            <a:pPr algn="ctr"/>
            <a:r>
              <a:rPr lang="en-US" dirty="0">
                <a:solidFill>
                  <a:srgbClr val="000000"/>
                </a:solidFill>
                <a:cs typeface="Arial Unicode MS" charset="0"/>
              </a:rPr>
              <a:t>Cl</a:t>
            </a:r>
            <a:r>
              <a:rPr lang="en-US" baseline="-25000" dirty="0">
                <a:solidFill>
                  <a:srgbClr val="000000"/>
                </a:solidFill>
                <a:cs typeface="Arial Unicode MS" charset="0"/>
              </a:rPr>
              <a:t>2</a:t>
            </a:r>
            <a:r>
              <a:rPr lang="en-US" dirty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+ 2 e</a:t>
            </a:r>
            <a:r>
              <a:rPr lang="en-US" baseline="30000" dirty="0">
                <a:solidFill>
                  <a:srgbClr val="000000"/>
                </a:solidFill>
                <a:cs typeface="Arial Unicode MS" charset="0"/>
              </a:rPr>
              <a:t>–</a:t>
            </a:r>
            <a:r>
              <a:rPr lang="en-US" dirty="0">
                <a:solidFill>
                  <a:srgbClr val="000000"/>
                </a:solidFill>
                <a:cs typeface="Arial Unicode MS" charset="0"/>
              </a:rPr>
              <a:t> → 2 </a:t>
            </a:r>
            <a:r>
              <a:rPr lang="en-US" dirty="0">
                <a:solidFill>
                  <a:srgbClr val="000000"/>
                </a:solidFill>
              </a:rPr>
              <a:t>Cl</a:t>
            </a:r>
            <a:r>
              <a:rPr lang="en-US" baseline="30000" dirty="0">
                <a:solidFill>
                  <a:srgbClr val="000000"/>
                </a:solidFill>
                <a:cs typeface="Arial Unicode MS" charset="0"/>
              </a:rPr>
              <a:t>–</a:t>
            </a:r>
            <a:r>
              <a:rPr lang="en-US" dirty="0">
                <a:solidFill>
                  <a:srgbClr val="000000"/>
                </a:solidFill>
                <a:cs typeface="Arial Unicode MS" charset="0"/>
              </a:rPr>
              <a:t> reduction,</a:t>
            </a:r>
          </a:p>
          <a:p>
            <a:pPr algn="ctr"/>
            <a:r>
              <a:rPr lang="en-US" dirty="0">
                <a:solidFill>
                  <a:srgbClr val="000000"/>
                </a:solidFill>
                <a:cs typeface="Arial Unicode MS" charset="0"/>
              </a:rPr>
              <a:t>Cl is going from 0 to </a:t>
            </a:r>
            <a:r>
              <a:rPr lang="en-US" dirty="0" smtClean="0">
                <a:solidFill>
                  <a:srgbClr val="000000"/>
                </a:solidFill>
                <a:cs typeface="Arial Unicode MS" charset="0"/>
              </a:rPr>
              <a:t>–1 </a:t>
            </a:r>
            <a:r>
              <a:rPr lang="en-US" dirty="0">
                <a:solidFill>
                  <a:srgbClr val="000000"/>
                </a:solidFill>
                <a:cs typeface="Arial Unicode MS" charset="0"/>
              </a:rPr>
              <a:t>oxidation </a:t>
            </a:r>
            <a:r>
              <a:rPr lang="en-US" dirty="0" smtClean="0">
                <a:solidFill>
                  <a:srgbClr val="000000"/>
                </a:solidFill>
                <a:cs typeface="Arial Unicode MS" charset="0"/>
              </a:rPr>
              <a:t>state</a:t>
            </a:r>
            <a:endParaRPr lang="en-US" dirty="0">
              <a:solidFill>
                <a:srgbClr val="000000"/>
              </a:solidFill>
              <a:cs typeface="Arial Unicode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3"/>
          <a:stretch/>
        </p:blipFill>
        <p:spPr>
          <a:xfrm>
            <a:off x="304800" y="1737360"/>
            <a:ext cx="8534400" cy="32251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Fuel Cells</a:t>
            </a:r>
          </a:p>
        </p:txBody>
      </p:sp>
      <p:sp>
        <p:nvSpPr>
          <p:cNvPr id="84994" name="Rectangle 4"/>
          <p:cNvSpPr>
            <a:spLocks noGrp="1" noChangeArrowheads="1"/>
          </p:cNvSpPr>
          <p:nvPr>
            <p:ph idx="1"/>
          </p:nvPr>
        </p:nvSpPr>
        <p:spPr>
          <a:xfrm>
            <a:off x="365124" y="921488"/>
            <a:ext cx="8590985" cy="5106987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ts val="600"/>
              </a:spcAft>
            </a:pPr>
            <a:r>
              <a:rPr lang="en-US" sz="2400" dirty="0">
                <a:latin typeface="Arial" charset="0"/>
              </a:rPr>
              <a:t>Like batteries in which reactants are constantly being added</a:t>
            </a:r>
          </a:p>
          <a:p>
            <a:pPr lvl="1" eaLnBrk="1" hangingPunct="1">
              <a:spcBef>
                <a:spcPct val="10000"/>
              </a:spcBef>
              <a:spcAft>
                <a:spcPts val="600"/>
              </a:spcAft>
            </a:pPr>
            <a:r>
              <a:rPr lang="en-US" sz="2000" dirty="0">
                <a:latin typeface="Arial" charset="0"/>
              </a:rPr>
              <a:t>So it never runs down!</a:t>
            </a:r>
          </a:p>
          <a:p>
            <a:pPr eaLnBrk="1" hangingPunct="1">
              <a:spcBef>
                <a:spcPct val="10000"/>
              </a:spcBef>
              <a:spcAft>
                <a:spcPts val="600"/>
              </a:spcAft>
            </a:pPr>
            <a:r>
              <a:rPr lang="en-US" sz="2400" dirty="0">
                <a:latin typeface="Arial" charset="0"/>
              </a:rPr>
              <a:t>Anode and cathode both Pt </a:t>
            </a:r>
            <a:r>
              <a:rPr lang="en-US" sz="2400" dirty="0" smtClean="0">
                <a:latin typeface="Arial" charset="0"/>
              </a:rPr>
              <a:t>-coated </a:t>
            </a:r>
            <a:r>
              <a:rPr lang="en-US" sz="2400" dirty="0">
                <a:latin typeface="Arial" charset="0"/>
              </a:rPr>
              <a:t>metal</a:t>
            </a:r>
          </a:p>
          <a:p>
            <a:pPr eaLnBrk="1" hangingPunct="1">
              <a:spcBef>
                <a:spcPct val="10000"/>
              </a:spcBef>
              <a:spcAft>
                <a:spcPts val="600"/>
              </a:spcAft>
            </a:pPr>
            <a:r>
              <a:rPr lang="en-US" sz="2400" dirty="0">
                <a:latin typeface="Arial" charset="0"/>
              </a:rPr>
              <a:t>Electrolyte is OH</a:t>
            </a:r>
            <a:r>
              <a:rPr lang="en-US" sz="2400" baseline="30000" dirty="0">
                <a:latin typeface="Arial" charset="0"/>
                <a:cs typeface="Arial Unicode MS" charset="0"/>
              </a:rPr>
              <a:t>–</a:t>
            </a:r>
            <a:r>
              <a:rPr lang="en-US" sz="2400" dirty="0">
                <a:latin typeface="Arial" charset="0"/>
                <a:cs typeface="Arial Unicode MS" charset="0"/>
              </a:rPr>
              <a:t> solution.</a:t>
            </a:r>
            <a:endParaRPr lang="en-US" sz="2400" dirty="0">
              <a:latin typeface="Arial" charset="0"/>
            </a:endParaRPr>
          </a:p>
          <a:p>
            <a:pPr eaLnBrk="1" hangingPunct="1">
              <a:spcBef>
                <a:spcPct val="10000"/>
              </a:spcBef>
              <a:spcAft>
                <a:spcPts val="600"/>
              </a:spcAft>
            </a:pPr>
            <a:r>
              <a:rPr lang="en-US" sz="2400" dirty="0">
                <a:latin typeface="Arial" charset="0"/>
              </a:rPr>
              <a:t>Anode reaction </a:t>
            </a:r>
          </a:p>
          <a:p>
            <a:pPr eaLnBrk="1" hangingPunct="1">
              <a:spcBef>
                <a:spcPct val="10000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latin typeface="Arial" charset="0"/>
              </a:rPr>
              <a:t>2 H</a:t>
            </a:r>
            <a:r>
              <a:rPr lang="en-US" sz="2400" baseline="-25000" dirty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 + 4 OH</a:t>
            </a:r>
            <a:r>
              <a:rPr lang="en-US" sz="2400" baseline="30000" dirty="0" smtClean="0">
                <a:latin typeface="Arial" charset="0"/>
                <a:cs typeface="Arial Unicode MS" charset="0"/>
              </a:rPr>
              <a:t>– </a:t>
            </a:r>
            <a:r>
              <a:rPr lang="en-US" sz="2400" dirty="0" smtClean="0">
                <a:latin typeface="Arial" charset="0"/>
                <a:cs typeface="Arial Unicode MS" charset="0"/>
              </a:rPr>
              <a:t>→ </a:t>
            </a:r>
            <a:r>
              <a:rPr lang="en-US" sz="2400" dirty="0">
                <a:latin typeface="Arial" charset="0"/>
                <a:cs typeface="Arial Unicode MS" charset="0"/>
              </a:rPr>
              <a:t>4 H</a:t>
            </a:r>
            <a:r>
              <a:rPr lang="en-US" sz="2400" baseline="-25000" dirty="0">
                <a:latin typeface="Arial" charset="0"/>
                <a:cs typeface="Arial Unicode MS" charset="0"/>
              </a:rPr>
              <a:t>2</a:t>
            </a:r>
            <a:r>
              <a:rPr lang="en-US" sz="2400" dirty="0">
                <a:latin typeface="Arial" charset="0"/>
                <a:cs typeface="Arial Unicode MS" charset="0"/>
              </a:rPr>
              <a:t>O(</a:t>
            </a:r>
            <a:r>
              <a:rPr lang="en-US" sz="2400" i="1" dirty="0">
                <a:latin typeface="Arial" charset="0"/>
                <a:cs typeface="Arial Unicode MS" charset="0"/>
              </a:rPr>
              <a:t>l</a:t>
            </a:r>
            <a:r>
              <a:rPr lang="en-US" sz="2400" dirty="0">
                <a:latin typeface="Arial" charset="0"/>
                <a:cs typeface="Arial Unicode MS" charset="0"/>
              </a:rPr>
              <a:t>) + 4 e</a:t>
            </a:r>
            <a:r>
              <a:rPr lang="en-US" sz="2400" baseline="30000" dirty="0">
                <a:latin typeface="Arial" charset="0"/>
                <a:cs typeface="Arial" charset="0"/>
              </a:rPr>
              <a:t>−</a:t>
            </a:r>
            <a:endParaRPr lang="en-US" sz="2400" dirty="0">
              <a:latin typeface="Arial" charset="0"/>
              <a:cs typeface="Arial Unicode MS" charset="0"/>
            </a:endParaRPr>
          </a:p>
          <a:p>
            <a:pPr eaLnBrk="1" hangingPunct="1">
              <a:spcBef>
                <a:spcPct val="10000"/>
              </a:spcBef>
              <a:spcAft>
                <a:spcPts val="600"/>
              </a:spcAft>
            </a:pPr>
            <a:r>
              <a:rPr lang="en-US" sz="2400" dirty="0">
                <a:latin typeface="Arial" charset="0"/>
                <a:cs typeface="Arial Unicode MS" charset="0"/>
              </a:rPr>
              <a:t>Cathode reaction </a:t>
            </a:r>
          </a:p>
          <a:p>
            <a:pPr eaLnBrk="1" hangingPunct="1">
              <a:spcBef>
                <a:spcPct val="10000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latin typeface="Arial" charset="0"/>
                <a:cs typeface="Arial Unicode MS" charset="0"/>
              </a:rPr>
              <a:t>O</a:t>
            </a:r>
            <a:r>
              <a:rPr lang="en-US" sz="2400" baseline="-25000" dirty="0">
                <a:latin typeface="Arial" charset="0"/>
                <a:cs typeface="Arial Unicode MS" charset="0"/>
              </a:rPr>
              <a:t>2</a:t>
            </a:r>
            <a:r>
              <a:rPr lang="en-US" sz="2400" dirty="0">
                <a:latin typeface="Arial" charset="0"/>
                <a:cs typeface="Arial Unicode MS" charset="0"/>
              </a:rPr>
              <a:t> + 4 H</a:t>
            </a:r>
            <a:r>
              <a:rPr lang="en-US" sz="2400" baseline="-25000" dirty="0">
                <a:latin typeface="Arial" charset="0"/>
                <a:cs typeface="Arial Unicode MS" charset="0"/>
              </a:rPr>
              <a:t>2</a:t>
            </a:r>
            <a:r>
              <a:rPr lang="en-US" sz="2400" dirty="0">
                <a:latin typeface="Arial" charset="0"/>
                <a:cs typeface="Arial Unicode MS" charset="0"/>
              </a:rPr>
              <a:t>O + 4 e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−</a:t>
            </a:r>
            <a:r>
              <a:rPr lang="en-US" sz="2400" dirty="0" smtClean="0">
                <a:latin typeface="Arial" charset="0"/>
                <a:cs typeface="Arial Unicode MS" charset="0"/>
              </a:rPr>
              <a:t> → </a:t>
            </a:r>
            <a:r>
              <a:rPr lang="en-US" sz="2400" dirty="0">
                <a:latin typeface="Arial" charset="0"/>
                <a:cs typeface="Arial Unicode MS" charset="0"/>
              </a:rPr>
              <a:t>4 OH</a:t>
            </a:r>
            <a:r>
              <a:rPr lang="en-US" sz="2400" baseline="30000" dirty="0">
                <a:latin typeface="Arial" charset="0"/>
                <a:cs typeface="Arial Unicode MS" charset="0"/>
              </a:rPr>
              <a:t>–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4"/>
          <a:stretch/>
        </p:blipFill>
        <p:spPr>
          <a:xfrm>
            <a:off x="4727392" y="2747010"/>
            <a:ext cx="4292234" cy="37581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Driving Nonspontaneous Reactions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 all cells, whether voltaic or electrolytic, oxidation occurs at the </a:t>
            </a:r>
            <a:r>
              <a:rPr lang="en-US" dirty="0" smtClean="0">
                <a:latin typeface="Arial" charset="0"/>
              </a:rPr>
              <a:t>anode, and </a:t>
            </a:r>
            <a:r>
              <a:rPr lang="en-US" dirty="0">
                <a:latin typeface="Arial" charset="0"/>
              </a:rPr>
              <a:t>reduction occurs at the cathode.</a:t>
            </a:r>
          </a:p>
          <a:p>
            <a:pPr eaLnBrk="1" hangingPunct="1"/>
            <a:r>
              <a:rPr lang="en-US" dirty="0">
                <a:latin typeface="Arial" charset="0"/>
              </a:rPr>
              <a:t>Voltaic </a:t>
            </a:r>
            <a:r>
              <a:rPr lang="en-US" dirty="0" smtClean="0">
                <a:latin typeface="Arial" charset="0"/>
              </a:rPr>
              <a:t>cells—Spontaneous </a:t>
            </a:r>
            <a:r>
              <a:rPr lang="en-US" dirty="0">
                <a:latin typeface="Arial" charset="0"/>
              </a:rPr>
              <a:t>reaction generates </a:t>
            </a:r>
            <a:r>
              <a:rPr lang="en-US" dirty="0" smtClean="0">
                <a:latin typeface="Arial" charset="0"/>
              </a:rPr>
              <a:t>electricity.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sz="2400" dirty="0">
                <a:latin typeface="Arial" charset="0"/>
              </a:rPr>
              <a:t>Anode is the source of electrons and has a (</a:t>
            </a:r>
            <a:r>
              <a:rPr lang="en-US" sz="2400" dirty="0">
                <a:latin typeface="Arial" charset="0"/>
                <a:cs typeface="Arial Unicode MS" charset="0"/>
              </a:rPr>
              <a:t>−) charge.</a:t>
            </a:r>
          </a:p>
          <a:p>
            <a:pPr lvl="1" eaLnBrk="1" hangingPunct="1"/>
            <a:r>
              <a:rPr lang="en-US" sz="2400" dirty="0">
                <a:latin typeface="Arial" charset="0"/>
                <a:cs typeface="Arial Unicode MS" charset="0"/>
              </a:rPr>
              <a:t>Cathode draws electrons and has a (+) charge.</a:t>
            </a:r>
          </a:p>
          <a:p>
            <a:pPr eaLnBrk="1" hangingPunct="1"/>
            <a:r>
              <a:rPr lang="en-US" dirty="0">
                <a:latin typeface="Arial" charset="0"/>
                <a:cs typeface="Arial Unicode MS" charset="0"/>
              </a:rPr>
              <a:t>Electrolytic cells—nonspontaneous reaction driven by external electrical current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Electrolysis 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921488"/>
            <a:ext cx="4987926" cy="510698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dirty="0" smtClean="0">
                <a:ea typeface="+mn-ea"/>
                <a:cs typeface="+mn-cs"/>
              </a:rPr>
              <a:t>Electrolysis</a:t>
            </a:r>
            <a:r>
              <a:rPr lang="en-US" dirty="0" smtClean="0">
                <a:ea typeface="+mn-ea"/>
                <a:cs typeface="+mn-cs"/>
              </a:rPr>
              <a:t> is the process of using electrical current to drive nonspontaneous reaction.</a:t>
            </a:r>
          </a:p>
          <a:p>
            <a:pPr>
              <a:lnSpc>
                <a:spcPct val="90000"/>
              </a:lnSpc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Electrolysis is carried out in an electrolytic cell.</a:t>
            </a:r>
          </a:p>
          <a:p>
            <a:pPr>
              <a:lnSpc>
                <a:spcPct val="90000"/>
              </a:lnSpc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Electrolytic cells can be used to separate compounds into their elements.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"/>
          <a:stretch/>
        </p:blipFill>
        <p:spPr>
          <a:xfrm>
            <a:off x="5303372" y="1413510"/>
            <a:ext cx="3764428" cy="39502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/>
        </p:spPr>
        <p:txBody>
          <a:bodyPr lIns="4572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ED6B06"/>
                </a:solidFill>
                <a:cs typeface="Arial" charset="0"/>
              </a:rPr>
              <a:t>Voltaic versus Electrolytic Cells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1"/>
          <a:stretch/>
        </p:blipFill>
        <p:spPr>
          <a:xfrm>
            <a:off x="304800" y="1277112"/>
            <a:ext cx="8534400" cy="41711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Electrolytic Cells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latin typeface="Arial" charset="0"/>
              </a:rPr>
              <a:t>Electrons are drawn away from the anode, which must be connected to the positive terminal of the external power source (anode +).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charset="0"/>
              </a:rPr>
              <a:t>Electrons are forced to the cathode, which must be connected to the negative terminal of the power source (cathode -).</a:t>
            </a:r>
          </a:p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The reaction that takes place is the nonspontaneous process.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	2 H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+ O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Symbol" charset="0"/>
              </a:rPr>
              <a:t> 2 H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sym typeface="Symbo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Symbol" charset="0"/>
              </a:rPr>
              <a:t>O(</a:t>
            </a:r>
            <a:r>
              <a:rPr lang="en-US" i="1" dirty="0">
                <a:solidFill>
                  <a:srgbClr val="000000"/>
                </a:solidFill>
                <a:latin typeface="Arial" charset="0"/>
                <a:sym typeface="Symbol" charset="0"/>
              </a:rPr>
              <a:t>l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Symbol" charset="0"/>
              </a:rPr>
              <a:t>	spontaneous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sym typeface="Symbol" charset="0"/>
              </a:rPr>
              <a:t>	2 H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sym typeface="Symbo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Symbol" charset="0"/>
              </a:rPr>
              <a:t>O(</a:t>
            </a:r>
            <a:r>
              <a:rPr lang="en-US" i="1" dirty="0">
                <a:solidFill>
                  <a:srgbClr val="000000"/>
                </a:solidFill>
                <a:latin typeface="Arial" charset="0"/>
                <a:sym typeface="Symbol" charset="0"/>
              </a:rPr>
              <a:t>l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Symbol" charset="0"/>
              </a:rPr>
              <a:t>) 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2 H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+ O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	electrolysis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Electrolytic Cells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The electrical energy is supplied by a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direct-current 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power supply, </a:t>
            </a:r>
            <a:r>
              <a:rPr lang="en-US" sz="3400" dirty="0">
                <a:latin typeface="Arial" charset="0"/>
              </a:rPr>
              <a:t>a battery or DC power supply</a:t>
            </a:r>
            <a:r>
              <a:rPr lang="en-US" sz="3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eaLnBrk="1" hangingPunct="1"/>
            <a:r>
              <a:rPr lang="en-US" sz="3200" dirty="0">
                <a:solidFill>
                  <a:srgbClr val="000000"/>
                </a:solidFill>
                <a:latin typeface="Arial" charset="0"/>
              </a:rPr>
              <a:t>Some electrolysis reactions require more voltage than </a:t>
            </a:r>
            <a:r>
              <a:rPr lang="en-US" sz="3200" i="1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</a:rPr>
              <a:t>cell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predicts. This is called the 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overvoltage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marL="338138" eaLnBrk="1" hangingPunct="1"/>
            <a:r>
              <a:rPr lang="en-US" dirty="0">
                <a:latin typeface="Arial" charset="0"/>
              </a:rPr>
              <a:t>Electrolysis of Pure Compounds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921488"/>
            <a:ext cx="8778876" cy="5106987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000" dirty="0">
                <a:latin typeface="Arial" charset="0"/>
              </a:rPr>
              <a:t>The compound must be </a:t>
            </a:r>
            <a:r>
              <a:rPr lang="en-US" sz="3000" dirty="0" smtClean="0">
                <a:latin typeface="Arial" charset="0"/>
              </a:rPr>
              <a:t>in a </a:t>
            </a:r>
            <a:r>
              <a:rPr lang="en-US" sz="3000" dirty="0">
                <a:latin typeface="Arial" charset="0"/>
              </a:rPr>
              <a:t>molten (liquid) state.</a:t>
            </a:r>
          </a:p>
          <a:p>
            <a:pPr eaLnBrk="1" hangingPunct="1"/>
            <a:r>
              <a:rPr lang="en-US" sz="3000" dirty="0">
                <a:latin typeface="Arial" charset="0"/>
              </a:rPr>
              <a:t>Electrodes are normally graphite.</a:t>
            </a:r>
          </a:p>
          <a:p>
            <a:pPr eaLnBrk="1" hangingPunct="1"/>
            <a:r>
              <a:rPr lang="en-US" sz="3000" dirty="0">
                <a:latin typeface="Arial" charset="0"/>
              </a:rPr>
              <a:t>Cations are reduced.</a:t>
            </a:r>
          </a:p>
          <a:p>
            <a:pPr eaLnBrk="1" hangingPunct="1"/>
            <a:r>
              <a:rPr lang="en-US" sz="3000" dirty="0">
                <a:latin typeface="Arial" charset="0"/>
              </a:rPr>
              <a:t>Anions are oxidized.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5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Electrolysis of NaCl(</a:t>
            </a:r>
            <a:r>
              <a:rPr lang="en-US" i="1" dirty="0">
                <a:latin typeface="Arial" charset="0"/>
              </a:rPr>
              <a:t>l</a:t>
            </a:r>
            <a:r>
              <a:rPr lang="en-US" dirty="0">
                <a:latin typeface="Arial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7"/>
          <a:stretch/>
        </p:blipFill>
        <p:spPr>
          <a:xfrm>
            <a:off x="2437634" y="779528"/>
            <a:ext cx="4268732" cy="53583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Mixtures of Ions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Arial" charset="0"/>
              </a:rPr>
              <a:t>When more than one cation is present, the cation that is easiest to reduce will be reduced first at the cathode.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Least negative or most positive </a:t>
            </a:r>
            <a:r>
              <a:rPr lang="en-US" sz="2800" i="1" dirty="0" err="1" smtClean="0">
                <a:latin typeface="Arial" charset="0"/>
              </a:rPr>
              <a:t>E</a:t>
            </a:r>
            <a:r>
              <a:rPr lang="en-US" sz="2800" dirty="0" err="1" smtClean="0">
                <a:ea typeface="Calibri"/>
              </a:rPr>
              <a:t>°</a:t>
            </a:r>
            <a:r>
              <a:rPr lang="en-US" sz="2800" baseline="-25000" dirty="0" err="1" smtClean="0">
                <a:latin typeface="Arial" charset="0"/>
              </a:rPr>
              <a:t>red</a:t>
            </a:r>
            <a:r>
              <a:rPr lang="en-US" sz="2800" smtClean="0">
                <a:latin typeface="Arial" charset="0"/>
              </a:rPr>
              <a:t> </a:t>
            </a:r>
            <a:endParaRPr lang="en-US" sz="280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Arial" charset="0"/>
              </a:rPr>
              <a:t>When more than one anion is present, the anion that is easiest to oxidize will be oxidized first at the anode. 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Least negative or most positive </a:t>
            </a:r>
            <a:r>
              <a:rPr lang="en-US" sz="2800" i="1" dirty="0" err="1" smtClean="0">
                <a:latin typeface="Arial" charset="0"/>
              </a:rPr>
              <a:t>E</a:t>
            </a:r>
            <a:r>
              <a:rPr lang="en-US" sz="2800" dirty="0" err="1" smtClean="0">
                <a:ea typeface="Calibri"/>
              </a:rPr>
              <a:t>°</a:t>
            </a:r>
            <a:r>
              <a:rPr lang="en-US" sz="2800" baseline="-25000" dirty="0" err="1" smtClean="0">
                <a:latin typeface="Arial" charset="0"/>
              </a:rPr>
              <a:t>ox</a:t>
            </a:r>
            <a:endParaRPr lang="en-US" sz="2800" baseline="-25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Half-Reactions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We generally split the redox reaction into two separate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half-reactions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—reactions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involving just oxidation or reduction, as on the previous slide.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The oxidation half-reaction has electrons as products. 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The reduction half-reaction has electrons as reactants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143000" y="3872506"/>
            <a:ext cx="73933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rgbClr val="000000"/>
                </a:solidFill>
              </a:rPr>
              <a:t>3 Cl</a:t>
            </a:r>
            <a:r>
              <a:rPr lang="en-US" sz="3200" baseline="-25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 + I</a:t>
            </a:r>
            <a:r>
              <a:rPr lang="en-US" sz="3200" baseline="30000" dirty="0">
                <a:solidFill>
                  <a:srgbClr val="000000"/>
                </a:solidFill>
              </a:rPr>
              <a:t>−</a:t>
            </a:r>
            <a:r>
              <a:rPr lang="en-US" sz="3200" dirty="0">
                <a:solidFill>
                  <a:srgbClr val="000000"/>
                </a:solidFill>
              </a:rPr>
              <a:t> + </a:t>
            </a:r>
            <a:r>
              <a:rPr lang="en-US" sz="3200" dirty="0" smtClean="0">
                <a:solidFill>
                  <a:srgbClr val="000000"/>
                </a:solidFill>
              </a:rPr>
              <a:t>3 H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  <a:r>
              <a:rPr lang="en-US" sz="3200" dirty="0" smtClean="0">
                <a:solidFill>
                  <a:srgbClr val="000000"/>
                </a:solidFill>
              </a:rPr>
              <a:t>O </a:t>
            </a:r>
            <a:r>
              <a:rPr lang="en-US" sz="3200" dirty="0">
                <a:solidFill>
                  <a:srgbClr val="000000"/>
                </a:solidFill>
              </a:rPr>
              <a:t>→ 6 Cl</a:t>
            </a:r>
            <a:r>
              <a:rPr lang="en-US" sz="3200" baseline="30000" dirty="0">
                <a:solidFill>
                  <a:srgbClr val="000000"/>
                </a:solidFill>
              </a:rPr>
              <a:t>−</a:t>
            </a:r>
            <a:r>
              <a:rPr lang="en-US" sz="3200" dirty="0">
                <a:solidFill>
                  <a:srgbClr val="000000"/>
                </a:solidFill>
              </a:rPr>
              <a:t> + IO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baseline="30000" dirty="0">
                <a:solidFill>
                  <a:srgbClr val="000000"/>
                </a:solidFill>
              </a:rPr>
              <a:t>−</a:t>
            </a:r>
            <a:r>
              <a:rPr lang="en-US" sz="3200" dirty="0">
                <a:solidFill>
                  <a:srgbClr val="000000"/>
                </a:solidFill>
              </a:rPr>
              <a:t> + 6 H</a:t>
            </a:r>
            <a:r>
              <a:rPr lang="en-US" sz="3200" baseline="30000" dirty="0">
                <a:solidFill>
                  <a:srgbClr val="000000"/>
                </a:solidFill>
              </a:rPr>
              <a:t>+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0 −1 +1</a:t>
            </a:r>
            <a:r>
              <a:rPr lang="en-US" dirty="0" smtClean="0">
                <a:solidFill>
                  <a:srgbClr val="000000"/>
                </a:solidFill>
                <a:latin typeface="Arial Unicode MS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−</a:t>
            </a:r>
            <a:r>
              <a:rPr lang="en-US" dirty="0">
                <a:solidFill>
                  <a:srgbClr val="000000"/>
                </a:solidFill>
              </a:rPr>
              <a:t>2 	</a:t>
            </a:r>
            <a:r>
              <a:rPr lang="en-US" dirty="0" smtClean="0">
                <a:solidFill>
                  <a:srgbClr val="000000"/>
                </a:solidFill>
              </a:rPr>
              <a:t> −1 +</a:t>
            </a:r>
            <a:r>
              <a:rPr lang="en-US" dirty="0">
                <a:solidFill>
                  <a:srgbClr val="000000"/>
                </a:solidFill>
              </a:rPr>
              <a:t>5 −2	</a:t>
            </a:r>
            <a:r>
              <a:rPr lang="en-US" dirty="0" smtClean="0">
                <a:solidFill>
                  <a:srgbClr val="000000"/>
                </a:solidFill>
              </a:rPr>
              <a:t> +</a:t>
            </a:r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219200" y="4863106"/>
            <a:ext cx="5122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/>
              <a:t>Oxidation</a:t>
            </a:r>
            <a:r>
              <a:rPr lang="en-US" sz="3200" dirty="0" smtClean="0"/>
              <a:t>: I</a:t>
            </a:r>
            <a:r>
              <a:rPr lang="en-US" sz="3200" baseline="30000" dirty="0"/>
              <a:t>−</a:t>
            </a:r>
            <a:r>
              <a:rPr lang="en-US" sz="3200" dirty="0"/>
              <a:t> → IO</a:t>
            </a:r>
            <a:r>
              <a:rPr lang="en-US" sz="3200" baseline="-25000" dirty="0"/>
              <a:t>3</a:t>
            </a:r>
            <a:r>
              <a:rPr lang="en-US" sz="3200" baseline="30000" dirty="0"/>
              <a:t>−</a:t>
            </a:r>
            <a:r>
              <a:rPr lang="en-US" sz="3200" dirty="0"/>
              <a:t> + 6 e</a:t>
            </a:r>
            <a:r>
              <a:rPr lang="en-US" sz="3200" baseline="30000" dirty="0"/>
              <a:t>−</a:t>
            </a:r>
            <a:endParaRPr lang="en-US" sz="3200" dirty="0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219200" y="5548906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/>
              <a:t>Reduction: Cl</a:t>
            </a:r>
            <a:r>
              <a:rPr lang="en-US" sz="3200" baseline="-25000" dirty="0"/>
              <a:t>2</a:t>
            </a:r>
            <a:r>
              <a:rPr lang="en-US" sz="3200" dirty="0"/>
              <a:t> + 2 e</a:t>
            </a:r>
            <a:r>
              <a:rPr lang="en-US" sz="3200" baseline="30000" dirty="0"/>
              <a:t>−</a:t>
            </a:r>
            <a:r>
              <a:rPr lang="en-US" sz="3200" dirty="0"/>
              <a:t> → 2 Cl</a:t>
            </a:r>
            <a:r>
              <a:rPr lang="en-US" sz="3200" baseline="30000" dirty="0"/>
              <a:t>−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marL="338138"/>
            <a:r>
              <a:rPr lang="en-US" dirty="0">
                <a:latin typeface="Arial" charset="0"/>
              </a:rPr>
              <a:t>Electrolysis of Aqueous Solutions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000000"/>
                </a:solidFill>
                <a:latin typeface="Arial" charset="0"/>
              </a:rPr>
              <a:t>Possible cathode reactions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Reduction of cation to metal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Reduction of water to H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baseline="-25000" dirty="0">
              <a:solidFill>
                <a:srgbClr val="000000"/>
              </a:solidFill>
              <a:latin typeface="Arial" charset="0"/>
            </a:endParaRPr>
          </a:p>
          <a:p>
            <a:pPr lvl="2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2 H</a:t>
            </a:r>
            <a:r>
              <a:rPr lang="en-US" sz="20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O + 2 e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−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Symbol" charset="0"/>
              </a:rPr>
              <a:t>®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0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+ 2 OH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−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000" i="1" dirty="0">
                <a:solidFill>
                  <a:srgbClr val="000000"/>
                </a:solidFill>
                <a:latin typeface="Arial" charset="0"/>
              </a:rPr>
              <a:t> E</a:t>
            </a:r>
            <a:r>
              <a:rPr lang="en-US" sz="2000" dirty="0">
                <a:ea typeface="Calibri"/>
              </a:rPr>
              <a:t>°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=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−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0.83 V at stand. cond.</a:t>
            </a:r>
          </a:p>
          <a:p>
            <a:pPr lvl="2">
              <a:spcBef>
                <a:spcPct val="0"/>
              </a:spcBef>
              <a:buFont typeface="Wingdings" charset="0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					</a:t>
            </a:r>
            <a:r>
              <a:rPr lang="en-US" sz="2000" i="1" dirty="0">
                <a:solidFill>
                  <a:srgbClr val="000000"/>
                </a:solidFill>
                <a:latin typeface="Arial" charset="0"/>
              </a:rPr>
              <a:t> E</a:t>
            </a:r>
            <a:r>
              <a:rPr lang="en-US" sz="2000" dirty="0">
                <a:ea typeface="Calibri"/>
              </a:rPr>
              <a:t>°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=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−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0.41 V at pH 7</a:t>
            </a:r>
          </a:p>
          <a:p>
            <a:pPr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Arial" charset="0"/>
              </a:rPr>
              <a:t>Possible anode reactions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Oxidation of anion to element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Oxidation of H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O to 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baseline="-25000" dirty="0">
              <a:solidFill>
                <a:srgbClr val="000000"/>
              </a:solidFill>
              <a:latin typeface="Arial" charset="0"/>
            </a:endParaRPr>
          </a:p>
          <a:p>
            <a:pPr lvl="2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2 H</a:t>
            </a:r>
            <a:r>
              <a:rPr lang="en-US" sz="20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O </a:t>
            </a:r>
            <a:r>
              <a:rPr lang="en-US" sz="2000" dirty="0">
                <a:solidFill>
                  <a:srgbClr val="000000"/>
                </a:solidFill>
                <a:latin typeface="Symbol" charset="0"/>
              </a:rPr>
              <a:t>®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O</a:t>
            </a:r>
            <a:r>
              <a:rPr lang="en-US" sz="20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+ 4 e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−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+ 4H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000" i="1" dirty="0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2000" dirty="0">
                <a:ea typeface="Calibri"/>
              </a:rPr>
              <a:t>°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=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−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1.23 V at stand. cond.</a:t>
            </a:r>
          </a:p>
          <a:p>
            <a:pPr lvl="2">
              <a:spcBef>
                <a:spcPct val="0"/>
              </a:spcBef>
              <a:buFont typeface="Wingdings" charset="0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					</a:t>
            </a:r>
            <a:r>
              <a:rPr lang="en-US" sz="2000" i="1" dirty="0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2000" dirty="0" smtClean="0">
                <a:ea typeface="Calibri"/>
              </a:rPr>
              <a:t>°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=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−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0.82 V at pH 7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Oxidation of electrode</a:t>
            </a:r>
          </a:p>
          <a:p>
            <a:pPr lvl="2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Particularly Cu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Graphite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doesn’</a:t>
            </a:r>
            <a:r>
              <a:rPr lang="en-US" altLang="ja-JP" sz="2000" dirty="0" smtClean="0">
                <a:solidFill>
                  <a:srgbClr val="000000"/>
                </a:solidFill>
                <a:latin typeface="Arial" charset="0"/>
              </a:rPr>
              <a:t>t oxidize.</a:t>
            </a:r>
            <a:endParaRPr lang="en-US" altLang="ja-JP" sz="20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Arial" charset="0"/>
              </a:rPr>
              <a:t>Half-reactions that lead to least negative </a:t>
            </a:r>
            <a:r>
              <a:rPr lang="en-US" sz="2600" i="1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2600" baseline="-25000" dirty="0">
                <a:solidFill>
                  <a:srgbClr val="000000"/>
                </a:solidFill>
                <a:latin typeface="Arial" charset="0"/>
              </a:rPr>
              <a:t>cell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will occur.</a:t>
            </a:r>
          </a:p>
          <a:p>
            <a:pPr lvl="1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Unless overvoltage changes the conditions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6"/>
          <p:cNvSpPr>
            <a:spLocks noChangeArrowheads="1"/>
          </p:cNvSpPr>
          <p:nvPr/>
        </p:nvSpPr>
        <p:spPr bwMode="auto">
          <a:xfrm>
            <a:off x="365760" y="1676400"/>
            <a:ext cx="5124802" cy="110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Possible oxidations</a:t>
            </a:r>
          </a:p>
          <a:p>
            <a:r>
              <a:rPr lang="en-US" sz="2200" dirty="0">
                <a:solidFill>
                  <a:srgbClr val="000000"/>
                </a:solidFill>
              </a:rPr>
              <a:t>2 I</a:t>
            </a:r>
            <a:r>
              <a:rPr lang="en-US" sz="2200" baseline="30000" dirty="0">
                <a:solidFill>
                  <a:srgbClr val="000000"/>
                </a:solidFill>
                <a:cs typeface="Arial" charset="0"/>
              </a:rPr>
              <a:t>−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  <a:cs typeface="Arial Unicode MS" charset="0"/>
              </a:rPr>
              <a:t>→</a:t>
            </a:r>
            <a:r>
              <a:rPr lang="en-US" sz="2200" dirty="0">
                <a:solidFill>
                  <a:srgbClr val="000000"/>
                </a:solidFill>
              </a:rPr>
              <a:t> I</a:t>
            </a:r>
            <a:r>
              <a:rPr lang="en-US" sz="2200" baseline="-25000" dirty="0">
                <a:solidFill>
                  <a:srgbClr val="000000"/>
                </a:solidFill>
              </a:rPr>
              <a:t>2</a:t>
            </a:r>
            <a:r>
              <a:rPr lang="en-US" sz="2200" dirty="0">
                <a:solidFill>
                  <a:srgbClr val="000000"/>
                </a:solidFill>
              </a:rPr>
              <a:t> + 2 e</a:t>
            </a:r>
            <a:r>
              <a:rPr lang="en-US" sz="2200" baseline="30000" dirty="0">
                <a:solidFill>
                  <a:srgbClr val="000000"/>
                </a:solidFill>
                <a:cs typeface="Arial" charset="0"/>
              </a:rPr>
              <a:t>− </a:t>
            </a:r>
            <a:r>
              <a:rPr lang="en-US" sz="2200" i="1" dirty="0" smtClean="0">
                <a:solidFill>
                  <a:srgbClr val="000000"/>
                </a:solidFill>
              </a:rPr>
              <a:t>E</a:t>
            </a:r>
            <a:r>
              <a:rPr lang="en-US" sz="2200" dirty="0">
                <a:latin typeface="Arial"/>
                <a:ea typeface="Calibri"/>
              </a:rPr>
              <a:t>°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= </a:t>
            </a:r>
            <a:r>
              <a:rPr lang="en-US" sz="2200" dirty="0">
                <a:solidFill>
                  <a:srgbClr val="000000"/>
                </a:solidFill>
                <a:ea typeface="Arial" charset="0"/>
                <a:cs typeface="Arial" charset="0"/>
              </a:rPr>
              <a:t>−</a:t>
            </a:r>
            <a:r>
              <a:rPr lang="en-US" sz="2200" dirty="0">
                <a:solidFill>
                  <a:srgbClr val="000000"/>
                </a:solidFill>
              </a:rPr>
              <a:t>0.54 V</a:t>
            </a:r>
          </a:p>
          <a:p>
            <a:r>
              <a:rPr lang="en-US" sz="2200" dirty="0">
                <a:solidFill>
                  <a:srgbClr val="000000"/>
                </a:solidFill>
              </a:rPr>
              <a:t>2 H</a:t>
            </a:r>
            <a:r>
              <a:rPr lang="en-US" sz="2200" baseline="-25000" dirty="0">
                <a:solidFill>
                  <a:srgbClr val="000000"/>
                </a:solidFill>
              </a:rPr>
              <a:t>2</a:t>
            </a:r>
            <a:r>
              <a:rPr lang="en-US" sz="2200" dirty="0">
                <a:solidFill>
                  <a:srgbClr val="000000"/>
                </a:solidFill>
              </a:rPr>
              <a:t>O </a:t>
            </a:r>
            <a:r>
              <a:rPr lang="en-US" sz="2200" dirty="0">
                <a:solidFill>
                  <a:srgbClr val="000000"/>
                </a:solidFill>
                <a:cs typeface="Arial Unicode MS" charset="0"/>
              </a:rPr>
              <a:t>→</a:t>
            </a:r>
            <a:r>
              <a:rPr lang="en-US" sz="2200" dirty="0">
                <a:solidFill>
                  <a:srgbClr val="000000"/>
                </a:solidFill>
              </a:rPr>
              <a:t> O</a:t>
            </a:r>
            <a:r>
              <a:rPr lang="en-US" sz="2200" baseline="-25000" dirty="0">
                <a:solidFill>
                  <a:srgbClr val="000000"/>
                </a:solidFill>
              </a:rPr>
              <a:t>2</a:t>
            </a:r>
            <a:r>
              <a:rPr lang="en-US" sz="2200" dirty="0">
                <a:solidFill>
                  <a:srgbClr val="000000"/>
                </a:solidFill>
              </a:rPr>
              <a:t> + </a:t>
            </a:r>
            <a:r>
              <a:rPr lang="en-US" sz="2200" dirty="0" smtClean="0">
                <a:solidFill>
                  <a:srgbClr val="000000"/>
                </a:solidFill>
              </a:rPr>
              <a:t>4 e</a:t>
            </a:r>
            <a:r>
              <a:rPr lang="en-US" sz="2200" baseline="30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200" baseline="30000" dirty="0">
                <a:solidFill>
                  <a:srgbClr val="000000"/>
                </a:solidFill>
                <a:cs typeface="Arial" charset="0"/>
              </a:rPr>
              <a:t>−</a:t>
            </a:r>
            <a:r>
              <a:rPr lang="en-US" sz="2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+ </a:t>
            </a:r>
            <a:r>
              <a:rPr lang="en-US" sz="2200" dirty="0" smtClean="0">
                <a:solidFill>
                  <a:srgbClr val="000000"/>
                </a:solidFill>
              </a:rPr>
              <a:t>4 H</a:t>
            </a:r>
            <a:r>
              <a:rPr lang="en-US" sz="2200" baseline="30000" dirty="0" smtClean="0">
                <a:solidFill>
                  <a:srgbClr val="000000"/>
                </a:solidFill>
              </a:rPr>
              <a:t>+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</a:rPr>
              <a:t>E</a:t>
            </a:r>
            <a:r>
              <a:rPr lang="en-US" sz="2200" dirty="0">
                <a:latin typeface="Arial"/>
                <a:ea typeface="Calibri"/>
              </a:rPr>
              <a:t>°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= </a:t>
            </a:r>
            <a:r>
              <a:rPr lang="en-US" sz="2200" dirty="0">
                <a:solidFill>
                  <a:srgbClr val="000000"/>
                </a:solidFill>
                <a:ea typeface="Arial" charset="0"/>
                <a:cs typeface="Arial" charset="0"/>
              </a:rPr>
              <a:t>−</a:t>
            </a:r>
            <a:r>
              <a:rPr lang="en-US" sz="2200" dirty="0">
                <a:solidFill>
                  <a:srgbClr val="000000"/>
                </a:solidFill>
              </a:rPr>
              <a:t>0.82 V</a:t>
            </a:r>
          </a:p>
        </p:txBody>
      </p:sp>
      <p:sp>
        <p:nvSpPr>
          <p:cNvPr id="105474" name="Rectangle 8"/>
          <p:cNvSpPr>
            <a:spLocks noChangeArrowheads="1"/>
          </p:cNvSpPr>
          <p:nvPr/>
        </p:nvSpPr>
        <p:spPr bwMode="auto">
          <a:xfrm>
            <a:off x="365760" y="3581400"/>
            <a:ext cx="5071902" cy="110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Oxidation with more negative </a:t>
            </a:r>
            <a:r>
              <a:rPr lang="en-US" sz="2200" i="1" dirty="0">
                <a:solidFill>
                  <a:srgbClr val="000000"/>
                </a:solidFill>
              </a:rPr>
              <a:t>E</a:t>
            </a:r>
            <a:r>
              <a:rPr lang="en-US" sz="2200" dirty="0">
                <a:solidFill>
                  <a:srgbClr val="000000"/>
                </a:solidFill>
              </a:rPr>
              <a:t>°</a:t>
            </a:r>
          </a:p>
          <a:p>
            <a:r>
              <a:rPr lang="en-US" sz="2200" b="1" dirty="0">
                <a:solidFill>
                  <a:srgbClr val="000000"/>
                </a:solidFill>
              </a:rPr>
              <a:t>2 I</a:t>
            </a:r>
            <a:r>
              <a:rPr lang="en-US" sz="2200" b="1" baseline="30000" dirty="0">
                <a:solidFill>
                  <a:srgbClr val="000000"/>
                </a:solidFill>
                <a:cs typeface="Arial" charset="0"/>
              </a:rPr>
              <a:t>−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>
                <a:solidFill>
                  <a:srgbClr val="000000"/>
                </a:solidFill>
                <a:cs typeface="Arial Unicode MS" charset="0"/>
              </a:rPr>
              <a:t>→</a:t>
            </a:r>
            <a:r>
              <a:rPr lang="en-US" sz="2200" b="1" dirty="0">
                <a:solidFill>
                  <a:srgbClr val="000000"/>
                </a:solidFill>
              </a:rPr>
              <a:t> I</a:t>
            </a:r>
            <a:r>
              <a:rPr lang="en-US" sz="2200" b="1" baseline="-25000" dirty="0">
                <a:solidFill>
                  <a:srgbClr val="000000"/>
                </a:solidFill>
              </a:rPr>
              <a:t>2</a:t>
            </a:r>
            <a:r>
              <a:rPr lang="en-US" sz="2200" b="1" dirty="0">
                <a:solidFill>
                  <a:srgbClr val="000000"/>
                </a:solidFill>
              </a:rPr>
              <a:t> + 2 e</a:t>
            </a:r>
            <a:r>
              <a:rPr lang="en-US" sz="2200" b="1" baseline="30000" dirty="0">
                <a:solidFill>
                  <a:srgbClr val="000000"/>
                </a:solidFill>
                <a:cs typeface="Arial" charset="0"/>
              </a:rPr>
              <a:t>−</a:t>
            </a:r>
            <a:r>
              <a:rPr lang="en-US" sz="22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200" b="1" i="1" dirty="0" smtClean="0">
                <a:solidFill>
                  <a:srgbClr val="000000"/>
                </a:solidFill>
              </a:rPr>
              <a:t>E</a:t>
            </a:r>
            <a:r>
              <a:rPr lang="en-US" sz="2200" dirty="0">
                <a:latin typeface="Arial"/>
                <a:ea typeface="Calibri"/>
              </a:rPr>
              <a:t>°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>
                <a:solidFill>
                  <a:srgbClr val="000000"/>
                </a:solidFill>
              </a:rPr>
              <a:t>= </a:t>
            </a:r>
            <a:r>
              <a:rPr lang="en-US" sz="2200" b="1" dirty="0">
                <a:solidFill>
                  <a:srgbClr val="000000"/>
                </a:solidFill>
                <a:ea typeface="Arial" charset="0"/>
                <a:cs typeface="Arial" charset="0"/>
              </a:rPr>
              <a:t>−</a:t>
            </a:r>
            <a:r>
              <a:rPr lang="en-US" sz="2200" b="1" dirty="0">
                <a:solidFill>
                  <a:srgbClr val="000000"/>
                </a:solidFill>
              </a:rPr>
              <a:t>0.54 V</a:t>
            </a:r>
          </a:p>
          <a:p>
            <a:r>
              <a:rPr lang="en-US" sz="2200" dirty="0">
                <a:solidFill>
                  <a:srgbClr val="000000"/>
                </a:solidFill>
              </a:rPr>
              <a:t>2 H</a:t>
            </a:r>
            <a:r>
              <a:rPr lang="en-US" sz="2200" baseline="-25000" dirty="0">
                <a:solidFill>
                  <a:srgbClr val="000000"/>
                </a:solidFill>
              </a:rPr>
              <a:t>2</a:t>
            </a:r>
            <a:r>
              <a:rPr lang="en-US" sz="2200" dirty="0">
                <a:solidFill>
                  <a:srgbClr val="000000"/>
                </a:solidFill>
              </a:rPr>
              <a:t>O </a:t>
            </a:r>
            <a:r>
              <a:rPr lang="en-US" sz="2200" dirty="0">
                <a:solidFill>
                  <a:srgbClr val="000000"/>
                </a:solidFill>
                <a:cs typeface="Arial Unicode MS" charset="0"/>
              </a:rPr>
              <a:t>→</a:t>
            </a:r>
            <a:r>
              <a:rPr lang="en-US" sz="2200" dirty="0">
                <a:solidFill>
                  <a:srgbClr val="000000"/>
                </a:solidFill>
              </a:rPr>
              <a:t> O</a:t>
            </a:r>
            <a:r>
              <a:rPr lang="en-US" sz="2200" baseline="-25000" dirty="0">
                <a:solidFill>
                  <a:srgbClr val="000000"/>
                </a:solidFill>
              </a:rPr>
              <a:t>2</a:t>
            </a:r>
            <a:r>
              <a:rPr lang="en-US" sz="2200" dirty="0">
                <a:solidFill>
                  <a:srgbClr val="000000"/>
                </a:solidFill>
              </a:rPr>
              <a:t> + </a:t>
            </a:r>
            <a:r>
              <a:rPr lang="en-US" sz="2200" dirty="0" smtClean="0">
                <a:solidFill>
                  <a:srgbClr val="000000"/>
                </a:solidFill>
              </a:rPr>
              <a:t>4 e</a:t>
            </a:r>
            <a:r>
              <a:rPr lang="en-US" sz="2200" i="1" baseline="30000" dirty="0">
                <a:solidFill>
                  <a:srgbClr val="000000"/>
                </a:solidFill>
                <a:cs typeface="Arial" charset="0"/>
              </a:rPr>
              <a:t>−</a:t>
            </a:r>
            <a:r>
              <a:rPr lang="en-US" sz="2200" dirty="0">
                <a:solidFill>
                  <a:srgbClr val="000000"/>
                </a:solidFill>
              </a:rPr>
              <a:t> + </a:t>
            </a:r>
            <a:r>
              <a:rPr lang="en-US" sz="2200" dirty="0" smtClean="0">
                <a:solidFill>
                  <a:srgbClr val="000000"/>
                </a:solidFill>
              </a:rPr>
              <a:t>4 H</a:t>
            </a:r>
            <a:r>
              <a:rPr lang="en-US" sz="2200" baseline="30000" dirty="0" smtClean="0">
                <a:solidFill>
                  <a:srgbClr val="000000"/>
                </a:solidFill>
              </a:rPr>
              <a:t>+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</a:rPr>
              <a:t>E</a:t>
            </a:r>
            <a:r>
              <a:rPr lang="en-US" sz="2200" dirty="0">
                <a:latin typeface="Arial"/>
                <a:ea typeface="Calibri"/>
              </a:rPr>
              <a:t>°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= </a:t>
            </a:r>
            <a:r>
              <a:rPr lang="en-US" sz="2200" dirty="0">
                <a:solidFill>
                  <a:srgbClr val="000000"/>
                </a:solidFill>
                <a:ea typeface="Arial" charset="0"/>
                <a:cs typeface="Arial" charset="0"/>
              </a:rPr>
              <a:t>−</a:t>
            </a:r>
            <a:r>
              <a:rPr lang="en-US" sz="2200" dirty="0">
                <a:solidFill>
                  <a:srgbClr val="000000"/>
                </a:solidFill>
              </a:rPr>
              <a:t>0.82 V</a:t>
            </a:r>
          </a:p>
        </p:txBody>
      </p:sp>
      <p:sp>
        <p:nvSpPr>
          <p:cNvPr id="10547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Electrolysis of </a:t>
            </a:r>
            <a:r>
              <a:rPr lang="en-US" dirty="0" err="1">
                <a:latin typeface="Arial" charset="0"/>
              </a:rPr>
              <a:t>NaI</a:t>
            </a:r>
            <a:r>
              <a:rPr lang="en-US" dirty="0">
                <a:latin typeface="Arial" charset="0"/>
              </a:rPr>
              <a:t>(</a:t>
            </a:r>
            <a:r>
              <a:rPr lang="en-US" i="1" dirty="0" err="1">
                <a:latin typeface="Arial" charset="0"/>
              </a:rPr>
              <a:t>aq</a:t>
            </a:r>
            <a:r>
              <a:rPr lang="en-US" dirty="0" smtClean="0">
                <a:latin typeface="Arial" charset="0"/>
              </a:rPr>
              <a:t>)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with </a:t>
            </a:r>
            <a:r>
              <a:rPr lang="en-US" dirty="0">
                <a:latin typeface="Arial" charset="0"/>
              </a:rPr>
              <a:t>Inert Electrodes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"/>
          <a:stretch/>
        </p:blipFill>
        <p:spPr>
          <a:xfrm>
            <a:off x="5490562" y="1337310"/>
            <a:ext cx="3442502" cy="41422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9"/>
          <p:cNvSpPr>
            <a:spLocks noChangeArrowheads="1"/>
          </p:cNvSpPr>
          <p:nvPr/>
        </p:nvSpPr>
        <p:spPr bwMode="auto">
          <a:xfrm>
            <a:off x="365760" y="1905000"/>
            <a:ext cx="4372993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Possible reductions</a:t>
            </a:r>
          </a:p>
          <a:p>
            <a:r>
              <a:rPr lang="en-US" dirty="0">
                <a:solidFill>
                  <a:srgbClr val="000000"/>
                </a:solidFill>
              </a:rPr>
              <a:t>Na</a:t>
            </a:r>
            <a:r>
              <a:rPr lang="en-US" baseline="30000" dirty="0" smtClean="0">
                <a:solidFill>
                  <a:srgbClr val="000000"/>
                </a:solidFill>
              </a:rPr>
              <a:t>+ </a:t>
            </a:r>
            <a:r>
              <a:rPr lang="en-US" dirty="0" smtClean="0">
                <a:solidFill>
                  <a:srgbClr val="000000"/>
                </a:solidFill>
              </a:rPr>
              <a:t>+ 1 e</a:t>
            </a:r>
            <a:r>
              <a:rPr lang="en-US" baseline="30000" dirty="0" smtClean="0">
                <a:solidFill>
                  <a:srgbClr val="000000"/>
                </a:solidFill>
                <a:cs typeface="Arial" charset="0"/>
              </a:rPr>
              <a:t>−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Arial Unicode MS" charset="0"/>
              </a:rPr>
              <a:t>→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Na</a:t>
            </a:r>
            <a:r>
              <a:rPr lang="en-US" baseline="30000" dirty="0" smtClean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E</a:t>
            </a:r>
            <a:r>
              <a:rPr lang="en-US" dirty="0">
                <a:latin typeface="Arial"/>
                <a:ea typeface="Calibri"/>
              </a:rPr>
              <a:t>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−</a:t>
            </a:r>
            <a:r>
              <a:rPr lang="en-US" dirty="0">
                <a:solidFill>
                  <a:srgbClr val="000000"/>
                </a:solidFill>
              </a:rPr>
              <a:t>2.71 V</a:t>
            </a:r>
          </a:p>
          <a:p>
            <a:r>
              <a:rPr lang="en-US" dirty="0">
                <a:solidFill>
                  <a:srgbClr val="000000"/>
                </a:solidFill>
              </a:rPr>
              <a:t>2 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O + 2 </a:t>
            </a:r>
            <a:r>
              <a:rPr lang="en-US" dirty="0" smtClean="0">
                <a:solidFill>
                  <a:srgbClr val="000000"/>
                </a:solidFill>
              </a:rPr>
              <a:t>e</a:t>
            </a:r>
            <a:r>
              <a:rPr lang="en-US" baseline="30000" dirty="0" smtClean="0">
                <a:solidFill>
                  <a:srgbClr val="000000"/>
                </a:solidFill>
                <a:cs typeface="Arial" charset="0"/>
              </a:rPr>
              <a:t>−</a:t>
            </a:r>
            <a:r>
              <a:rPr lang="en-US" baseline="30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Arial Unicode MS" charset="0"/>
              </a:rPr>
              <a:t>→</a:t>
            </a:r>
            <a:r>
              <a:rPr lang="en-US" baseline="30000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+ 2 OH</a:t>
            </a:r>
            <a:r>
              <a:rPr lang="en-US" baseline="30000" dirty="0">
                <a:solidFill>
                  <a:srgbClr val="000000"/>
                </a:solidFill>
                <a:cs typeface="Arial" charset="0"/>
              </a:rPr>
              <a:t>−	</a:t>
            </a:r>
            <a:r>
              <a:rPr lang="en-US" baseline="30000" dirty="0" smtClean="0">
                <a:solidFill>
                  <a:srgbClr val="000000"/>
                </a:solidFill>
                <a:cs typeface="Arial" charset="0"/>
              </a:rPr>
              <a:t> </a:t>
            </a:r>
            <a:endParaRPr lang="en-US" baseline="30000" dirty="0">
              <a:solidFill>
                <a:srgbClr val="000000"/>
              </a:solidFill>
              <a:cs typeface="Arial" charset="0"/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E</a:t>
            </a:r>
            <a:r>
              <a:rPr lang="en-US" dirty="0">
                <a:latin typeface="Arial"/>
                <a:ea typeface="Calibri"/>
              </a:rPr>
              <a:t>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>
                <a:solidFill>
                  <a:srgbClr val="000000"/>
                </a:solidFill>
                <a:ea typeface="Arial" charset="0"/>
                <a:cs typeface="Arial" charset="0"/>
              </a:rPr>
              <a:t>−</a:t>
            </a:r>
            <a:r>
              <a:rPr lang="en-US" dirty="0">
                <a:solidFill>
                  <a:srgbClr val="000000"/>
                </a:solidFill>
              </a:rPr>
              <a:t>0.41 V</a:t>
            </a:r>
          </a:p>
        </p:txBody>
      </p:sp>
      <p:sp>
        <p:nvSpPr>
          <p:cNvPr id="107522" name="Rectangle 7"/>
          <p:cNvSpPr>
            <a:spLocks noChangeArrowheads="1"/>
          </p:cNvSpPr>
          <p:nvPr/>
        </p:nvSpPr>
        <p:spPr bwMode="auto">
          <a:xfrm>
            <a:off x="365760" y="4038600"/>
            <a:ext cx="4342536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Reduction with greatest </a:t>
            </a:r>
            <a:r>
              <a:rPr lang="en-US" i="1" dirty="0" smtClean="0">
                <a:solidFill>
                  <a:srgbClr val="000000"/>
                </a:solidFill>
              </a:rPr>
              <a:t>E</a:t>
            </a:r>
            <a:r>
              <a:rPr lang="en-US" dirty="0">
                <a:latin typeface="Arial"/>
                <a:ea typeface="Calibri"/>
              </a:rPr>
              <a:t>°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Na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n-US" dirty="0" smtClean="0">
                <a:solidFill>
                  <a:srgbClr val="000000"/>
                </a:solidFill>
              </a:rPr>
              <a:t>1 e</a:t>
            </a:r>
            <a:r>
              <a:rPr lang="en-US" baseline="30000" dirty="0">
                <a:solidFill>
                  <a:srgbClr val="000000"/>
                </a:solidFill>
                <a:cs typeface="Arial" charset="0"/>
              </a:rPr>
              <a:t>−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Arial Unicode MS" charset="0"/>
              </a:rPr>
              <a:t>→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Na</a:t>
            </a:r>
            <a:r>
              <a:rPr lang="en-US" baseline="30000" dirty="0" smtClean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E</a:t>
            </a:r>
            <a:r>
              <a:rPr lang="en-US" dirty="0">
                <a:latin typeface="Arial"/>
                <a:ea typeface="Calibri"/>
              </a:rPr>
              <a:t>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−</a:t>
            </a:r>
            <a:r>
              <a:rPr lang="en-US" dirty="0">
                <a:solidFill>
                  <a:srgbClr val="000000"/>
                </a:solidFill>
              </a:rPr>
              <a:t>2.71 V</a:t>
            </a:r>
          </a:p>
          <a:p>
            <a:r>
              <a:rPr lang="en-US" b="1" dirty="0">
                <a:solidFill>
                  <a:srgbClr val="000000"/>
                </a:solidFill>
              </a:rPr>
              <a:t>2 H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O + 2 e</a:t>
            </a:r>
            <a:r>
              <a:rPr lang="en-US" b="1" baseline="30000" dirty="0">
                <a:solidFill>
                  <a:srgbClr val="000000"/>
                </a:solidFill>
                <a:cs typeface="Arial" charset="0"/>
              </a:rPr>
              <a:t>−</a:t>
            </a:r>
            <a:r>
              <a:rPr lang="en-US" b="1" baseline="30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  <a:cs typeface="Arial Unicode MS" charset="0"/>
              </a:rPr>
              <a:t>→</a:t>
            </a:r>
            <a:r>
              <a:rPr lang="en-US" b="1" baseline="30000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H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 + 2 OH</a:t>
            </a:r>
            <a:r>
              <a:rPr lang="en-US" b="1" baseline="30000" dirty="0">
                <a:solidFill>
                  <a:srgbClr val="000000"/>
                </a:solidFill>
                <a:cs typeface="Arial" charset="0"/>
              </a:rPr>
              <a:t>− 	</a:t>
            </a:r>
            <a:r>
              <a:rPr lang="en-US" b="1" baseline="30000" dirty="0" smtClean="0">
                <a:solidFill>
                  <a:srgbClr val="000000"/>
                </a:solidFill>
                <a:cs typeface="Arial" charset="0"/>
              </a:rPr>
              <a:t> </a:t>
            </a:r>
            <a:endParaRPr lang="en-US" b="1" baseline="30000" dirty="0">
              <a:solidFill>
                <a:srgbClr val="000000"/>
              </a:solidFill>
              <a:cs typeface="Arial" charset="0"/>
            </a:endParaRPr>
          </a:p>
          <a:p>
            <a:r>
              <a:rPr lang="en-US" b="1" baseline="30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</a:rPr>
              <a:t>E</a:t>
            </a:r>
            <a:r>
              <a:rPr lang="en-US" dirty="0">
                <a:latin typeface="Arial"/>
                <a:ea typeface="Calibri"/>
              </a:rPr>
              <a:t>°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= </a:t>
            </a:r>
            <a:r>
              <a:rPr lang="en-US" b="1" dirty="0">
                <a:solidFill>
                  <a:srgbClr val="000000"/>
                </a:solidFill>
                <a:ea typeface="Arial" charset="0"/>
                <a:cs typeface="Arial" charset="0"/>
              </a:rPr>
              <a:t>−</a:t>
            </a:r>
            <a:r>
              <a:rPr lang="en-US" b="1" dirty="0">
                <a:solidFill>
                  <a:srgbClr val="000000"/>
                </a:solidFill>
              </a:rPr>
              <a:t>0.41 V</a:t>
            </a:r>
          </a:p>
        </p:txBody>
      </p:sp>
      <p:sp>
        <p:nvSpPr>
          <p:cNvPr id="10752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584775"/>
          </a:xfrm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Electrolysis of </a:t>
            </a:r>
            <a:r>
              <a:rPr lang="en-US" dirty="0" err="1">
                <a:latin typeface="Arial" charset="0"/>
              </a:rPr>
              <a:t>NaI</a:t>
            </a:r>
            <a:r>
              <a:rPr lang="en-US" dirty="0">
                <a:latin typeface="Arial" charset="0"/>
              </a:rPr>
              <a:t>(</a:t>
            </a:r>
            <a:r>
              <a:rPr lang="en-US" i="1" dirty="0" err="1">
                <a:latin typeface="Arial" charset="0"/>
              </a:rPr>
              <a:t>aq</a:t>
            </a:r>
            <a:r>
              <a:rPr lang="en-US" dirty="0" smtClean="0">
                <a:latin typeface="Arial" charset="0"/>
              </a:rPr>
              <a:t>)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with </a:t>
            </a:r>
            <a:r>
              <a:rPr lang="en-US" dirty="0">
                <a:latin typeface="Arial" charset="0"/>
              </a:rPr>
              <a:t>Inert Electrodes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"/>
          <a:stretch/>
        </p:blipFill>
        <p:spPr>
          <a:xfrm>
            <a:off x="5029200" y="1213484"/>
            <a:ext cx="3903864" cy="46973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5"/>
          </a:xfrm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Electrolysis of </a:t>
            </a:r>
            <a:r>
              <a:rPr lang="en-US" dirty="0" err="1">
                <a:latin typeface="Arial" charset="0"/>
              </a:rPr>
              <a:t>NaI</a:t>
            </a:r>
            <a:r>
              <a:rPr lang="en-US" dirty="0">
                <a:latin typeface="Arial" charset="0"/>
              </a:rPr>
              <a:t>(</a:t>
            </a:r>
            <a:r>
              <a:rPr lang="en-US" i="1" dirty="0" err="1">
                <a:latin typeface="Arial" charset="0"/>
              </a:rPr>
              <a:t>aq</a:t>
            </a:r>
            <a:r>
              <a:rPr lang="en-US" dirty="0" smtClean="0">
                <a:latin typeface="Arial" charset="0"/>
              </a:rPr>
              <a:t>)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with </a:t>
            </a:r>
            <a:r>
              <a:rPr lang="en-US" dirty="0">
                <a:latin typeface="Arial" charset="0"/>
              </a:rPr>
              <a:t>Inert Electrodes</a:t>
            </a:r>
          </a:p>
        </p:txBody>
      </p:sp>
      <p:sp>
        <p:nvSpPr>
          <p:cNvPr id="109570" name="Rectangle 10"/>
          <p:cNvSpPr>
            <a:spLocks noChangeArrowheads="1"/>
          </p:cNvSpPr>
          <p:nvPr/>
        </p:nvSpPr>
        <p:spPr bwMode="auto">
          <a:xfrm>
            <a:off x="365760" y="5014912"/>
            <a:ext cx="8778240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Overall </a:t>
            </a:r>
            <a:r>
              <a:rPr lang="en-US" sz="2800" dirty="0" smtClean="0">
                <a:solidFill>
                  <a:srgbClr val="000000"/>
                </a:solidFill>
              </a:rPr>
              <a:t>reaction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	2 I</a:t>
            </a:r>
            <a:r>
              <a:rPr lang="en-US" sz="2800" baseline="30000" dirty="0">
                <a:solidFill>
                  <a:srgbClr val="000000"/>
                </a:solidFill>
                <a:cs typeface="Arial" charset="0"/>
              </a:rPr>
              <a:t>−</a:t>
            </a:r>
            <a:r>
              <a:rPr lang="en-US" sz="2800" dirty="0">
                <a:solidFill>
                  <a:srgbClr val="000000"/>
                </a:solidFill>
                <a:ea typeface="Arial" charset="0"/>
                <a:cs typeface="Arial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ea typeface="Arial" charset="0"/>
                <a:cs typeface="Arial" charset="0"/>
              </a:rPr>
              <a:t>aq</a:t>
            </a:r>
            <a:r>
              <a:rPr lang="en-US" sz="2800" dirty="0">
                <a:solidFill>
                  <a:srgbClr val="000000"/>
                </a:solidFill>
                <a:ea typeface="Arial" charset="0"/>
                <a:cs typeface="Arial" charset="0"/>
              </a:rPr>
              <a:t>)</a:t>
            </a:r>
            <a:r>
              <a:rPr lang="en-US" sz="2800" dirty="0">
                <a:solidFill>
                  <a:srgbClr val="000000"/>
                </a:solidFill>
              </a:rPr>
              <a:t> + 2 H</a:t>
            </a:r>
            <a:r>
              <a:rPr lang="en-US" sz="2800" baseline="-25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O(</a:t>
            </a:r>
            <a:r>
              <a:rPr lang="en-US" sz="2800" i="1" dirty="0">
                <a:solidFill>
                  <a:srgbClr val="000000"/>
                </a:solidFill>
              </a:rPr>
              <a:t>l</a:t>
            </a:r>
            <a:r>
              <a:rPr lang="en-US" sz="2800" dirty="0">
                <a:solidFill>
                  <a:srgbClr val="000000"/>
                </a:solidFill>
              </a:rPr>
              <a:t>) </a:t>
            </a:r>
            <a:r>
              <a:rPr lang="en-US" sz="2000" dirty="0">
                <a:solidFill>
                  <a:srgbClr val="000000"/>
                </a:solidFill>
                <a:cs typeface="Arial Unicode MS" charset="0"/>
              </a:rPr>
              <a:t>→</a:t>
            </a:r>
            <a:r>
              <a:rPr lang="en-US" sz="2800" dirty="0">
                <a:solidFill>
                  <a:srgbClr val="000000"/>
                </a:solidFill>
              </a:rPr>
              <a:t> I</a:t>
            </a:r>
            <a:r>
              <a:rPr lang="en-US" sz="2800" baseline="-25000" dirty="0">
                <a:solidFill>
                  <a:srgbClr val="000000"/>
                </a:solidFill>
              </a:rPr>
              <a:t>2</a:t>
            </a:r>
            <a:r>
              <a:rPr lang="en-US" sz="2800" i="1" dirty="0">
                <a:solidFill>
                  <a:srgbClr val="000000"/>
                </a:solidFill>
              </a:rPr>
              <a:t>(aq)</a:t>
            </a:r>
            <a:r>
              <a:rPr lang="en-US" sz="2800" baseline="-250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H</a:t>
            </a:r>
            <a:r>
              <a:rPr lang="en-US" sz="2800" baseline="-25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i="1" dirty="0">
                <a:solidFill>
                  <a:srgbClr val="000000"/>
                </a:solidFill>
              </a:rPr>
              <a:t>g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baseline="-250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+ 2 OH</a:t>
            </a:r>
            <a:r>
              <a:rPr lang="en-US" sz="2800" baseline="30000" dirty="0">
                <a:solidFill>
                  <a:srgbClr val="000000"/>
                </a:solidFill>
                <a:cs typeface="Arial" charset="0"/>
              </a:rPr>
              <a:t>−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i="1" dirty="0">
                <a:solidFill>
                  <a:srgbClr val="000000"/>
                </a:solidFill>
              </a:rPr>
              <a:t>aq</a:t>
            </a:r>
            <a:r>
              <a:rPr lang="en-US" sz="2800" dirty="0">
                <a:solidFill>
                  <a:srgbClr val="000000"/>
                </a:solidFill>
              </a:rPr>
              <a:t>)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"/>
          <a:stretch/>
        </p:blipFill>
        <p:spPr>
          <a:xfrm>
            <a:off x="2850749" y="784860"/>
            <a:ext cx="3442502" cy="41422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Stoichiometry of Electrolysis</a:t>
            </a:r>
          </a:p>
        </p:txBody>
      </p:sp>
      <p:sp>
        <p:nvSpPr>
          <p:cNvPr id="11161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In an electrolytic cell, the amount of product made is related to the number of electrons transferred.</a:t>
            </a:r>
          </a:p>
          <a:p>
            <a:pPr lvl="1"/>
            <a:r>
              <a:rPr lang="en-US" sz="2400" dirty="0">
                <a:latin typeface="Arial" charset="0"/>
              </a:rPr>
              <a:t>Essentially, the electrons are a reactant.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The number of moles of electrons that flow through the electrolytic cell depends on the current and length of time.</a:t>
            </a:r>
          </a:p>
          <a:p>
            <a:pPr lvl="1"/>
            <a:r>
              <a:rPr lang="en-US" sz="2400" dirty="0">
                <a:latin typeface="Arial" charset="0"/>
              </a:rPr>
              <a:t>1 amp = 1 coulomb of charge/second</a:t>
            </a:r>
          </a:p>
          <a:p>
            <a:pPr lvl="1"/>
            <a:r>
              <a:rPr lang="en-US" sz="2400" dirty="0">
                <a:latin typeface="Arial" charset="0"/>
              </a:rPr>
              <a:t>1 mole of e</a:t>
            </a:r>
            <a:r>
              <a:rPr lang="en-US" sz="2400" baseline="30000" dirty="0">
                <a:latin typeface="Arial" charset="0"/>
                <a:cs typeface="Arial" charset="0"/>
              </a:rPr>
              <a:t>−</a:t>
            </a:r>
            <a:r>
              <a:rPr lang="en-US" sz="2400" dirty="0">
                <a:latin typeface="Arial" charset="0"/>
                <a:cs typeface="Arial" charset="0"/>
              </a:rPr>
              <a:t> = 96,485 coulombs of charge</a:t>
            </a:r>
          </a:p>
          <a:p>
            <a:pPr lvl="2"/>
            <a:r>
              <a:rPr lang="en-US" sz="2000" dirty="0" smtClean="0">
                <a:latin typeface="Arial" charset="0"/>
                <a:cs typeface="Arial" charset="0"/>
              </a:rPr>
              <a:t>Faraday’</a:t>
            </a:r>
            <a:r>
              <a:rPr lang="en-US" altLang="ja-JP" sz="2000" dirty="0" smtClean="0">
                <a:latin typeface="Arial" charset="0"/>
                <a:cs typeface="Arial" charset="0"/>
              </a:rPr>
              <a:t>s </a:t>
            </a:r>
            <a:r>
              <a:rPr lang="en-US" altLang="ja-JP" sz="2000" dirty="0">
                <a:latin typeface="Arial" charset="0"/>
                <a:cs typeface="Arial" charset="0"/>
              </a:rPr>
              <a:t>constant</a:t>
            </a: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Corrosion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Corrosion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is the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undesirable, 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spontaneous, gradual oxidation of a metal by oxidizing agents in the environment.</a:t>
            </a:r>
          </a:p>
          <a:p>
            <a:pPr lvl="1" eaLnBrk="1" hangingPunct="1"/>
            <a:r>
              <a:rPr lang="en-US" sz="2800" dirty="0">
                <a:solidFill>
                  <a:srgbClr val="000000"/>
                </a:solidFill>
                <a:latin typeface="Arial" charset="0"/>
              </a:rPr>
              <a:t>Mainly O</a:t>
            </a:r>
            <a:r>
              <a:rPr lang="en-US" sz="2800" baseline="-250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3200" dirty="0">
                <a:latin typeface="Arial" charset="0"/>
              </a:rPr>
              <a:t>A metal must usually be reduced to extract it from its ore. In corrosion, the metal is oxidized back to its more natural state.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Reduction of O</a:t>
            </a:r>
            <a:r>
              <a:rPr lang="en-US" baseline="-25000" dirty="0">
                <a:latin typeface="Arial" charset="0"/>
              </a:rPr>
              <a:t>2</a:t>
            </a:r>
            <a:endParaRPr lang="en-US" dirty="0">
              <a:latin typeface="Arial" charset="0"/>
            </a:endParaRPr>
          </a:p>
        </p:txBody>
      </p:sp>
      <p:sp>
        <p:nvSpPr>
          <p:cNvPr id="1157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is very easy to reduce in moist conditions.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+ 2 H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O(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l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+ 4 e</a:t>
            </a:r>
            <a:r>
              <a:rPr lang="en-US" i="1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−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  <a:sym typeface="Symbol" charset="0"/>
              </a:rPr>
              <a:t> 2 OH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cs typeface="Arial" charset="0"/>
                <a:sym typeface="Symbol" charset="0"/>
              </a:rPr>
              <a:t>−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  <a:sym typeface="Symbol" charset="0"/>
              </a:rPr>
              <a:t>(</a:t>
            </a:r>
            <a:r>
              <a:rPr lang="en-US" i="1" dirty="0" err="1">
                <a:solidFill>
                  <a:srgbClr val="000000"/>
                </a:solidFill>
                <a:latin typeface="Arial" charset="0"/>
                <a:cs typeface="Arial" charset="0"/>
                <a:sym typeface="Symbol" charset="0"/>
              </a:rPr>
              <a:t>aq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charset="0"/>
              </a:rPr>
              <a:t>)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charset="0"/>
              </a:rPr>
              <a:t>º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  <a:sym typeface="Symbol" charset="0"/>
              </a:rPr>
              <a:t>= 0.40 V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is even easier to reduce under acidic conditions.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+ 4 H+ + 4 e</a:t>
            </a:r>
            <a:r>
              <a:rPr lang="en-US" i="1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−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  <a:sym typeface="Symbol" charset="0"/>
              </a:rPr>
              <a:t>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2 H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O(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l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º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= 1.23 V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Because the reduction of most metal ions lies below O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on the table of standard reduction potentials, the oxidation of those metals by O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is spontaneous.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Corrosion of Iron: Rusting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latin typeface="Arial" charset="0"/>
              </a:rPr>
              <a:t>At the anodic regions, Fe(</a:t>
            </a:r>
            <a:r>
              <a:rPr lang="en-US" sz="2400" i="1" dirty="0">
                <a:latin typeface="Arial" charset="0"/>
              </a:rPr>
              <a:t>s</a:t>
            </a:r>
            <a:r>
              <a:rPr lang="en-US" sz="2400" dirty="0">
                <a:latin typeface="Arial" charset="0"/>
              </a:rPr>
              <a:t>) is oxidized to Fe</a:t>
            </a:r>
            <a:r>
              <a:rPr lang="en-US" sz="2400" baseline="30000" dirty="0">
                <a:latin typeface="Arial" charset="0"/>
              </a:rPr>
              <a:t>2+</a:t>
            </a:r>
            <a:r>
              <a:rPr lang="en-US" sz="2400" dirty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latin typeface="Arial" charset="0"/>
              </a:rPr>
              <a:t>The electrons travel through the metal to a cathodic region where O</a:t>
            </a:r>
            <a:r>
              <a:rPr lang="en-US" sz="2400" baseline="-25000" dirty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 is reduced. 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000" dirty="0">
                <a:latin typeface="Arial" charset="0"/>
              </a:rPr>
              <a:t>In acidic solution from gases dissolved in the moisture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latin typeface="Arial" charset="0"/>
              </a:rPr>
              <a:t>The Fe</a:t>
            </a:r>
            <a:r>
              <a:rPr lang="en-US" sz="2400" baseline="30000" dirty="0">
                <a:latin typeface="Arial" charset="0"/>
              </a:rPr>
              <a:t>2+ </a:t>
            </a:r>
            <a:r>
              <a:rPr lang="en-US" sz="2400" dirty="0">
                <a:latin typeface="Arial" charset="0"/>
              </a:rPr>
              <a:t>ions migrate through the moisture to the cathodic region where they are further oxidized to Fe</a:t>
            </a:r>
            <a:r>
              <a:rPr lang="en-US" sz="2400" baseline="30000" dirty="0">
                <a:latin typeface="Arial" charset="0"/>
              </a:rPr>
              <a:t>3+</a:t>
            </a:r>
            <a:r>
              <a:rPr lang="en-US" sz="2400" dirty="0">
                <a:latin typeface="Arial" charset="0"/>
              </a:rPr>
              <a:t>,</a:t>
            </a:r>
            <a:r>
              <a:rPr lang="en-US" sz="2400" baseline="300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which combines with the oxygen and water to form </a:t>
            </a:r>
            <a:r>
              <a:rPr lang="en-US" sz="2400" b="1" dirty="0">
                <a:latin typeface="Arial" charset="0"/>
              </a:rPr>
              <a:t>rust</a:t>
            </a:r>
            <a:r>
              <a:rPr lang="en-US" sz="2400" dirty="0">
                <a:latin typeface="Arial" charset="0"/>
              </a:rPr>
              <a:t>. 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000" dirty="0">
                <a:latin typeface="Arial" charset="0"/>
              </a:rPr>
              <a:t>Rust is hydrated iron(III) oxide, Fe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O</a:t>
            </a:r>
            <a:r>
              <a:rPr lang="en-US" sz="2000" baseline="-25000" dirty="0">
                <a:latin typeface="Arial" charset="0"/>
              </a:rPr>
              <a:t>3 </a:t>
            </a:r>
            <a:r>
              <a:rPr lang="en-US" sz="2000" dirty="0">
                <a:latin typeface="Arial" charset="0"/>
                <a:cs typeface="Arial" charset="0"/>
              </a:rPr>
              <a:t>• </a:t>
            </a:r>
            <a:r>
              <a:rPr lang="en-US" sz="2000" i="1" dirty="0">
                <a:latin typeface="Arial" charset="0"/>
                <a:cs typeface="Arial" charset="0"/>
              </a:rPr>
              <a:t>n</a:t>
            </a:r>
            <a:r>
              <a:rPr lang="en-US" sz="2000" dirty="0">
                <a:latin typeface="Arial" charset="0"/>
                <a:cs typeface="Arial" charset="0"/>
              </a:rPr>
              <a:t>H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O.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000" dirty="0">
                <a:latin typeface="Arial" charset="0"/>
              </a:rPr>
              <a:t>Moisture must be present. Water is a reactant.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000" dirty="0">
                <a:latin typeface="Arial" charset="0"/>
              </a:rPr>
              <a:t>Ion flow is required between cathodic and anodic regions.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latin typeface="Arial" charset="0"/>
              </a:rPr>
              <a:t>Electrolytes promote rusting.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000" dirty="0">
                <a:latin typeface="Arial" charset="0"/>
              </a:rPr>
              <a:t>Enhance current flow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latin typeface="Arial" charset="0"/>
              </a:rPr>
              <a:t>Acids promote rusting.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000" dirty="0">
                <a:latin typeface="Arial" charset="0"/>
              </a:rPr>
              <a:t>Lowering pH will lower </a:t>
            </a:r>
            <a:r>
              <a:rPr lang="en-US" sz="2000" i="1" dirty="0" err="1" smtClean="0">
                <a:latin typeface="Arial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cs typeface="Arial" charset="0"/>
                <a:sym typeface="Symbol" charset="0"/>
              </a:rPr>
              <a:t>º</a:t>
            </a:r>
            <a:r>
              <a:rPr lang="en-US" sz="2000" baseline="-25000" dirty="0" err="1" smtClean="0">
                <a:latin typeface="Arial" charset="0"/>
              </a:rPr>
              <a:t>red</a:t>
            </a:r>
            <a:r>
              <a:rPr lang="en-US" sz="2000" baseline="-25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of O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/>
        </p:spPr>
        <p:txBody>
          <a:bodyPr lIns="4572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ED6B06"/>
                </a:solidFill>
                <a:cs typeface="Arial" charset="0"/>
              </a:rPr>
              <a:t>Corrosion of Iron: Rusting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2"/>
          <a:stretch/>
        </p:blipFill>
        <p:spPr>
          <a:xfrm>
            <a:off x="304800" y="1956816"/>
            <a:ext cx="8534400" cy="27485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Preventing Corrosion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921488"/>
            <a:ext cx="5321692" cy="5106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Arial" charset="0"/>
              </a:rPr>
              <a:t>One way to reduce or slow corrosion is to coat the metal surface to keep it from contacting corrosive chemicals in the environment.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Paint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Some metals, such as Al, form </a:t>
            </a:r>
            <a:r>
              <a:rPr lang="en-US" dirty="0" smtClean="0">
                <a:latin typeface="Arial" charset="0"/>
              </a:rPr>
              <a:t>an oxide </a:t>
            </a:r>
            <a:r>
              <a:rPr lang="en-US" dirty="0">
                <a:latin typeface="Arial" charset="0"/>
              </a:rPr>
              <a:t>that strongly attaches to </a:t>
            </a:r>
            <a:r>
              <a:rPr lang="en-US" dirty="0" smtClean="0">
                <a:latin typeface="Arial" charset="0"/>
              </a:rPr>
              <a:t>the metal </a:t>
            </a:r>
            <a:r>
              <a:rPr lang="en-US" dirty="0">
                <a:latin typeface="Arial" charset="0"/>
              </a:rPr>
              <a:t>surface, preventing the </a:t>
            </a:r>
            <a:r>
              <a:rPr lang="en-US" dirty="0" smtClean="0">
                <a:latin typeface="Arial" charset="0"/>
              </a:rPr>
              <a:t>rest of </a:t>
            </a:r>
            <a:r>
              <a:rPr lang="en-US" dirty="0">
                <a:latin typeface="Arial" charset="0"/>
              </a:rPr>
              <a:t>the metal from corroding.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Arial" charset="0"/>
              </a:rPr>
              <a:t>Another method to protect </a:t>
            </a:r>
            <a:r>
              <a:rPr lang="en-US" sz="2600" dirty="0" smtClean="0">
                <a:latin typeface="Arial" charset="0"/>
              </a:rPr>
              <a:t>a metal </a:t>
            </a:r>
            <a:r>
              <a:rPr lang="en-US" sz="2600" dirty="0">
                <a:latin typeface="Arial" charset="0"/>
              </a:rPr>
              <a:t>is to attach it to a </a:t>
            </a:r>
            <a:r>
              <a:rPr lang="en-US" sz="2600" dirty="0" smtClean="0">
                <a:latin typeface="Arial" charset="0"/>
              </a:rPr>
              <a:t>more reactive </a:t>
            </a:r>
            <a:r>
              <a:rPr lang="en-US" sz="2600" dirty="0">
                <a:latin typeface="Arial" charset="0"/>
              </a:rPr>
              <a:t>metal that is cheap.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Sacrificial electrode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Galvanized nails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14" y="1202498"/>
            <a:ext cx="3057371" cy="41586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Balancing Redox Reactions </a:t>
            </a:r>
            <a:r>
              <a:rPr lang="en-US" dirty="0" smtClean="0">
                <a:latin typeface="Arial" charset="0"/>
              </a:rPr>
              <a:t>by </a:t>
            </a:r>
            <a:r>
              <a:rPr lang="en-US" dirty="0">
                <a:latin typeface="Arial" charset="0"/>
              </a:rPr>
              <a:t>the Half-Reaction Method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384951"/>
            <a:ext cx="8639979" cy="5106987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ts val="300"/>
              </a:spcBef>
            </a:pPr>
            <a:r>
              <a:rPr lang="en-US" dirty="0">
                <a:latin typeface="Arial" charset="0"/>
              </a:rPr>
              <a:t>This method is a helpful way to balance complex redox reactions in solution.</a:t>
            </a:r>
          </a:p>
          <a:p>
            <a:pPr eaLnBrk="1" hangingPunct="1">
              <a:lnSpc>
                <a:spcPct val="95000"/>
              </a:lnSpc>
              <a:spcBef>
                <a:spcPts val="300"/>
              </a:spcBef>
            </a:pPr>
            <a:r>
              <a:rPr lang="en-US" dirty="0">
                <a:latin typeface="Arial" charset="0"/>
              </a:rPr>
              <a:t>The reaction is broken down into two half-reactions, one for oxidation and another for reduction.</a:t>
            </a:r>
          </a:p>
          <a:p>
            <a:pPr eaLnBrk="1" hangingPunct="1">
              <a:lnSpc>
                <a:spcPct val="95000"/>
              </a:lnSpc>
              <a:spcBef>
                <a:spcPts val="300"/>
              </a:spcBef>
            </a:pPr>
            <a:r>
              <a:rPr lang="en-US" dirty="0">
                <a:latin typeface="Arial" charset="0"/>
              </a:rPr>
              <a:t>Each half-reaction is balanced individually, for both mass and charge.</a:t>
            </a:r>
          </a:p>
          <a:p>
            <a:pPr eaLnBrk="1" hangingPunct="1">
              <a:lnSpc>
                <a:spcPct val="95000"/>
              </a:lnSpc>
              <a:spcBef>
                <a:spcPts val="300"/>
              </a:spcBef>
            </a:pPr>
            <a:r>
              <a:rPr lang="en-US" dirty="0">
                <a:latin typeface="Arial" charset="0"/>
              </a:rPr>
              <a:t>The two half-reactions are added back together to get the overall balanced equation.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Sacrificial Anode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" b="3110"/>
          <a:stretch/>
        </p:blipFill>
        <p:spPr>
          <a:xfrm>
            <a:off x="304800" y="572021"/>
            <a:ext cx="8534400" cy="563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marL="338138" eaLnBrk="1" hangingPunct="1"/>
            <a:r>
              <a:rPr lang="en-US" dirty="0">
                <a:latin typeface="Arial" charset="0"/>
              </a:rPr>
              <a:t>Balancing Redox Reactions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347472" indent="-347472" eaLnBrk="1" hangingPunct="1">
              <a:lnSpc>
                <a:spcPct val="90000"/>
              </a:lnSpc>
              <a:buFontTx/>
              <a:buNone/>
            </a:pPr>
            <a:r>
              <a:rPr lang="en-US" sz="2500" dirty="0">
                <a:latin typeface="Arial" charset="0"/>
              </a:rPr>
              <a:t>1.	</a:t>
            </a:r>
            <a:r>
              <a:rPr lang="en-US" sz="2400" dirty="0">
                <a:latin typeface="Arial" charset="0"/>
              </a:rPr>
              <a:t>Assign oxidation states.</a:t>
            </a:r>
          </a:p>
          <a:p>
            <a:pPr marL="740664" lvl="1" indent="-283464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900" dirty="0">
                <a:latin typeface="Arial" charset="0"/>
              </a:rPr>
              <a:t>a)	Determine the element oxidized and the element reduced.</a:t>
            </a:r>
          </a:p>
          <a:p>
            <a:pPr marL="347472" indent="-347472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sz="2400" dirty="0">
                <a:latin typeface="Arial" charset="0"/>
              </a:rPr>
              <a:t>Write oxidation and reduction half-reactions.</a:t>
            </a:r>
          </a:p>
          <a:p>
            <a:pPr marL="347472" indent="-347472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3.	Balance the mass of half-reactions.</a:t>
            </a:r>
          </a:p>
          <a:p>
            <a:pPr marL="740664" lvl="1" indent="-283464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900" dirty="0">
                <a:latin typeface="Arial" charset="0"/>
              </a:rPr>
              <a:t>a)	First balance elements other than H and O.</a:t>
            </a:r>
          </a:p>
          <a:p>
            <a:pPr marL="740664" lvl="1" indent="-283464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900" dirty="0">
                <a:latin typeface="Arial" charset="0"/>
              </a:rPr>
              <a:t>b)	Balance O by adding H</a:t>
            </a:r>
            <a:r>
              <a:rPr lang="en-US" sz="1900" baseline="-25000" dirty="0">
                <a:latin typeface="Arial" charset="0"/>
              </a:rPr>
              <a:t>2</a:t>
            </a:r>
            <a:r>
              <a:rPr lang="en-US" sz="1900" dirty="0">
                <a:latin typeface="Arial" charset="0"/>
              </a:rPr>
              <a:t>O where O is needed.</a:t>
            </a:r>
          </a:p>
          <a:p>
            <a:pPr marL="740664" lvl="1" indent="-283464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900" dirty="0">
                <a:latin typeface="Arial" charset="0"/>
              </a:rPr>
              <a:t>c)	Balance H by adding H</a:t>
            </a:r>
            <a:r>
              <a:rPr lang="en-US" sz="1900" baseline="30000" dirty="0">
                <a:latin typeface="Arial" charset="0"/>
              </a:rPr>
              <a:t>+</a:t>
            </a:r>
            <a:r>
              <a:rPr lang="en-US" sz="1900" dirty="0">
                <a:latin typeface="Arial" charset="0"/>
              </a:rPr>
              <a:t> where H is needed.</a:t>
            </a:r>
          </a:p>
          <a:p>
            <a:pPr marL="740664" lvl="1" indent="-283464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900" dirty="0">
                <a:latin typeface="Arial" charset="0"/>
              </a:rPr>
              <a:t>d)	If the reaction is in a basic solution, neutralize H</a:t>
            </a:r>
            <a:r>
              <a:rPr lang="en-US" sz="1900" baseline="30000" dirty="0">
                <a:latin typeface="Arial" charset="0"/>
              </a:rPr>
              <a:t>+</a:t>
            </a:r>
            <a:r>
              <a:rPr lang="en-US" sz="1900" dirty="0">
                <a:latin typeface="Arial" charset="0"/>
              </a:rPr>
              <a:t> with OH</a:t>
            </a:r>
            <a:r>
              <a:rPr lang="en-US" sz="1900" baseline="30000" dirty="0">
                <a:latin typeface="Arial" charset="0"/>
                <a:cs typeface="Arial" charset="0"/>
              </a:rPr>
              <a:t>−</a:t>
            </a:r>
            <a:r>
              <a:rPr lang="en-US" sz="1900" dirty="0">
                <a:latin typeface="Arial" charset="0"/>
                <a:cs typeface="Arial" charset="0"/>
              </a:rPr>
              <a:t>.</a:t>
            </a:r>
            <a:endParaRPr lang="en-US" sz="1900" dirty="0">
              <a:latin typeface="Arial" charset="0"/>
            </a:endParaRPr>
          </a:p>
          <a:p>
            <a:pPr marL="347472" indent="-347472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2400" dirty="0">
                <a:latin typeface="Arial" charset="0"/>
              </a:rPr>
              <a:t>Balance charge of half-reactions by adding electrons.</a:t>
            </a:r>
          </a:p>
          <a:p>
            <a:pPr marL="347472" indent="-347472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2400" dirty="0">
                <a:latin typeface="Arial" charset="0"/>
              </a:rPr>
              <a:t>Make the number of electrons in both half-reactions the same by multiplying one or both by a small whole number.</a:t>
            </a:r>
          </a:p>
          <a:p>
            <a:pPr marL="347472" indent="-347472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6.	Add half-</a:t>
            </a:r>
            <a:r>
              <a:rPr lang="en-US" sz="2400" dirty="0" smtClean="0">
                <a:latin typeface="Arial" charset="0"/>
              </a:rPr>
              <a:t>reactions, </a:t>
            </a:r>
            <a:r>
              <a:rPr lang="en-US" sz="2400" dirty="0">
                <a:latin typeface="Arial" charset="0"/>
              </a:rPr>
              <a:t>and cancel like terms.</a:t>
            </a:r>
          </a:p>
          <a:p>
            <a:pPr marL="347472" indent="-347472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7.	Check by counting atoms and total charge.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Electrical Current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633390"/>
            <a:ext cx="8638750" cy="51069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dirty="0">
                <a:latin typeface="Arial" charset="0"/>
              </a:rPr>
              <a:t>Electrons flow through a conductor in response to an electrical potential difference similar to water flowing downhill in response to a difference in gravitational </a:t>
            </a: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potential </a:t>
            </a:r>
            <a:r>
              <a:rPr lang="en-US" sz="2400" dirty="0">
                <a:latin typeface="Arial" charset="0"/>
              </a:rPr>
              <a:t>energy.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sz="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dirty="0">
                <a:latin typeface="Arial" charset="0"/>
              </a:rPr>
              <a:t>Electric </a:t>
            </a:r>
            <a:r>
              <a:rPr lang="en-US" sz="2400" dirty="0" smtClean="0">
                <a:latin typeface="Arial" charset="0"/>
              </a:rPr>
              <a:t>current—the </a:t>
            </a:r>
            <a:r>
              <a:rPr lang="en-US" sz="2400" dirty="0">
                <a:latin typeface="Arial" charset="0"/>
              </a:rPr>
              <a:t>amount of electric charge that passes a point in a given period of time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Arial" charset="0"/>
              </a:rPr>
              <a:t>Whether as electrons flowing through a wire, or ions flowing through a 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9"/>
          <a:stretch/>
        </p:blipFill>
        <p:spPr>
          <a:xfrm>
            <a:off x="2682230" y="3424809"/>
            <a:ext cx="3779540" cy="32369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913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Electric Current Flowing Directly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between </a:t>
            </a:r>
            <a:r>
              <a:rPr lang="en-US" dirty="0">
                <a:latin typeface="Arial" charset="0"/>
              </a:rPr>
              <a:t>Atoms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728142" y="1002030"/>
            <a:ext cx="5687716" cy="54223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6888</TotalTime>
  <Words>2765</Words>
  <Application>Microsoft Office PowerPoint</Application>
  <PresentationFormat>On-screen Show (4:3)</PresentationFormat>
  <Paragraphs>357</Paragraphs>
  <Slides>60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HA5Lect_template</vt:lpstr>
      <vt:lpstr>PowerPoint Presentation</vt:lpstr>
      <vt:lpstr>Pulling the Plug on the Power Grid</vt:lpstr>
      <vt:lpstr>Electricity from Chemistry</vt:lpstr>
      <vt:lpstr>Oxidation–Reduction</vt:lpstr>
      <vt:lpstr>Half-Reactions</vt:lpstr>
      <vt:lpstr>Balancing Redox Reactions by the Half-Reaction Method</vt:lpstr>
      <vt:lpstr>Balancing Redox Reactions</vt:lpstr>
      <vt:lpstr>Electrical Current</vt:lpstr>
      <vt:lpstr>Electric Current Flowing Directly  between Atoms</vt:lpstr>
      <vt:lpstr>Electrical Current</vt:lpstr>
      <vt:lpstr>Potential Difference</vt:lpstr>
      <vt:lpstr>Cell Potential</vt:lpstr>
      <vt:lpstr>Electrochemical Cells</vt:lpstr>
      <vt:lpstr>Electrodes and Salt Bridge</vt:lpstr>
      <vt:lpstr>Electrodes</vt:lpstr>
      <vt:lpstr>Voltaic Cell</vt:lpstr>
      <vt:lpstr>Cell Notation</vt:lpstr>
      <vt:lpstr>PowerPoint Presentation</vt:lpstr>
      <vt:lpstr>Standard Reduction Potential</vt:lpstr>
      <vt:lpstr>Cell Potential</vt:lpstr>
      <vt:lpstr>Which Way Will Electrons Flow?</vt:lpstr>
      <vt:lpstr>PowerPoint Presentation</vt:lpstr>
      <vt:lpstr>Half-Cell Potentials</vt:lpstr>
      <vt:lpstr>PowerPoint Presentation</vt:lpstr>
      <vt:lpstr>Calculating Cell Potentials under Standard Conditions</vt:lpstr>
      <vt:lpstr>Tendencies from the Table of Standard Reduction Potentials</vt:lpstr>
      <vt:lpstr>Predicting Spontaneity of Redox Reactions</vt:lpstr>
      <vt:lpstr>Predicting Whether a Metal Will Dissolve  in Acid</vt:lpstr>
      <vt:lpstr>E°cell, DG°, and K</vt:lpstr>
      <vt:lpstr>Relationship between E°cell and K</vt:lpstr>
      <vt:lpstr>Cell Potential under Nonstandard Conditions</vt:lpstr>
      <vt:lpstr>Concentration Cells</vt:lpstr>
      <vt:lpstr>Concentration Cells</vt:lpstr>
      <vt:lpstr>Dry-Cell Batteries</vt:lpstr>
      <vt:lpstr>Alkaline Dry-Cell Batteries</vt:lpstr>
      <vt:lpstr>Lead Storage Battery</vt:lpstr>
      <vt:lpstr> NiCad Battery</vt:lpstr>
      <vt:lpstr>Ni-MH Battery</vt:lpstr>
      <vt:lpstr>Lithium-Ion Battery</vt:lpstr>
      <vt:lpstr>PowerPoint Presentation</vt:lpstr>
      <vt:lpstr>Fuel Cells</vt:lpstr>
      <vt:lpstr>Driving Nonspontaneous Reactions</vt:lpstr>
      <vt:lpstr>Electrolysis </vt:lpstr>
      <vt:lpstr>PowerPoint Presentation</vt:lpstr>
      <vt:lpstr>Electrolytic Cells</vt:lpstr>
      <vt:lpstr>Electrolytic Cells</vt:lpstr>
      <vt:lpstr>Electrolysis of Pure Compounds</vt:lpstr>
      <vt:lpstr>Electrolysis of NaCl(l)</vt:lpstr>
      <vt:lpstr>Mixtures of Ions</vt:lpstr>
      <vt:lpstr>Electrolysis of Aqueous Solutions</vt:lpstr>
      <vt:lpstr>Electrolysis of NaI(aq) with Inert Electrodes</vt:lpstr>
      <vt:lpstr>Electrolysis of NaI(aq) with Inert Electrodes</vt:lpstr>
      <vt:lpstr>Electrolysis of NaI(aq) with Inert Electrodes</vt:lpstr>
      <vt:lpstr>Stoichiometry of Electrolysis</vt:lpstr>
      <vt:lpstr>Corrosion</vt:lpstr>
      <vt:lpstr>Reduction of O2</vt:lpstr>
      <vt:lpstr>Corrosion of Iron: Rusting</vt:lpstr>
      <vt:lpstr>PowerPoint Presentation</vt:lpstr>
      <vt:lpstr>Preventing Corrosion</vt:lpstr>
      <vt:lpstr>Sacrificial Anode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windows</cp:lastModifiedBy>
  <cp:revision>260</cp:revision>
  <dcterms:created xsi:type="dcterms:W3CDTF">2007-09-26T05:29:17Z</dcterms:created>
  <dcterms:modified xsi:type="dcterms:W3CDTF">2016-02-12T19:14:38Z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