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91"/>
  </p:notesMasterIdLst>
  <p:sldIdLst>
    <p:sldId id="256" r:id="rId2"/>
    <p:sldId id="259" r:id="rId3"/>
    <p:sldId id="260" r:id="rId4"/>
    <p:sldId id="419" r:id="rId5"/>
    <p:sldId id="405" r:id="rId6"/>
    <p:sldId id="262" r:id="rId7"/>
    <p:sldId id="268" r:id="rId8"/>
    <p:sldId id="261" r:id="rId9"/>
    <p:sldId id="264" r:id="rId10"/>
    <p:sldId id="403" r:id="rId11"/>
    <p:sldId id="267" r:id="rId12"/>
    <p:sldId id="269" r:id="rId13"/>
    <p:sldId id="270" r:id="rId14"/>
    <p:sldId id="404" r:id="rId15"/>
    <p:sldId id="420" r:id="rId16"/>
    <p:sldId id="271" r:id="rId17"/>
    <p:sldId id="273" r:id="rId18"/>
    <p:sldId id="275" r:id="rId19"/>
    <p:sldId id="276" r:id="rId20"/>
    <p:sldId id="283" r:id="rId21"/>
    <p:sldId id="284" r:id="rId22"/>
    <p:sldId id="285" r:id="rId23"/>
    <p:sldId id="406" r:id="rId24"/>
    <p:sldId id="407" r:id="rId25"/>
    <p:sldId id="286" r:id="rId26"/>
    <p:sldId id="408" r:id="rId27"/>
    <p:sldId id="287" r:id="rId28"/>
    <p:sldId id="290" r:id="rId29"/>
    <p:sldId id="288" r:id="rId30"/>
    <p:sldId id="289" r:id="rId31"/>
    <p:sldId id="291" r:id="rId32"/>
    <p:sldId id="294" r:id="rId33"/>
    <p:sldId id="295" r:id="rId34"/>
    <p:sldId id="296" r:id="rId35"/>
    <p:sldId id="297" r:id="rId36"/>
    <p:sldId id="298" r:id="rId37"/>
    <p:sldId id="299" r:id="rId38"/>
    <p:sldId id="300" r:id="rId39"/>
    <p:sldId id="302" r:id="rId40"/>
    <p:sldId id="305" r:id="rId41"/>
    <p:sldId id="409" r:id="rId42"/>
    <p:sldId id="309" r:id="rId43"/>
    <p:sldId id="310" r:id="rId44"/>
    <p:sldId id="317" r:id="rId45"/>
    <p:sldId id="410" r:id="rId46"/>
    <p:sldId id="328" r:id="rId47"/>
    <p:sldId id="411" r:id="rId48"/>
    <p:sldId id="318" r:id="rId49"/>
    <p:sldId id="320" r:id="rId50"/>
    <p:sldId id="321" r:id="rId51"/>
    <p:sldId id="412" r:id="rId52"/>
    <p:sldId id="324" r:id="rId53"/>
    <p:sldId id="325" r:id="rId54"/>
    <p:sldId id="331" r:id="rId55"/>
    <p:sldId id="349" r:id="rId56"/>
    <p:sldId id="354" r:id="rId57"/>
    <p:sldId id="355" r:id="rId58"/>
    <p:sldId id="413" r:id="rId59"/>
    <p:sldId id="414" r:id="rId60"/>
    <p:sldId id="356" r:id="rId61"/>
    <p:sldId id="357" r:id="rId62"/>
    <p:sldId id="415" r:id="rId63"/>
    <p:sldId id="358" r:id="rId64"/>
    <p:sldId id="362" r:id="rId65"/>
    <p:sldId id="363" r:id="rId66"/>
    <p:sldId id="367" r:id="rId67"/>
    <p:sldId id="368" r:id="rId68"/>
    <p:sldId id="369" r:id="rId69"/>
    <p:sldId id="371" r:id="rId70"/>
    <p:sldId id="372" r:id="rId71"/>
    <p:sldId id="374" r:id="rId72"/>
    <p:sldId id="375" r:id="rId73"/>
    <p:sldId id="379" r:id="rId74"/>
    <p:sldId id="383" r:id="rId75"/>
    <p:sldId id="384" r:id="rId76"/>
    <p:sldId id="385" r:id="rId77"/>
    <p:sldId id="389" r:id="rId78"/>
    <p:sldId id="390" r:id="rId79"/>
    <p:sldId id="395" r:id="rId80"/>
    <p:sldId id="421" r:id="rId81"/>
    <p:sldId id="422" r:id="rId82"/>
    <p:sldId id="396" r:id="rId83"/>
    <p:sldId id="399" r:id="rId84"/>
    <p:sldId id="398" r:id="rId85"/>
    <p:sldId id="400" r:id="rId86"/>
    <p:sldId id="401" r:id="rId87"/>
    <p:sldId id="402" r:id="rId88"/>
    <p:sldId id="258" r:id="rId89"/>
    <p:sldId id="418" r:id="rId90"/>
  </p:sldIdLst>
  <p:sldSz cx="9144000" cy="6858000" type="screen4x3"/>
  <p:notesSz cx="6858000" cy="9144000"/>
  <p:custDataLst>
    <p:tags r:id="rId92"/>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B5D"/>
    <a:srgbClr val="008B3F"/>
    <a:srgbClr val="004080"/>
    <a:srgbClr val="FF0000"/>
    <a:srgbClr val="6666CC"/>
    <a:srgbClr val="3333CC"/>
    <a:srgbClr val="333399"/>
    <a:srgbClr val="ED6B0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774" y="78"/>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1BF882C-2C2C-974B-A656-77C56BD30FC2}" type="slidenum">
              <a:rPr lang="en-US"/>
              <a:pPr>
                <a:defRPr/>
              </a:pPr>
              <a:t>‹#›</a:t>
            </a:fld>
            <a:endParaRPr lang="en-US" dirty="0"/>
          </a:p>
        </p:txBody>
      </p:sp>
    </p:spTree>
    <p:extLst>
      <p:ext uri="{BB962C8B-B14F-4D97-AF65-F5344CB8AC3E}">
        <p14:creationId xmlns="" xmlns:p14="http://schemas.microsoft.com/office/powerpoint/2010/main" val="1697118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17649C29-DDFC-0745-9281-F8480009C874}" type="slidenum">
              <a:rPr lang="en-US" sz="1200"/>
              <a:pPr eaLnBrk="1" hangingPunct="1"/>
              <a:t>12</a:t>
            </a:fld>
            <a:endParaRPr lang="en-US" sz="1200"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E2001790-D410-9146-9B8C-93C83840494A}" type="slidenum">
              <a:rPr lang="en-US" sz="1200"/>
              <a:pPr eaLnBrk="1" hangingPunct="1"/>
              <a:t>13</a:t>
            </a:fld>
            <a:endParaRPr lang="en-US" sz="1200"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15FBC61-CBBD-CE4C-979B-EE764AC41997}" type="slidenum">
              <a:rPr lang="en-US" sz="1200"/>
              <a:pPr eaLnBrk="1" hangingPunct="1"/>
              <a:t>14</a:t>
            </a:fld>
            <a:endParaRPr lang="en-US" sz="1200"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9F3C9868-C5E7-2842-93B0-73A58A9CC224}" type="slidenum">
              <a:rPr lang="en-US" sz="1200"/>
              <a:pPr eaLnBrk="1" hangingPunct="1"/>
              <a:t>15</a:t>
            </a:fld>
            <a:endParaRPr lang="en-US" sz="1200"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C2B8E2FF-65D3-9145-9170-99C1EA0921FB}" type="slidenum">
              <a:rPr lang="en-US" sz="1200"/>
              <a:pPr eaLnBrk="1" hangingPunct="1"/>
              <a:t>16</a:t>
            </a:fld>
            <a:endParaRPr lang="en-US" sz="1200"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0E1F5652-9401-904D-971A-3AD7C50442D4}" type="slidenum">
              <a:rPr lang="en-US" sz="1200"/>
              <a:pPr eaLnBrk="1" hangingPunct="1"/>
              <a:t>17</a:t>
            </a:fld>
            <a:endParaRPr lang="en-US" sz="1200"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E131693-A7FB-2342-8946-15C9EDD7DC08}" type="slidenum">
              <a:rPr lang="en-US" sz="1200"/>
              <a:pPr eaLnBrk="1" hangingPunct="1"/>
              <a:t>18</a:t>
            </a:fld>
            <a:endParaRPr lang="en-US" sz="1200"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6393E849-77A2-504E-9B0B-E1C683398D6F}" type="slidenum">
              <a:rPr lang="en-US" sz="1200"/>
              <a:pPr eaLnBrk="1" hangingPunct="1"/>
              <a:t>19</a:t>
            </a:fld>
            <a:endParaRPr lang="en-US" sz="1200"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16522347-0E22-7E46-8AC6-B93C66773997}" type="slidenum">
              <a:rPr lang="en-US" sz="1200"/>
              <a:pPr eaLnBrk="1" hangingPunct="1"/>
              <a:t>21</a:t>
            </a:fld>
            <a:endParaRPr lang="en-US" sz="1200"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AB7339D-A8CD-434B-8555-4FEA1B44D1F8}" type="slidenum">
              <a:rPr lang="en-US" sz="1200"/>
              <a:pPr eaLnBrk="1" hangingPunct="1"/>
              <a:t>22</a:t>
            </a:fld>
            <a:endParaRPr lang="en-US" sz="12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451E1094-9D4B-334E-A7B5-BA6F00D709F2}" type="slidenum">
              <a:rPr lang="en-US" sz="1200"/>
              <a:pPr eaLnBrk="1" hangingPunct="1"/>
              <a:t>23</a:t>
            </a:fld>
            <a:endParaRPr lang="en-US" sz="12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1AFA0AC4-B457-7445-BD19-1F1970382A52}" type="slidenum">
              <a:rPr lang="en-US" sz="1200"/>
              <a:pPr eaLnBrk="1" hangingPunct="1"/>
              <a:t>24</a:t>
            </a:fld>
            <a:endParaRPr lang="en-US" sz="1200"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2D9F024E-DEF1-1149-8E58-7FFD0A94F334}" type="slidenum">
              <a:rPr lang="en-US" sz="1200"/>
              <a:pPr eaLnBrk="1" hangingPunct="1"/>
              <a:t>25</a:t>
            </a:fld>
            <a:endParaRPr lang="en-US" sz="1200"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0A6F01E-0F57-4F4F-BCC7-E3AC0F9631A3}" type="slidenum">
              <a:rPr lang="en-US" sz="1200"/>
              <a:pPr eaLnBrk="1" hangingPunct="1"/>
              <a:t>26</a:t>
            </a:fld>
            <a:endParaRPr lang="en-US" sz="1200"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00EDE7AF-CAA8-C442-B10A-D9D7C94B2A00}" type="slidenum">
              <a:rPr lang="en-US" sz="1200"/>
              <a:pPr eaLnBrk="1" hangingPunct="1"/>
              <a:t>27</a:t>
            </a:fld>
            <a:endParaRPr lang="en-US" sz="1200"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9C29F337-2464-8B47-810C-056E929135CC}" type="slidenum">
              <a:rPr lang="en-US" sz="1200"/>
              <a:pPr eaLnBrk="1" hangingPunct="1"/>
              <a:t>28</a:t>
            </a:fld>
            <a:endParaRPr lang="en-US" sz="1200"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F67C6792-3C2B-1343-8779-85FB40C7889D}" type="slidenum">
              <a:rPr lang="en-US" sz="1200"/>
              <a:pPr eaLnBrk="1" hangingPunct="1"/>
              <a:t>29</a:t>
            </a:fld>
            <a:endParaRPr lang="en-US" sz="1200"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429DD8B4-7059-4A47-8D68-B2D3469F4AF1}" type="slidenum">
              <a:rPr lang="en-US" sz="1200"/>
              <a:pPr eaLnBrk="1" hangingPunct="1"/>
              <a:t>4</a:t>
            </a:fld>
            <a:endParaRPr lang="en-US" sz="1200"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473ED7D8-629F-604C-A981-466E0C9A0B7D}" type="slidenum">
              <a:rPr lang="en-US" sz="1200"/>
              <a:pPr eaLnBrk="1" hangingPunct="1"/>
              <a:t>32</a:t>
            </a:fld>
            <a:endParaRPr lang="en-US" sz="1200"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B241DC1F-92AD-6B49-B9F1-E71F28589FF4}" type="slidenum">
              <a:rPr lang="en-US" sz="1200"/>
              <a:pPr eaLnBrk="1" hangingPunct="1"/>
              <a:t>33</a:t>
            </a:fld>
            <a:endParaRPr lang="en-US" sz="1200"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61490334-87F8-CB42-ABEE-C86A45A35E48}" type="slidenum">
              <a:rPr lang="en-US" sz="1200"/>
              <a:pPr eaLnBrk="1" hangingPunct="1"/>
              <a:t>34</a:t>
            </a:fld>
            <a:endParaRPr lang="en-US" sz="1200"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8EDFF954-0A2D-2741-8010-00AF9AA32AF3}" type="slidenum">
              <a:rPr lang="en-US" sz="1200"/>
              <a:pPr eaLnBrk="1" hangingPunct="1"/>
              <a:t>35</a:t>
            </a:fld>
            <a:endParaRPr lang="en-US" sz="1200"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E4473521-E33F-DF40-9FE6-25D01584D3CF}" type="slidenum">
              <a:rPr lang="en-US" sz="1200"/>
              <a:pPr eaLnBrk="1" hangingPunct="1"/>
              <a:t>36</a:t>
            </a:fld>
            <a:endParaRPr lang="en-US" sz="1200"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CCA09BBE-2324-5041-B15F-577F06BE9CA5}" type="slidenum">
              <a:rPr lang="en-US" sz="1200"/>
              <a:pPr eaLnBrk="1" hangingPunct="1"/>
              <a:t>37</a:t>
            </a:fld>
            <a:endParaRPr lang="en-US" sz="1200"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B8A281F8-8364-9D4E-A489-D28BA5EEC43D}" type="slidenum">
              <a:rPr lang="en-US" sz="1200"/>
              <a:pPr eaLnBrk="1" hangingPunct="1"/>
              <a:t>38</a:t>
            </a:fld>
            <a:endParaRPr lang="en-US" sz="1200"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129D8F44-0885-D64F-A81B-9692E958CAAB}" type="slidenum">
              <a:rPr lang="en-US" sz="1200"/>
              <a:pPr eaLnBrk="1" hangingPunct="1"/>
              <a:t>40</a:t>
            </a:fld>
            <a:endParaRPr lang="en-US" sz="1200"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19479CE0-97B7-3548-9DD6-E2850DF556F3}" type="slidenum">
              <a:rPr lang="en-US" sz="1200"/>
              <a:pPr eaLnBrk="1" hangingPunct="1"/>
              <a:t>41</a:t>
            </a:fld>
            <a:endParaRPr lang="en-US" sz="1200" dirty="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87F44E5C-EBE0-F04B-BD7E-AADAE9766D1D}" type="slidenum">
              <a:rPr lang="en-US" sz="1200"/>
              <a:pPr eaLnBrk="1" hangingPunct="1"/>
              <a:t>5</a:t>
            </a:fld>
            <a:endParaRPr lang="en-US" sz="1200"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B01475C9-DF6C-D74D-8C54-0E8791B9B9E0}" type="slidenum">
              <a:rPr lang="en-US" sz="1200"/>
              <a:pPr eaLnBrk="1" hangingPunct="1"/>
              <a:t>42</a:t>
            </a:fld>
            <a:endParaRPr lang="en-US" sz="1200" dirty="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64848268-257E-1F4B-AA20-429829328349}" type="slidenum">
              <a:rPr lang="en-US" sz="1200"/>
              <a:pPr eaLnBrk="1" hangingPunct="1"/>
              <a:t>43</a:t>
            </a:fld>
            <a:endParaRPr lang="en-US" sz="1200"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3B5615B0-F770-1B49-AD62-36B1898F4DFA}" type="slidenum">
              <a:rPr lang="en-US" sz="1200"/>
              <a:pPr eaLnBrk="1" hangingPunct="1"/>
              <a:t>44</a:t>
            </a:fld>
            <a:endParaRPr lang="en-US" sz="1200" dirty="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265908BE-D956-9542-9B0B-7EA24B9D492B}" type="slidenum">
              <a:rPr lang="en-US" sz="1200"/>
              <a:pPr eaLnBrk="1" hangingPunct="1"/>
              <a:t>46</a:t>
            </a:fld>
            <a:endParaRPr lang="en-US" sz="1200" dirty="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24A407C1-A0FE-E440-9C6D-B6249A936C60}" type="slidenum">
              <a:rPr lang="en-US" sz="1200"/>
              <a:pPr eaLnBrk="1" hangingPunct="1"/>
              <a:t>47</a:t>
            </a:fld>
            <a:endParaRPr lang="en-US" sz="1200"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CD5FD959-61D5-F94B-AA84-A96D65AD3A99}" type="slidenum">
              <a:rPr lang="en-US" sz="1200"/>
              <a:pPr eaLnBrk="1" hangingPunct="1"/>
              <a:t>48</a:t>
            </a:fld>
            <a:endParaRPr lang="en-US" sz="1200"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8772BB41-B6C6-0D42-B123-F079DFED6C63}" type="slidenum">
              <a:rPr lang="en-US" sz="1200"/>
              <a:pPr eaLnBrk="1" hangingPunct="1"/>
              <a:t>49</a:t>
            </a:fld>
            <a:endParaRPr lang="en-US" sz="1200" dirty="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C4D234D-9F14-1D40-BADD-483803A86B20}" type="slidenum">
              <a:rPr lang="en-US" sz="1200"/>
              <a:pPr eaLnBrk="1" hangingPunct="1"/>
              <a:t>50</a:t>
            </a:fld>
            <a:endParaRPr lang="en-US" sz="1200" dirty="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373023EF-7F70-4D43-A707-045CD3A8DAF0}" type="slidenum">
              <a:rPr lang="en-US" sz="1200"/>
              <a:pPr eaLnBrk="1" hangingPunct="1"/>
              <a:t>51</a:t>
            </a:fld>
            <a:endParaRPr lang="en-US" sz="1200"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A237A02-899F-DB44-A067-3985F5893F88}" type="slidenum">
              <a:rPr lang="en-US" sz="1200"/>
              <a:pPr eaLnBrk="1" hangingPunct="1"/>
              <a:t>52</a:t>
            </a:fld>
            <a:endParaRPr lang="en-US" sz="1200"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3BB19002-AAB0-9149-979C-118CABDF86DE}" type="slidenum">
              <a:rPr lang="en-US" sz="1200"/>
              <a:pPr eaLnBrk="1" hangingPunct="1"/>
              <a:t>6</a:t>
            </a:fld>
            <a:endParaRPr lang="en-US" sz="1200"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78E9B773-582D-704E-8E04-FB9DB4342CBE}" type="slidenum">
              <a:rPr lang="en-US" sz="1200"/>
              <a:pPr algn="r" eaLnBrk="1" hangingPunct="1"/>
              <a:t>53</a:t>
            </a:fld>
            <a:endParaRPr lang="en-US" sz="1200" dirty="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590B9C67-11B1-2541-9A95-7EE9C4221C00}" type="slidenum">
              <a:rPr lang="en-US" sz="1200"/>
              <a:pPr eaLnBrk="1" hangingPunct="1"/>
              <a:t>54</a:t>
            </a:fld>
            <a:endParaRPr lang="en-US" sz="1200" dirty="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6907A7E1-3F30-7F4D-A067-EC2C22B73295}" type="slidenum">
              <a:rPr lang="en-US" sz="1200"/>
              <a:pPr eaLnBrk="1" hangingPunct="1"/>
              <a:t>55</a:t>
            </a:fld>
            <a:endParaRPr lang="en-US" sz="1200"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838D1827-5FD4-9B41-8E02-FA1CA85EDB23}" type="slidenum">
              <a:rPr lang="en-US" sz="1200"/>
              <a:pPr algn="r" eaLnBrk="1" hangingPunct="1"/>
              <a:t>56</a:t>
            </a:fld>
            <a:endParaRPr lang="en-US" sz="1200"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DE02F2AA-A9DE-0A40-A548-EDA29E43F4AA}" type="slidenum">
              <a:rPr lang="en-US" sz="1200"/>
              <a:pPr eaLnBrk="1" hangingPunct="1"/>
              <a:t>57</a:t>
            </a:fld>
            <a:endParaRPr lang="en-US" sz="1200"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4E0B88D7-73DA-8F43-9750-FAAA06E524F8}" type="slidenum">
              <a:rPr lang="en-US" sz="1200"/>
              <a:pPr eaLnBrk="1" hangingPunct="1"/>
              <a:t>58</a:t>
            </a:fld>
            <a:endParaRPr lang="en-US" sz="1200"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EB8DE1AB-5720-774B-9B98-77C1D6C01F99}" type="slidenum">
              <a:rPr lang="en-US" sz="1200"/>
              <a:pPr eaLnBrk="1" hangingPunct="1"/>
              <a:t>59</a:t>
            </a:fld>
            <a:endParaRPr lang="en-US" sz="1200" dirty="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1A6DBFFA-222E-424E-ACA8-F8A25043D1E2}" type="slidenum">
              <a:rPr lang="en-US" sz="1200"/>
              <a:pPr eaLnBrk="1" hangingPunct="1"/>
              <a:t>60</a:t>
            </a:fld>
            <a:endParaRPr lang="en-US" sz="1200"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FFE328B2-6226-C74C-A0C2-793735C5DC1E}" type="slidenum">
              <a:rPr lang="en-US" sz="1200"/>
              <a:pPr eaLnBrk="1" hangingPunct="1"/>
              <a:t>61</a:t>
            </a:fld>
            <a:endParaRPr lang="en-US" sz="1200"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C660EAE3-BC1C-EF43-B5FC-E1EE0966F4C9}" type="slidenum">
              <a:rPr lang="en-US" sz="1200"/>
              <a:pPr eaLnBrk="1" hangingPunct="1"/>
              <a:t>62</a:t>
            </a:fld>
            <a:endParaRPr lang="en-US" sz="1200"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CB0A1504-75FD-4240-8174-B9A6B2939BD5}" type="slidenum">
              <a:rPr lang="en-US" sz="1200"/>
              <a:pPr eaLnBrk="1" hangingPunct="1"/>
              <a:t>7</a:t>
            </a:fld>
            <a:endParaRPr lang="en-US" sz="1200"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9836C9FA-96F4-A74B-AC5C-C14833AA91AB}" type="slidenum">
              <a:rPr lang="en-US" sz="1200"/>
              <a:pPr eaLnBrk="1" hangingPunct="1"/>
              <a:t>63</a:t>
            </a:fld>
            <a:endParaRPr lang="en-US" sz="1200"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ln/>
        </p:spPr>
      </p:sp>
      <p:sp>
        <p:nvSpPr>
          <p:cNvPr id="14233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MS PGothic"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D165A934-F70F-184C-BA0B-945D28B15468}" type="slidenum">
              <a:rPr lang="en-US" sz="1200"/>
              <a:pPr eaLnBrk="1" hangingPunct="1"/>
              <a:t>65</a:t>
            </a:fld>
            <a:endParaRPr lang="en-US" sz="1200" dirty="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6D0A0F5C-D417-264C-BF7D-90E784FAE8F1}" type="slidenum">
              <a:rPr lang="en-US" sz="1200"/>
              <a:pPr eaLnBrk="1" hangingPunct="1"/>
              <a:t>66</a:t>
            </a:fld>
            <a:endParaRPr lang="en-US" sz="1200" dirty="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1B52C518-B6A7-1440-AF36-F00B9EF627EC}" type="slidenum">
              <a:rPr lang="en-US" sz="1200"/>
              <a:pPr eaLnBrk="1" hangingPunct="1"/>
              <a:t>67</a:t>
            </a:fld>
            <a:endParaRPr lang="en-US" sz="1200" dirty="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ln/>
        </p:spPr>
      </p:sp>
      <p:sp>
        <p:nvSpPr>
          <p:cNvPr id="15053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MS PGothic"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MS PGothic"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0D7F436D-DB63-F546-AFF5-0827637F383C}" type="slidenum">
              <a:rPr lang="en-US" sz="1200"/>
              <a:pPr eaLnBrk="1" hangingPunct="1"/>
              <a:t>70</a:t>
            </a:fld>
            <a:endParaRPr lang="en-US" sz="1200" dirty="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25CE9606-9F46-6149-B4CB-55149555104E}" type="slidenum">
              <a:rPr lang="en-US" sz="1200"/>
              <a:pPr eaLnBrk="1" hangingPunct="1"/>
              <a:t>71</a:t>
            </a:fld>
            <a:endParaRPr lang="en-US" sz="1200" dirty="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4B22ECC9-7562-EA4C-804A-79D3975F1E2F}" type="slidenum">
              <a:rPr lang="en-US" sz="1200"/>
              <a:pPr eaLnBrk="1" hangingPunct="1"/>
              <a:t>72</a:t>
            </a:fld>
            <a:endParaRPr lang="en-US" sz="1200" dirty="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1E958AC3-D50C-934B-B959-1F5D5418A51E}" type="slidenum">
              <a:rPr lang="en-US" sz="1200"/>
              <a:pPr eaLnBrk="1" hangingPunct="1"/>
              <a:t>8</a:t>
            </a:fld>
            <a:endParaRPr lang="en-US" sz="1200"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58A72DE3-17CE-164D-864F-B001D0E621CE}" type="slidenum">
              <a:rPr lang="en-US" sz="1200"/>
              <a:pPr eaLnBrk="1" hangingPunct="1"/>
              <a:t>73</a:t>
            </a:fld>
            <a:endParaRPr lang="en-US" sz="1200"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99DA9339-6DC7-2D40-B7F6-696BC873D0E5}" type="slidenum">
              <a:rPr lang="en-US" sz="1200"/>
              <a:pPr eaLnBrk="1" hangingPunct="1"/>
              <a:t>74</a:t>
            </a:fld>
            <a:endParaRPr lang="en-US" sz="1200" dirty="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AB07F64D-3553-DC4A-8B85-FA852B70C6DB}" type="slidenum">
              <a:rPr lang="en-US" sz="1200"/>
              <a:pPr algn="r" eaLnBrk="1" hangingPunct="1"/>
              <a:t>75</a:t>
            </a:fld>
            <a:endParaRPr lang="en-US" sz="1200" dirty="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1A8E625A-E3B3-C14C-900E-C13ECE4B2B99}" type="slidenum">
              <a:rPr lang="en-US" sz="1200"/>
              <a:pPr eaLnBrk="1" hangingPunct="1"/>
              <a:t>76</a:t>
            </a:fld>
            <a:endParaRPr lang="en-US" sz="1200" dirty="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DCB7262E-A59D-334E-967A-FC42809FB28B}" type="slidenum">
              <a:rPr lang="en-US" sz="1200"/>
              <a:pPr eaLnBrk="1" hangingPunct="1"/>
              <a:t>77</a:t>
            </a:fld>
            <a:endParaRPr lang="en-US" sz="1200" dirty="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05CB484D-A9BC-2A48-91B0-48C223F8A37F}" type="slidenum">
              <a:rPr lang="en-US" sz="1200"/>
              <a:pPr eaLnBrk="1" hangingPunct="1"/>
              <a:t>78</a:t>
            </a:fld>
            <a:endParaRPr lang="en-US" sz="1200" dirty="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D7541D04-C896-8B44-BAE7-8CECC29F1B4A}" type="slidenum">
              <a:rPr lang="en-US" sz="1200"/>
              <a:pPr eaLnBrk="1" hangingPunct="1"/>
              <a:t>79</a:t>
            </a:fld>
            <a:endParaRPr lang="en-US" sz="1200" dirty="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5EB864E-3DA2-184C-A2CE-84C1263E4F7A}" type="slidenum">
              <a:rPr lang="en-US" sz="1200"/>
              <a:pPr eaLnBrk="1" hangingPunct="1"/>
              <a:t>80</a:t>
            </a:fld>
            <a:endParaRPr lang="en-US" sz="1200" dirty="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CF6A7CB4-B8D0-BF4B-870C-414B56B8FDFC}" type="slidenum">
              <a:rPr lang="en-US" sz="1200"/>
              <a:pPr eaLnBrk="1" hangingPunct="1"/>
              <a:t>81</a:t>
            </a:fld>
            <a:endParaRPr lang="en-US" sz="1200" dirty="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ChangeArrowheads="1" noTextEdit="1"/>
          </p:cNvSpPr>
          <p:nvPr>
            <p:ph type="sldImg"/>
          </p:nvPr>
        </p:nvSpPr>
        <p:spPr>
          <a:ln/>
        </p:spPr>
      </p:sp>
      <p:sp>
        <p:nvSpPr>
          <p:cNvPr id="17920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MS PGothic"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ln/>
        </p:spPr>
      </p:sp>
      <p:sp>
        <p:nvSpPr>
          <p:cNvPr id="18125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MS PGothic"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ChangeArrowheads="1" noTextEdit="1"/>
          </p:cNvSpPr>
          <p:nvPr>
            <p:ph type="sldImg"/>
          </p:nvPr>
        </p:nvSpPr>
        <p:spPr>
          <a:ln/>
        </p:spPr>
      </p:sp>
      <p:sp>
        <p:nvSpPr>
          <p:cNvPr id="18329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MS PGothic"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a:ln/>
        </p:spPr>
      </p:sp>
      <p:sp>
        <p:nvSpPr>
          <p:cNvPr id="18534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MS PGothic"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a:ln/>
        </p:spPr>
      </p:sp>
      <p:sp>
        <p:nvSpPr>
          <p:cNvPr id="18739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sz="2400" dirty="0">
              <a:latin typeface="Times New Roman" charset="0"/>
              <a:ea typeface="MS PGothic"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a:ln/>
        </p:spPr>
      </p:sp>
      <p:sp>
        <p:nvSpPr>
          <p:cNvPr id="18944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MS PGothic"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403F68D-315A-694D-B450-8ECEA2C6E1D9}" type="slidenum">
              <a:rPr lang="en-US" sz="1200"/>
              <a:pPr/>
              <a:t>88</a:t>
            </a:fld>
            <a:endParaRPr lang="en-US" sz="1200" dirty="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0233542-D8A0-444A-BDAF-FE47C552F27E}" type="slidenum">
              <a:rPr lang="en-US" sz="1200"/>
              <a:pPr eaLnBrk="1" hangingPunct="1"/>
              <a:t>11</a:t>
            </a:fld>
            <a:endParaRPr lang="en-US" sz="1200"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Times New Roman"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386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ftr" sz="quarter" idx="10"/>
          </p:nvPr>
        </p:nvSpPr>
        <p:spPr>
          <a:xfrm>
            <a:off x="87313" y="6553200"/>
            <a:ext cx="5399087" cy="179388"/>
          </a:xfrm>
          <a:prstGeom prst="rect">
            <a:avLst/>
          </a:prstGeom>
          <a:ln/>
        </p:spPr>
        <p:txBody>
          <a:bodyPr/>
          <a:lstStyle>
            <a:lvl1pPr>
              <a:defRPr/>
            </a:lvl1pPr>
          </a:lstStyle>
          <a:p>
            <a:pPr>
              <a:defRPr/>
            </a:pPr>
            <a:r>
              <a:rPr lang="en-GB" dirty="0"/>
              <a:t>© 20## Pearson Education, Inc.</a:t>
            </a:r>
          </a:p>
        </p:txBody>
      </p:sp>
    </p:spTree>
    <p:extLst>
      <p:ext uri="{BB962C8B-B14F-4D97-AF65-F5344CB8AC3E}">
        <p14:creationId xmlns="" xmlns:p14="http://schemas.microsoft.com/office/powerpoint/2010/main" val="53976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ftr" sz="quarter" idx="10"/>
          </p:nvPr>
        </p:nvSpPr>
        <p:spPr>
          <a:xfrm>
            <a:off x="87313" y="6553200"/>
            <a:ext cx="5399087" cy="179388"/>
          </a:xfrm>
          <a:prstGeom prst="rect">
            <a:avLst/>
          </a:prstGeom>
          <a:ln/>
        </p:spPr>
        <p:txBody>
          <a:bodyPr/>
          <a:lstStyle>
            <a:lvl1pPr>
              <a:defRPr/>
            </a:lvl1pPr>
          </a:lstStyle>
          <a:p>
            <a:pPr>
              <a:defRPr/>
            </a:pPr>
            <a:r>
              <a:rPr lang="en-GB" dirty="0"/>
              <a:t>© 20## Pearson Education, Inc.</a:t>
            </a:r>
          </a:p>
        </p:txBody>
      </p:sp>
    </p:spTree>
    <p:extLst>
      <p:ext uri="{BB962C8B-B14F-4D97-AF65-F5344CB8AC3E}">
        <p14:creationId xmlns="" xmlns:p14="http://schemas.microsoft.com/office/powerpoint/2010/main" val="146832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5" name="Rectangle 8"/>
          <p:cNvSpPr>
            <a:spLocks noChangeArrowheads="1"/>
          </p:cNvSpPr>
          <p:nvPr userDrawn="1"/>
        </p:nvSpPr>
        <p:spPr bwMode="gray">
          <a:xfrm>
            <a:off x="315913" y="6553200"/>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p>
            <a:pPr eaLnBrk="1" hangingPunct="1">
              <a:defRPr/>
            </a:pPr>
            <a:r>
              <a:rPr lang="en-GB" sz="1000" dirty="0">
                <a:cs typeface="Arial" charset="0"/>
              </a:rPr>
              <a:t>© 2014 Pearson Education, Inc.</a:t>
            </a:r>
          </a:p>
        </p:txBody>
      </p:sp>
      <p:sp>
        <p:nvSpPr>
          <p:cNvPr id="2" name="Title 1"/>
          <p:cNvSpPr>
            <a:spLocks noGrp="1"/>
          </p:cNvSpPr>
          <p:nvPr>
            <p:ph type="title"/>
          </p:nvPr>
        </p:nvSpPr>
        <p:spPr>
          <a:xfrm>
            <a:off x="304800" y="609600"/>
            <a:ext cx="8534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981200"/>
            <a:ext cx="85344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304800" y="4114800"/>
            <a:ext cx="8534400" cy="1981200"/>
          </a:xfrm>
        </p:spPr>
        <p:txBody>
          <a:bodyPr/>
          <a:lstStyle>
            <a:lvl4pPr>
              <a:buNone/>
              <a:defRPr/>
            </a:lvl4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21016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85582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6958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39372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09629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38769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87532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879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ftr" sz="quarter" idx="10"/>
          </p:nvPr>
        </p:nvSpPr>
        <p:spPr>
          <a:xfrm>
            <a:off x="87313" y="6553200"/>
            <a:ext cx="5399087" cy="179388"/>
          </a:xfrm>
          <a:prstGeom prst="rect">
            <a:avLst/>
          </a:prstGeom>
          <a:ln/>
        </p:spPr>
        <p:txBody>
          <a:bodyPr/>
          <a:lstStyle>
            <a:lvl1pPr>
              <a:defRPr/>
            </a:lvl1pPr>
          </a:lstStyle>
          <a:p>
            <a:pPr>
              <a:defRPr/>
            </a:pPr>
            <a:r>
              <a:rPr lang="en-GB" dirty="0"/>
              <a:t>© 20## Pearson Education, Inc.</a:t>
            </a:r>
          </a:p>
        </p:txBody>
      </p:sp>
    </p:spTree>
    <p:extLst>
      <p:ext uri="{BB962C8B-B14F-4D97-AF65-F5344CB8AC3E}">
        <p14:creationId xmlns="" xmlns:p14="http://schemas.microsoft.com/office/powerpoint/2010/main" val="269260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a:t>Click to edit Master title style</a:t>
            </a:r>
          </a:p>
        </p:txBody>
      </p:sp>
      <p:sp>
        <p:nvSpPr>
          <p:cNvPr id="1027" name="Rectangle 4"/>
          <p:cNvSpPr>
            <a:spLocks noGrp="1" noChangeArrowheads="1"/>
          </p:cNvSpPr>
          <p:nvPr>
            <p:ph type="body" idx="1"/>
          </p:nvPr>
        </p:nvSpPr>
        <p:spPr bwMode="auto">
          <a:xfrm>
            <a:off x="365124" y="838200"/>
            <a:ext cx="8550275" cy="510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8"/>
          <p:cNvSpPr>
            <a:spLocks noChangeArrowheads="1"/>
          </p:cNvSpPr>
          <p:nvPr userDrawn="1"/>
        </p:nvSpPr>
        <p:spPr bwMode="gray">
          <a:xfrm>
            <a:off x="315913" y="6553200"/>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p>
            <a:pPr eaLnBrk="1" hangingPunct="1">
              <a:defRPr/>
            </a:pPr>
            <a:r>
              <a:rPr lang="en-GB" sz="1000" dirty="0">
                <a:latin typeface="Arial" charset="0"/>
                <a:cs typeface="Arial" charset="0"/>
              </a:rPr>
              <a:t>© </a:t>
            </a:r>
            <a:r>
              <a:rPr lang="en-GB" sz="1000" dirty="0" smtClean="0">
                <a:latin typeface="Arial" charset="0"/>
                <a:cs typeface="Arial" charset="0"/>
              </a:rPr>
              <a:t>2017 </a:t>
            </a:r>
            <a:r>
              <a:rPr lang="en-GB" sz="1000" dirty="0">
                <a:latin typeface="Arial" charset="0"/>
                <a:cs typeface="Arial" charset="0"/>
              </a:rPr>
              <a:t>Pearson Education, Inc.</a:t>
            </a: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69" r:id="rId3"/>
    <p:sldLayoutId id="2147483870" r:id="rId4"/>
    <p:sldLayoutId id="2147483871" r:id="rId5"/>
    <p:sldLayoutId id="2147483878" r:id="rId6"/>
    <p:sldLayoutId id="2147483879" r:id="rId7"/>
    <p:sldLayoutId id="2147483872" r:id="rId8"/>
    <p:sldLayoutId id="2147483873" r:id="rId9"/>
    <p:sldLayoutId id="2147483874" r:id="rId10"/>
    <p:sldLayoutId id="2147483875" r:id="rId11"/>
    <p:sldLayoutId id="2147483880" r:id="rId12"/>
  </p:sldLayoutIdLst>
  <p:timing>
    <p:tnLst>
      <p:par>
        <p:cTn id="1" dur="indefinite" restart="never" nodeType="tmRoot"/>
      </p:par>
    </p:tnLst>
  </p:timing>
  <p:hf sldNum="0" hdr="0" dt="0"/>
  <p:txStyles>
    <p:titleStyle>
      <a:lvl1pPr algn="l" rtl="0" eaLnBrk="0" fontAlgn="base" hangingPunct="0">
        <a:spcBef>
          <a:spcPct val="50000"/>
        </a:spcBef>
        <a:spcAft>
          <a:spcPct val="0"/>
        </a:spcAft>
        <a:defRPr sz="3200" b="1">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rgbClr val="ED6B06"/>
          </a:solidFill>
          <a:latin typeface="Arial" charset="0"/>
          <a:ea typeface="MS PGothic" pitchFamily="34" charset="-128"/>
          <a:cs typeface="Arial" charset="0"/>
        </a:defRPr>
      </a:lvl2pPr>
      <a:lvl3pPr algn="l" rtl="0" eaLnBrk="0" fontAlgn="base" hangingPunct="0">
        <a:spcBef>
          <a:spcPct val="50000"/>
        </a:spcBef>
        <a:spcAft>
          <a:spcPct val="0"/>
        </a:spcAft>
        <a:defRPr sz="3200" b="1">
          <a:solidFill>
            <a:srgbClr val="ED6B06"/>
          </a:solidFill>
          <a:latin typeface="Arial" charset="0"/>
          <a:ea typeface="MS PGothic" pitchFamily="34" charset="-128"/>
          <a:cs typeface="Arial" charset="0"/>
        </a:defRPr>
      </a:lvl3pPr>
      <a:lvl4pPr algn="l" rtl="0" eaLnBrk="0" fontAlgn="base" hangingPunct="0">
        <a:spcBef>
          <a:spcPct val="50000"/>
        </a:spcBef>
        <a:spcAft>
          <a:spcPct val="0"/>
        </a:spcAft>
        <a:defRPr sz="3200" b="1">
          <a:solidFill>
            <a:srgbClr val="ED6B06"/>
          </a:solidFill>
          <a:latin typeface="Arial" charset="0"/>
          <a:ea typeface="MS PGothic" pitchFamily="34" charset="-128"/>
          <a:cs typeface="Arial" charset="0"/>
        </a:defRPr>
      </a:lvl4pPr>
      <a:lvl5pPr algn="l" rtl="0" eaLnBrk="0" fontAlgn="base" hangingPunct="0">
        <a:spcBef>
          <a:spcPct val="50000"/>
        </a:spcBef>
        <a:spcAft>
          <a:spcPct val="0"/>
        </a:spcAft>
        <a:defRPr sz="3200" b="1">
          <a:solidFill>
            <a:srgbClr val="ED6B06"/>
          </a:solidFill>
          <a:latin typeface="Arial" charset="0"/>
          <a:ea typeface="MS PGothic" pitchFamily="34" charset="-128"/>
          <a:cs typeface="Arial" charset="0"/>
        </a:defRPr>
      </a:lvl5pPr>
      <a:lvl6pPr marL="457200" algn="l" rtl="0" fontAlgn="base">
        <a:spcBef>
          <a:spcPct val="50000"/>
        </a:spcBef>
        <a:spcAft>
          <a:spcPct val="0"/>
        </a:spcAft>
        <a:defRPr sz="3200" b="1">
          <a:solidFill>
            <a:srgbClr val="ED6B06"/>
          </a:solidFill>
          <a:latin typeface="Arial" charset="0"/>
          <a:cs typeface="Arial" charset="0"/>
        </a:defRPr>
      </a:lvl6pPr>
      <a:lvl7pPr marL="914400" algn="l" rtl="0" fontAlgn="base">
        <a:spcBef>
          <a:spcPct val="50000"/>
        </a:spcBef>
        <a:spcAft>
          <a:spcPct val="0"/>
        </a:spcAft>
        <a:defRPr sz="3200" b="1">
          <a:solidFill>
            <a:srgbClr val="ED6B06"/>
          </a:solidFill>
          <a:latin typeface="Arial" charset="0"/>
          <a:cs typeface="Arial" charset="0"/>
        </a:defRPr>
      </a:lvl7pPr>
      <a:lvl8pPr marL="1371600" algn="l" rtl="0" fontAlgn="base">
        <a:spcBef>
          <a:spcPct val="50000"/>
        </a:spcBef>
        <a:spcAft>
          <a:spcPct val="0"/>
        </a:spcAft>
        <a:defRPr sz="3200" b="1">
          <a:solidFill>
            <a:srgbClr val="ED6B06"/>
          </a:solidFill>
          <a:latin typeface="Arial" charset="0"/>
          <a:cs typeface="Arial" charset="0"/>
        </a:defRPr>
      </a:lvl8pPr>
      <a:lvl9pPr marL="1828800" algn="l" rtl="0" fontAlgn="base">
        <a:spcBef>
          <a:spcPct val="50000"/>
        </a:spcBef>
        <a:spcAft>
          <a:spcPct val="0"/>
        </a:spcAft>
        <a:defRPr sz="3200" b="1">
          <a:solidFill>
            <a:srgbClr val="ED6B06"/>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3.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8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nvSpPr>
        <p:spPr bwMode="auto">
          <a:xfrm>
            <a:off x="5105400" y="1676400"/>
            <a:ext cx="40386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3400" b="1" dirty="0">
                <a:cs typeface="Arial" charset="0"/>
              </a:rPr>
              <a:t>Chapter 13</a:t>
            </a:r>
            <a:br>
              <a:rPr lang="en-US" sz="3400" b="1" dirty="0">
                <a:cs typeface="Arial" charset="0"/>
              </a:rPr>
            </a:br>
            <a:r>
              <a:rPr lang="en-US" sz="3400" b="1" dirty="0">
                <a:cs typeface="Arial" charset="0"/>
              </a:rPr>
              <a:t/>
            </a:r>
            <a:br>
              <a:rPr lang="en-US" sz="3400" b="1" dirty="0">
                <a:cs typeface="Arial" charset="0"/>
              </a:rPr>
            </a:br>
            <a:r>
              <a:rPr lang="en-US" sz="3400" b="1" dirty="0">
                <a:cs typeface="Arial" charset="0"/>
              </a:rPr>
              <a:t>Solutions</a:t>
            </a:r>
            <a:endParaRPr lang="en-US" sz="3400" dirty="0">
              <a:cs typeface="Arial" charset="0"/>
            </a:endParaRPr>
          </a:p>
        </p:txBody>
      </p:sp>
      <p:sp>
        <p:nvSpPr>
          <p:cNvPr id="4" name="Rectangle 2"/>
          <p:cNvSpPr>
            <a:spLocks noChangeArrowheads="1"/>
          </p:cNvSpPr>
          <p:nvPr/>
        </p:nvSpPr>
        <p:spPr bwMode="auto">
          <a:xfrm>
            <a:off x="685800" y="16002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eaLnBrk="1" hangingPunct="1">
              <a:defRPr/>
            </a:pPr>
            <a:endParaRPr lang="en-US" sz="3000" dirty="0">
              <a:solidFill>
                <a:schemeClr val="tx2"/>
              </a:solidFill>
              <a:ea typeface="ＭＳ Ｐゴシック" charset="0"/>
              <a:cs typeface="+mn-cs"/>
            </a:endParaRPr>
          </a:p>
        </p:txBody>
      </p:sp>
      <p:sp>
        <p:nvSpPr>
          <p:cNvPr id="7" name="Rectangle 11"/>
          <p:cNvSpPr>
            <a:spLocks noChangeArrowheads="1"/>
          </p:cNvSpPr>
          <p:nvPr/>
        </p:nvSpPr>
        <p:spPr bwMode="auto">
          <a:xfrm>
            <a:off x="5105400" y="700088"/>
            <a:ext cx="403860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defRPr/>
            </a:pPr>
            <a:r>
              <a:rPr lang="en-US" sz="2800" dirty="0">
                <a:solidFill>
                  <a:srgbClr val="000000"/>
                </a:solidFill>
                <a:latin typeface="Arial"/>
                <a:ea typeface="ＭＳ Ｐゴシック" charset="0"/>
                <a:cs typeface="+mn-cs"/>
              </a:rPr>
              <a:t>Lecture Presentation</a:t>
            </a:r>
          </a:p>
        </p:txBody>
      </p:sp>
      <p:pic>
        <p:nvPicPr>
          <p:cNvPr id="8" name="Picture 1"/>
          <p:cNvPicPr>
            <a:picLocks noChangeAspect="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39713" y="228600"/>
            <a:ext cx="4856162" cy="6215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noFill/>
        </p:spPr>
        <p:txBody>
          <a:bodyPr/>
          <a:lstStyle/>
          <a:p>
            <a:r>
              <a:rPr lang="en-US" dirty="0">
                <a:latin typeface="Arial" charset="0"/>
                <a:ea typeface="MS PGothic" charset="0"/>
              </a:rPr>
              <a:t>Common Types of Solutions</a:t>
            </a:r>
          </a:p>
        </p:txBody>
      </p:sp>
      <p:sp>
        <p:nvSpPr>
          <p:cNvPr id="32770" name="Content Placeholder 2"/>
          <p:cNvSpPr>
            <a:spLocks noGrp="1"/>
          </p:cNvSpPr>
          <p:nvPr>
            <p:ph idx="1"/>
          </p:nvPr>
        </p:nvSpPr>
        <p:spPr/>
        <p:txBody>
          <a:bodyPr/>
          <a:lstStyle/>
          <a:p>
            <a:r>
              <a:rPr lang="en-US" sz="2800" dirty="0">
                <a:latin typeface="Arial" charset="0"/>
                <a:ea typeface="MS PGothic" charset="0"/>
              </a:rPr>
              <a:t>In aqueous solutions, water is the solvent.</a:t>
            </a:r>
          </a:p>
        </p:txBody>
      </p:sp>
      <p:pic>
        <p:nvPicPr>
          <p:cNvPr id="2" name="Picture 1"/>
          <p:cNvPicPr>
            <a:picLocks noChangeAspect="1"/>
          </p:cNvPicPr>
          <p:nvPr/>
        </p:nvPicPr>
        <p:blipFill rotWithShape="1">
          <a:blip r:embed="rId2" cstate="email">
            <a:extLst>
              <a:ext uri="{28A0092B-C50C-407E-A947-70E740481C1C}">
                <a14:useLocalDpi xmlns="" xmlns:a14="http://schemas.microsoft.com/office/drawing/2010/main" val="0"/>
              </a:ext>
            </a:extLst>
          </a:blip>
          <a:srcRect b="3451"/>
          <a:stretch/>
        </p:blipFill>
        <p:spPr>
          <a:xfrm>
            <a:off x="1371600" y="1935477"/>
            <a:ext cx="6400800" cy="380504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idx="1"/>
          </p:nvPr>
        </p:nvSpPr>
        <p:spPr/>
        <p:txBody>
          <a:bodyPr lIns="90488" tIns="44450" rIns="90488" bIns="44450"/>
          <a:lstStyle/>
          <a:p>
            <a:pPr>
              <a:spcBef>
                <a:spcPct val="0"/>
              </a:spcBef>
            </a:pPr>
            <a:r>
              <a:rPr lang="en-US" sz="2800" dirty="0">
                <a:solidFill>
                  <a:srgbClr val="000000"/>
                </a:solidFill>
                <a:latin typeface="Arial" charset="0"/>
                <a:ea typeface="MS PGothic" charset="0"/>
              </a:rPr>
              <a:t>When one substance (solute) dissolves in another (solvent) it is said to be </a:t>
            </a:r>
            <a:r>
              <a:rPr lang="en-US" sz="2800" b="1" dirty="0">
                <a:solidFill>
                  <a:srgbClr val="000000"/>
                </a:solidFill>
                <a:latin typeface="Arial" charset="0"/>
                <a:ea typeface="MS PGothic" charset="0"/>
              </a:rPr>
              <a:t>soluble</a:t>
            </a:r>
            <a:r>
              <a:rPr lang="en-US" sz="2800" dirty="0">
                <a:solidFill>
                  <a:srgbClr val="000000"/>
                </a:solidFill>
                <a:latin typeface="Arial" charset="0"/>
                <a:ea typeface="MS PGothic" charset="0"/>
              </a:rPr>
              <a:t>.</a:t>
            </a:r>
          </a:p>
          <a:p>
            <a:pPr lvl="1">
              <a:spcBef>
                <a:spcPct val="0"/>
              </a:spcBef>
            </a:pPr>
            <a:r>
              <a:rPr lang="en-US" sz="2400" dirty="0">
                <a:solidFill>
                  <a:srgbClr val="000000"/>
                </a:solidFill>
                <a:latin typeface="Arial" charset="0"/>
                <a:ea typeface="MS PGothic" charset="0"/>
              </a:rPr>
              <a:t>Salt is soluble in water.</a:t>
            </a:r>
          </a:p>
          <a:p>
            <a:pPr lvl="1">
              <a:spcBef>
                <a:spcPct val="0"/>
              </a:spcBef>
            </a:pPr>
            <a:r>
              <a:rPr lang="en-US" sz="2400" dirty="0">
                <a:solidFill>
                  <a:srgbClr val="000000"/>
                </a:solidFill>
                <a:latin typeface="Arial" charset="0"/>
                <a:ea typeface="MS PGothic" charset="0"/>
              </a:rPr>
              <a:t>Bromine is soluble in methylene chloride.</a:t>
            </a:r>
          </a:p>
          <a:p>
            <a:pPr>
              <a:spcBef>
                <a:spcPct val="0"/>
              </a:spcBef>
            </a:pPr>
            <a:endParaRPr lang="en-US" sz="2400" dirty="0">
              <a:solidFill>
                <a:srgbClr val="000000"/>
              </a:solidFill>
              <a:latin typeface="Arial" charset="0"/>
              <a:ea typeface="MS PGothic" charset="0"/>
            </a:endParaRPr>
          </a:p>
          <a:p>
            <a:pPr>
              <a:spcBef>
                <a:spcPct val="0"/>
              </a:spcBef>
            </a:pPr>
            <a:r>
              <a:rPr lang="en-US" sz="2800" dirty="0">
                <a:solidFill>
                  <a:srgbClr val="000000"/>
                </a:solidFill>
                <a:latin typeface="Arial" charset="0"/>
                <a:ea typeface="MS PGothic" charset="0"/>
              </a:rPr>
              <a:t>When one substance does not dissolve in another it is said to be </a:t>
            </a:r>
            <a:r>
              <a:rPr lang="en-US" sz="2800" b="1" dirty="0">
                <a:solidFill>
                  <a:srgbClr val="000000"/>
                </a:solidFill>
                <a:latin typeface="Arial" charset="0"/>
                <a:ea typeface="MS PGothic" charset="0"/>
              </a:rPr>
              <a:t>insoluble</a:t>
            </a:r>
            <a:r>
              <a:rPr lang="en-US" sz="2800" dirty="0">
                <a:solidFill>
                  <a:srgbClr val="000000"/>
                </a:solidFill>
                <a:latin typeface="Arial" charset="0"/>
                <a:ea typeface="MS PGothic" charset="0"/>
              </a:rPr>
              <a:t>.</a:t>
            </a:r>
          </a:p>
          <a:p>
            <a:pPr lvl="1">
              <a:spcBef>
                <a:spcPct val="0"/>
              </a:spcBef>
            </a:pPr>
            <a:r>
              <a:rPr lang="en-US" sz="2400" dirty="0">
                <a:solidFill>
                  <a:srgbClr val="000000"/>
                </a:solidFill>
                <a:latin typeface="Arial" charset="0"/>
                <a:ea typeface="MS PGothic" charset="0"/>
              </a:rPr>
              <a:t>Oil is insoluble in </a:t>
            </a:r>
            <a:r>
              <a:rPr lang="en-US" sz="2400" dirty="0" smtClean="0">
                <a:solidFill>
                  <a:srgbClr val="000000"/>
                </a:solidFill>
                <a:latin typeface="Arial" charset="0"/>
                <a:ea typeface="MS PGothic" charset="0"/>
              </a:rPr>
              <a:t>water.</a:t>
            </a:r>
            <a:endParaRPr lang="en-US" sz="2400" dirty="0">
              <a:solidFill>
                <a:srgbClr val="000000"/>
              </a:solidFill>
              <a:latin typeface="Arial" charset="0"/>
              <a:ea typeface="MS PGothic" charset="0"/>
            </a:endParaRPr>
          </a:p>
          <a:p>
            <a:pPr>
              <a:spcBef>
                <a:spcPct val="0"/>
              </a:spcBef>
            </a:pPr>
            <a:endParaRPr lang="en-US" sz="2400" dirty="0">
              <a:solidFill>
                <a:srgbClr val="000000"/>
              </a:solidFill>
              <a:latin typeface="Arial" charset="0"/>
              <a:ea typeface="MS PGothic" charset="0"/>
            </a:endParaRPr>
          </a:p>
          <a:p>
            <a:pPr>
              <a:spcBef>
                <a:spcPct val="0"/>
              </a:spcBef>
            </a:pPr>
            <a:r>
              <a:rPr lang="en-US" sz="2800" dirty="0">
                <a:solidFill>
                  <a:srgbClr val="000000"/>
                </a:solidFill>
                <a:latin typeface="Arial" charset="0"/>
                <a:ea typeface="MS PGothic" charset="0"/>
              </a:rPr>
              <a:t>The solubility of one substance in another </a:t>
            </a:r>
            <a:br>
              <a:rPr lang="en-US" sz="2800" dirty="0">
                <a:solidFill>
                  <a:srgbClr val="000000"/>
                </a:solidFill>
                <a:latin typeface="Arial" charset="0"/>
                <a:ea typeface="MS PGothic" charset="0"/>
              </a:rPr>
            </a:br>
            <a:r>
              <a:rPr lang="en-US" sz="2800" dirty="0">
                <a:solidFill>
                  <a:srgbClr val="000000"/>
                </a:solidFill>
                <a:latin typeface="Arial" charset="0"/>
                <a:ea typeface="MS PGothic" charset="0"/>
              </a:rPr>
              <a:t>depends on</a:t>
            </a:r>
          </a:p>
          <a:p>
            <a:pPr lvl="1">
              <a:spcBef>
                <a:spcPct val="0"/>
              </a:spcBef>
              <a:buFont typeface="Arial" charset="0"/>
              <a:buAutoNum type="arabicPeriod"/>
            </a:pPr>
            <a:r>
              <a:rPr lang="en-US" sz="2400" dirty="0">
                <a:solidFill>
                  <a:srgbClr val="000000"/>
                </a:solidFill>
                <a:latin typeface="Arial" charset="0"/>
                <a:ea typeface="MS PGothic" charset="0"/>
              </a:rPr>
              <a:t>n</a:t>
            </a:r>
            <a:r>
              <a:rPr lang="en-US" sz="2400" dirty="0" smtClean="0">
                <a:solidFill>
                  <a:srgbClr val="000000"/>
                </a:solidFill>
                <a:latin typeface="Arial" charset="0"/>
                <a:ea typeface="MS PGothic" charset="0"/>
              </a:rPr>
              <a:t>ature’</a:t>
            </a:r>
            <a:r>
              <a:rPr lang="en-US" altLang="ja-JP" sz="2400" dirty="0" smtClean="0">
                <a:solidFill>
                  <a:srgbClr val="000000"/>
                </a:solidFill>
                <a:latin typeface="Arial" charset="0"/>
                <a:ea typeface="MS PGothic" charset="0"/>
              </a:rPr>
              <a:t>s </a:t>
            </a:r>
            <a:r>
              <a:rPr lang="en-US" altLang="ja-JP" sz="2400" dirty="0">
                <a:solidFill>
                  <a:srgbClr val="000000"/>
                </a:solidFill>
                <a:latin typeface="Arial" charset="0"/>
                <a:ea typeface="MS PGothic" charset="0"/>
              </a:rPr>
              <a:t>tendency toward mixing, and </a:t>
            </a:r>
            <a:endParaRPr lang="en-US" altLang="ja-JP" sz="2400" dirty="0" smtClean="0">
              <a:solidFill>
                <a:srgbClr val="000000"/>
              </a:solidFill>
              <a:latin typeface="Arial" charset="0"/>
              <a:ea typeface="MS PGothic" charset="0"/>
            </a:endParaRPr>
          </a:p>
          <a:p>
            <a:pPr lvl="1">
              <a:spcBef>
                <a:spcPct val="0"/>
              </a:spcBef>
              <a:buFont typeface="Arial" charset="0"/>
              <a:buAutoNum type="arabicPeriod"/>
            </a:pPr>
            <a:r>
              <a:rPr lang="en-US" sz="2400" dirty="0" smtClean="0">
                <a:solidFill>
                  <a:srgbClr val="000000"/>
                </a:solidFill>
                <a:latin typeface="Arial" charset="0"/>
                <a:ea typeface="MS PGothic" charset="0"/>
              </a:rPr>
              <a:t>the </a:t>
            </a:r>
            <a:r>
              <a:rPr lang="en-US" sz="2400" dirty="0">
                <a:solidFill>
                  <a:srgbClr val="000000"/>
                </a:solidFill>
                <a:latin typeface="Arial" charset="0"/>
                <a:ea typeface="MS PGothic" charset="0"/>
              </a:rPr>
              <a:t>types of intermolecular attractive forces.</a:t>
            </a:r>
          </a:p>
        </p:txBody>
      </p:sp>
      <p:sp>
        <p:nvSpPr>
          <p:cNvPr id="33794" name="Title 1"/>
          <p:cNvSpPr txBox="1">
            <a:spLocks/>
          </p:cNvSpPr>
          <p:nvPr/>
        </p:nvSpPr>
        <p:spPr bwMode="auto">
          <a:xfrm>
            <a:off x="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Solubility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idx="1"/>
          </p:nvPr>
        </p:nvSpPr>
        <p:spPr>
          <a:xfrm>
            <a:off x="365760" y="762000"/>
            <a:ext cx="5483225" cy="5715000"/>
          </a:xfrm>
        </p:spPr>
        <p:txBody>
          <a:bodyPr/>
          <a:lstStyle/>
          <a:p>
            <a:pPr>
              <a:spcBef>
                <a:spcPct val="0"/>
              </a:spcBef>
            </a:pPr>
            <a:r>
              <a:rPr lang="en-US" sz="2400" dirty="0">
                <a:solidFill>
                  <a:srgbClr val="000000"/>
                </a:solidFill>
                <a:latin typeface="Arial" charset="0"/>
                <a:ea typeface="MS PGothic" charset="0"/>
              </a:rPr>
              <a:t>Many physical systems tend toward lower potential energy</a:t>
            </a:r>
            <a:r>
              <a:rPr lang="en-US" sz="2400" dirty="0" smtClean="0">
                <a:solidFill>
                  <a:srgbClr val="000000"/>
                </a:solidFill>
                <a:latin typeface="Arial" charset="0"/>
                <a:ea typeface="MS PGothic" charset="0"/>
              </a:rPr>
              <a:t>.</a:t>
            </a:r>
            <a:endParaRPr lang="en-US" sz="1800" dirty="0">
              <a:solidFill>
                <a:srgbClr val="000000"/>
              </a:solidFill>
              <a:latin typeface="Arial" charset="0"/>
              <a:ea typeface="MS PGothic" charset="0"/>
            </a:endParaRPr>
          </a:p>
          <a:p>
            <a:pPr>
              <a:spcBef>
                <a:spcPct val="0"/>
              </a:spcBef>
            </a:pPr>
            <a:r>
              <a:rPr lang="en-US" sz="2400" dirty="0" smtClean="0">
                <a:solidFill>
                  <a:srgbClr val="000000"/>
                </a:solidFill>
                <a:latin typeface="Arial" charset="0"/>
                <a:ea typeface="MS PGothic" charset="0"/>
              </a:rPr>
              <a:t>But, </a:t>
            </a:r>
            <a:r>
              <a:rPr lang="en-US" sz="2400" dirty="0">
                <a:solidFill>
                  <a:srgbClr val="000000"/>
                </a:solidFill>
                <a:latin typeface="Arial" charset="0"/>
                <a:ea typeface="MS PGothic" charset="0"/>
              </a:rPr>
              <a:t>formation of a solution does </a:t>
            </a:r>
            <a:br>
              <a:rPr lang="en-US" sz="2400" dirty="0">
                <a:solidFill>
                  <a:srgbClr val="000000"/>
                </a:solidFill>
                <a:latin typeface="Arial" charset="0"/>
                <a:ea typeface="MS PGothic" charset="0"/>
              </a:rPr>
            </a:br>
            <a:r>
              <a:rPr lang="en-US" sz="2400" dirty="0">
                <a:solidFill>
                  <a:srgbClr val="000000"/>
                </a:solidFill>
                <a:latin typeface="Arial" charset="0"/>
                <a:ea typeface="MS PGothic" charset="0"/>
              </a:rPr>
              <a:t>not necessarily lower the potential energy of the system</a:t>
            </a:r>
            <a:r>
              <a:rPr lang="en-US" sz="2400" dirty="0" smtClean="0">
                <a:solidFill>
                  <a:srgbClr val="000000"/>
                </a:solidFill>
                <a:latin typeface="Arial" charset="0"/>
                <a:ea typeface="MS PGothic" charset="0"/>
              </a:rPr>
              <a:t>.</a:t>
            </a:r>
            <a:endParaRPr lang="en-US" sz="1800" dirty="0">
              <a:solidFill>
                <a:srgbClr val="000000"/>
              </a:solidFill>
              <a:latin typeface="Arial" charset="0"/>
              <a:ea typeface="MS PGothic" charset="0"/>
            </a:endParaRPr>
          </a:p>
          <a:p>
            <a:pPr>
              <a:spcBef>
                <a:spcPct val="0"/>
              </a:spcBef>
            </a:pPr>
            <a:r>
              <a:rPr lang="en-US" sz="2400" dirty="0">
                <a:solidFill>
                  <a:srgbClr val="000000"/>
                </a:solidFill>
                <a:latin typeface="Arial" charset="0"/>
                <a:ea typeface="MS PGothic" charset="0"/>
              </a:rPr>
              <a:t>When two ideal gases are put </a:t>
            </a:r>
            <a:br>
              <a:rPr lang="en-US" sz="2400" dirty="0">
                <a:solidFill>
                  <a:srgbClr val="000000"/>
                </a:solidFill>
                <a:latin typeface="Arial" charset="0"/>
                <a:ea typeface="MS PGothic" charset="0"/>
              </a:rPr>
            </a:br>
            <a:r>
              <a:rPr lang="en-US" sz="2400" dirty="0">
                <a:solidFill>
                  <a:srgbClr val="000000"/>
                </a:solidFill>
                <a:latin typeface="Arial" charset="0"/>
                <a:ea typeface="MS PGothic" charset="0"/>
              </a:rPr>
              <a:t>into the same container, they spontaneously mix, even though </a:t>
            </a:r>
            <a:br>
              <a:rPr lang="en-US" sz="2400" dirty="0">
                <a:solidFill>
                  <a:srgbClr val="000000"/>
                </a:solidFill>
                <a:latin typeface="Arial" charset="0"/>
                <a:ea typeface="MS PGothic" charset="0"/>
              </a:rPr>
            </a:br>
            <a:r>
              <a:rPr lang="en-US" sz="2400" dirty="0">
                <a:solidFill>
                  <a:srgbClr val="000000"/>
                </a:solidFill>
                <a:latin typeface="Arial" charset="0"/>
                <a:ea typeface="MS PGothic" charset="0"/>
              </a:rPr>
              <a:t>the difference in attractive forces </a:t>
            </a:r>
            <a:br>
              <a:rPr lang="en-US" sz="2400" dirty="0">
                <a:solidFill>
                  <a:srgbClr val="000000"/>
                </a:solidFill>
                <a:latin typeface="Arial" charset="0"/>
                <a:ea typeface="MS PGothic" charset="0"/>
              </a:rPr>
            </a:br>
            <a:r>
              <a:rPr lang="en-US" sz="2400" dirty="0">
                <a:solidFill>
                  <a:srgbClr val="000000"/>
                </a:solidFill>
                <a:latin typeface="Arial" charset="0"/>
                <a:ea typeface="MS PGothic" charset="0"/>
              </a:rPr>
              <a:t>is negligible</a:t>
            </a:r>
            <a:r>
              <a:rPr lang="en-US" sz="2400" dirty="0" smtClean="0">
                <a:solidFill>
                  <a:srgbClr val="000000"/>
                </a:solidFill>
                <a:latin typeface="Arial" charset="0"/>
                <a:ea typeface="MS PGothic" charset="0"/>
              </a:rPr>
              <a:t>.</a:t>
            </a:r>
            <a:endParaRPr lang="en-US" sz="1800" dirty="0">
              <a:solidFill>
                <a:srgbClr val="000000"/>
              </a:solidFill>
              <a:latin typeface="Arial" charset="0"/>
              <a:ea typeface="MS PGothic" charset="0"/>
            </a:endParaRPr>
          </a:p>
          <a:p>
            <a:pPr>
              <a:spcBef>
                <a:spcPct val="0"/>
              </a:spcBef>
            </a:pPr>
            <a:r>
              <a:rPr lang="en-US" sz="2400" dirty="0">
                <a:solidFill>
                  <a:srgbClr val="000000"/>
                </a:solidFill>
                <a:latin typeface="Arial" charset="0"/>
                <a:ea typeface="MS PGothic" charset="0"/>
              </a:rPr>
              <a:t>The gases mix because the energy </a:t>
            </a:r>
            <a:br>
              <a:rPr lang="en-US" sz="2400" dirty="0">
                <a:solidFill>
                  <a:srgbClr val="000000"/>
                </a:solidFill>
                <a:latin typeface="Arial" charset="0"/>
                <a:ea typeface="MS PGothic" charset="0"/>
              </a:rPr>
            </a:br>
            <a:r>
              <a:rPr lang="en-US" sz="2400" dirty="0">
                <a:solidFill>
                  <a:srgbClr val="000000"/>
                </a:solidFill>
                <a:latin typeface="Arial" charset="0"/>
                <a:ea typeface="MS PGothic" charset="0"/>
              </a:rPr>
              <a:t>of the system is lowered through the release of </a:t>
            </a:r>
            <a:r>
              <a:rPr lang="en-US" sz="2400" b="1" dirty="0">
                <a:solidFill>
                  <a:srgbClr val="000000"/>
                </a:solidFill>
                <a:latin typeface="Arial" charset="0"/>
                <a:ea typeface="MS PGothic" charset="0"/>
              </a:rPr>
              <a:t>entropy</a:t>
            </a:r>
            <a:r>
              <a:rPr lang="en-US" sz="2400" dirty="0">
                <a:solidFill>
                  <a:srgbClr val="000000"/>
                </a:solidFill>
                <a:latin typeface="Arial" charset="0"/>
                <a:ea typeface="MS PGothic" charset="0"/>
              </a:rPr>
              <a:t>.</a:t>
            </a:r>
          </a:p>
        </p:txBody>
      </p:sp>
      <p:sp>
        <p:nvSpPr>
          <p:cNvPr id="35842" name="Title 1"/>
          <p:cNvSpPr>
            <a:spLocks noGrp="1"/>
          </p:cNvSpPr>
          <p:nvPr>
            <p:ph type="title"/>
          </p:nvPr>
        </p:nvSpPr>
        <p:spPr>
          <a:xfrm>
            <a:off x="0" y="0"/>
            <a:ext cx="9144000" cy="584200"/>
          </a:xfrm>
          <a:noFill/>
        </p:spPr>
        <p:txBody>
          <a:bodyPr/>
          <a:lstStyle/>
          <a:p>
            <a:r>
              <a:rPr lang="en-US" dirty="0">
                <a:latin typeface="Arial" charset="0"/>
                <a:ea typeface="MS PGothic" charset="0"/>
              </a:rPr>
              <a:t>Nature</a:t>
            </a:r>
            <a:r>
              <a:rPr lang="ja-JP" altLang="en-US" dirty="0">
                <a:latin typeface="Arial" charset="0"/>
                <a:ea typeface="MS PGothic" charset="0"/>
              </a:rPr>
              <a:t>’</a:t>
            </a:r>
            <a:r>
              <a:rPr lang="en-US" altLang="ja-JP" dirty="0">
                <a:latin typeface="Arial" charset="0"/>
                <a:ea typeface="MS PGothic" charset="0"/>
              </a:rPr>
              <a:t>s Tendency Toward Mixing: Entropy</a:t>
            </a:r>
            <a:endParaRPr lang="en-US" dirty="0">
              <a:latin typeface="Arial" charset="0"/>
              <a:ea typeface="MS PGothic" charset="0"/>
            </a:endParaRP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2257"/>
          <a:stretch/>
        </p:blipFill>
        <p:spPr>
          <a:xfrm>
            <a:off x="5882640" y="1066800"/>
            <a:ext cx="2894117" cy="458724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noFill/>
        </p:spPr>
        <p:txBody>
          <a:bodyPr/>
          <a:lstStyle/>
          <a:p>
            <a:r>
              <a:rPr lang="en-US" dirty="0">
                <a:latin typeface="Arial" charset="0"/>
                <a:ea typeface="MS PGothic" charset="0"/>
              </a:rPr>
              <a:t>Mixing and the Solution Process Entropy</a:t>
            </a:r>
          </a:p>
        </p:txBody>
      </p:sp>
      <p:sp>
        <p:nvSpPr>
          <p:cNvPr id="15363" name="Rectangle 3"/>
          <p:cNvSpPr>
            <a:spLocks noGrp="1" noChangeArrowheads="1"/>
          </p:cNvSpPr>
          <p:nvPr>
            <p:ph idx="1"/>
          </p:nvPr>
        </p:nvSpPr>
        <p:spPr/>
        <p:txBody>
          <a:bodyPr/>
          <a:lstStyle/>
          <a:p>
            <a:pPr>
              <a:spcBef>
                <a:spcPct val="0"/>
              </a:spcBef>
              <a:defRPr/>
            </a:pPr>
            <a:r>
              <a:rPr lang="en-US" b="1" dirty="0" smtClean="0">
                <a:solidFill>
                  <a:srgbClr val="000000"/>
                </a:solidFill>
                <a:ea typeface="+mn-ea"/>
                <a:cs typeface="+mn-cs"/>
              </a:rPr>
              <a:t>Entropy</a:t>
            </a:r>
            <a:r>
              <a:rPr lang="en-US" dirty="0" smtClean="0">
                <a:solidFill>
                  <a:srgbClr val="000000"/>
                </a:solidFill>
                <a:ea typeface="+mn-ea"/>
                <a:cs typeface="+mn-cs"/>
              </a:rPr>
              <a:t> is the measure of energy dispersal in a system.</a:t>
            </a:r>
          </a:p>
          <a:p>
            <a:pPr>
              <a:spcBef>
                <a:spcPct val="0"/>
              </a:spcBef>
              <a:defRPr/>
            </a:pPr>
            <a:endParaRPr lang="en-US" dirty="0" smtClean="0">
              <a:solidFill>
                <a:srgbClr val="000000"/>
              </a:solidFill>
              <a:ea typeface="+mn-ea"/>
              <a:cs typeface="+mn-cs"/>
            </a:endParaRPr>
          </a:p>
          <a:p>
            <a:pPr>
              <a:spcBef>
                <a:spcPct val="0"/>
              </a:spcBef>
              <a:defRPr/>
            </a:pPr>
            <a:r>
              <a:rPr lang="en-US" dirty="0" smtClean="0">
                <a:solidFill>
                  <a:srgbClr val="000000"/>
                </a:solidFill>
                <a:ea typeface="+mn-ea"/>
                <a:cs typeface="+mn-cs"/>
              </a:rPr>
              <a:t>Energy has a spontaneous drive to spread out over as large a volume as it is allowed.</a:t>
            </a:r>
          </a:p>
          <a:p>
            <a:pPr>
              <a:spcBef>
                <a:spcPct val="0"/>
              </a:spcBef>
              <a:defRPr/>
            </a:pPr>
            <a:endParaRPr lang="en-US" dirty="0" smtClean="0">
              <a:solidFill>
                <a:srgbClr val="000000"/>
              </a:solidFill>
              <a:ea typeface="+mn-ea"/>
              <a:cs typeface="+mn-cs"/>
            </a:endParaRPr>
          </a:p>
          <a:p>
            <a:pPr>
              <a:spcBef>
                <a:spcPct val="0"/>
              </a:spcBef>
              <a:defRPr/>
            </a:pPr>
            <a:r>
              <a:rPr lang="en-US" dirty="0" smtClean="0">
                <a:solidFill>
                  <a:srgbClr val="000000"/>
                </a:solidFill>
                <a:ea typeface="+mn-ea"/>
                <a:cs typeface="+mn-cs"/>
              </a:rPr>
              <a:t>By each gas expanding to fill the container, the gases’ energy is dispersed over a larger volume.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1"/>
          </p:nvPr>
        </p:nvSpPr>
        <p:spPr/>
        <p:txBody>
          <a:bodyPr/>
          <a:lstStyle/>
          <a:p>
            <a:r>
              <a:rPr lang="en-US" sz="2800" dirty="0">
                <a:latin typeface="Arial" charset="0"/>
                <a:ea typeface="MS PGothic" charset="0"/>
              </a:rPr>
              <a:t>Energy changes in the formation of most solutions also involve differences in attractive forces between the particles.</a:t>
            </a:r>
          </a:p>
          <a:p>
            <a:endParaRPr lang="en-US" sz="2400" dirty="0">
              <a:latin typeface="Arial" charset="0"/>
              <a:ea typeface="MS PGothic" charset="0"/>
            </a:endParaRPr>
          </a:p>
        </p:txBody>
      </p:sp>
      <p:sp>
        <p:nvSpPr>
          <p:cNvPr id="39938" name="Title 1"/>
          <p:cNvSpPr txBox="1">
            <a:spLocks/>
          </p:cNvSpPr>
          <p:nvPr/>
        </p:nvSpPr>
        <p:spPr bwMode="auto">
          <a:xfrm>
            <a:off x="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Solutions: Effect of Intermolecular Forces</a:t>
            </a:r>
          </a:p>
        </p:txBody>
      </p:sp>
      <p:pic>
        <p:nvPicPr>
          <p:cNvPr id="3" name="Picture 2"/>
          <p:cNvPicPr>
            <a:picLocks noChangeAspect="1"/>
          </p:cNvPicPr>
          <p:nvPr/>
        </p:nvPicPr>
        <p:blipFill rotWithShape="1">
          <a:blip r:embed="rId3" cstate="email">
            <a:extLst>
              <a:ext uri="{28A0092B-C50C-407E-A947-70E740481C1C}">
                <a14:useLocalDpi xmlns="" xmlns:a14="http://schemas.microsoft.com/office/drawing/2010/main" val="0"/>
              </a:ext>
            </a:extLst>
          </a:blip>
          <a:srcRect b="3663"/>
          <a:stretch/>
        </p:blipFill>
        <p:spPr>
          <a:xfrm>
            <a:off x="1409700" y="2590799"/>
            <a:ext cx="6324600" cy="3416413"/>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Grp="1" noChangeArrowheads="1"/>
          </p:cNvSpPr>
          <p:nvPr>
            <p:ph type="body" sz="half" idx="2"/>
          </p:nvPr>
        </p:nvSpPr>
        <p:spPr>
          <a:xfrm>
            <a:off x="365760" y="4114800"/>
            <a:ext cx="8458200" cy="2209800"/>
          </a:xfrm>
        </p:spPr>
        <p:txBody>
          <a:bodyPr/>
          <a:lstStyle/>
          <a:p>
            <a:pPr>
              <a:lnSpc>
                <a:spcPct val="90000"/>
              </a:lnSpc>
            </a:pPr>
            <a:r>
              <a:rPr lang="en-US" sz="2800" dirty="0">
                <a:latin typeface="Arial" charset="0"/>
                <a:ea typeface="MS PGothic" charset="0"/>
              </a:rPr>
              <a:t>When the solute-to-solvent attractions are weaker than the sum of the solute-to-solute and solvent-to-solvent attractions, the solution will </a:t>
            </a:r>
            <a:r>
              <a:rPr lang="en-US" sz="2800" dirty="0" smtClean="0">
                <a:latin typeface="Arial" charset="0"/>
                <a:ea typeface="MS PGothic" charset="0"/>
              </a:rPr>
              <a:t>form only </a:t>
            </a:r>
            <a:r>
              <a:rPr lang="en-US" sz="2800" dirty="0">
                <a:latin typeface="Arial" charset="0"/>
                <a:ea typeface="MS PGothic" charset="0"/>
              </a:rPr>
              <a:t>if the energy difference is small enough to be overcome by the increase in entropy from mixing.</a:t>
            </a:r>
          </a:p>
        </p:txBody>
      </p:sp>
      <p:sp>
        <p:nvSpPr>
          <p:cNvPr id="41986" name="Title 1"/>
          <p:cNvSpPr txBox="1">
            <a:spLocks/>
          </p:cNvSpPr>
          <p:nvPr/>
        </p:nvSpPr>
        <p:spPr bwMode="auto">
          <a:xfrm>
            <a:off x="0" y="0"/>
            <a:ext cx="9144000" cy="1077913"/>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Relative Interactions and Solution Formation</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5959"/>
          <a:stretch/>
        </p:blipFill>
        <p:spPr>
          <a:xfrm>
            <a:off x="304800" y="1371600"/>
            <a:ext cx="8534400" cy="246507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idx="1"/>
          </p:nvPr>
        </p:nvSpPr>
        <p:spPr/>
        <p:txBody>
          <a:bodyPr/>
          <a:lstStyle/>
          <a:p>
            <a:r>
              <a:rPr lang="en-US" sz="2800" dirty="0">
                <a:latin typeface="Arial" charset="0"/>
                <a:ea typeface="MS PGothic" charset="0"/>
              </a:rPr>
              <a:t>For the solvent and solute to mix you must overcome</a:t>
            </a:r>
          </a:p>
          <a:p>
            <a:pPr marL="852488" lvl="1" indent="-395288">
              <a:buFont typeface="+mj-lt"/>
              <a:buAutoNum type="arabicPeriod"/>
            </a:pPr>
            <a:r>
              <a:rPr lang="en-US" sz="2400" dirty="0" smtClean="0">
                <a:latin typeface="Arial" charset="0"/>
                <a:ea typeface="MS PGothic" charset="0"/>
              </a:rPr>
              <a:t>all </a:t>
            </a:r>
            <a:r>
              <a:rPr lang="en-US" sz="2400" dirty="0">
                <a:latin typeface="Arial" charset="0"/>
                <a:ea typeface="MS PGothic" charset="0"/>
              </a:rPr>
              <a:t>of the solute–solute attractive forces, or </a:t>
            </a:r>
          </a:p>
          <a:p>
            <a:pPr marL="852488" lvl="1" indent="-395288">
              <a:buFont typeface="+mj-lt"/>
              <a:buAutoNum type="arabicPeriod"/>
            </a:pPr>
            <a:r>
              <a:rPr lang="en-US" sz="2400" dirty="0" smtClean="0">
                <a:latin typeface="Arial" charset="0"/>
                <a:ea typeface="MS PGothic" charset="0"/>
              </a:rPr>
              <a:t>some </a:t>
            </a:r>
            <a:r>
              <a:rPr lang="en-US" sz="2400" dirty="0">
                <a:latin typeface="Arial" charset="0"/>
                <a:ea typeface="MS PGothic" charset="0"/>
              </a:rPr>
              <a:t>of the solvent–solvent attractive forces.</a:t>
            </a:r>
          </a:p>
          <a:p>
            <a:pPr marL="1143000" lvl="1" indent="-228600">
              <a:buFont typeface="Arial" panose="020B0604020202020204" pitchFamily="34" charset="0"/>
              <a:buChar char="•"/>
            </a:pPr>
            <a:r>
              <a:rPr lang="en-US" sz="2200" dirty="0">
                <a:latin typeface="Arial" charset="0"/>
                <a:ea typeface="MS PGothic" charset="0"/>
              </a:rPr>
              <a:t>Both processes are </a:t>
            </a:r>
            <a:r>
              <a:rPr lang="en-US" sz="2200" dirty="0" smtClean="0">
                <a:latin typeface="Arial" charset="0"/>
                <a:ea typeface="MS PGothic" charset="0"/>
              </a:rPr>
              <a:t>endothermic.</a:t>
            </a:r>
            <a:endParaRPr lang="en-US" sz="2200" dirty="0">
              <a:latin typeface="Arial" charset="0"/>
              <a:ea typeface="MS PGothic" charset="0"/>
            </a:endParaRPr>
          </a:p>
          <a:p>
            <a:pPr marL="914400" lvl="1" indent="-457200"/>
            <a:endParaRPr lang="en-US" sz="2400" dirty="0">
              <a:latin typeface="Arial" charset="0"/>
              <a:ea typeface="MS PGothic" charset="0"/>
            </a:endParaRPr>
          </a:p>
          <a:p>
            <a:r>
              <a:rPr lang="en-US" sz="2800" dirty="0">
                <a:latin typeface="Arial" charset="0"/>
                <a:ea typeface="MS PGothic" charset="0"/>
              </a:rPr>
              <a:t>At least some of the energy to do this comes from making new solute–solvent attractions, which is exothermic.</a:t>
            </a:r>
          </a:p>
        </p:txBody>
      </p:sp>
      <p:sp>
        <p:nvSpPr>
          <p:cNvPr id="44034" name="Title 1"/>
          <p:cNvSpPr txBox="1">
            <a:spLocks/>
          </p:cNvSpPr>
          <p:nvPr/>
        </p:nvSpPr>
        <p:spPr bwMode="auto">
          <a:xfrm>
            <a:off x="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Solutions: Effect of Intermolecular Forces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noChangeArrowheads="1"/>
          </p:cNvSpPr>
          <p:nvPr>
            <p:ph type="title"/>
          </p:nvPr>
        </p:nvSpPr>
        <p:spPr>
          <a:noFill/>
        </p:spPr>
        <p:txBody>
          <a:bodyPr/>
          <a:lstStyle/>
          <a:p>
            <a:r>
              <a:rPr lang="en-US" dirty="0">
                <a:latin typeface="Arial" charset="0"/>
                <a:ea typeface="MS PGothic" charset="0"/>
              </a:rPr>
              <a:t>Solution Interactions</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3663"/>
          <a:stretch/>
        </p:blipFill>
        <p:spPr>
          <a:xfrm>
            <a:off x="304800" y="1036320"/>
            <a:ext cx="8534400" cy="46101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noFill/>
        </p:spPr>
        <p:txBody>
          <a:bodyPr/>
          <a:lstStyle/>
          <a:p>
            <a:r>
              <a:rPr lang="en-US" dirty="0">
                <a:latin typeface="Arial" charset="0"/>
                <a:ea typeface="MS PGothic" charset="0"/>
              </a:rPr>
              <a:t>Solubility</a:t>
            </a:r>
          </a:p>
        </p:txBody>
      </p:sp>
      <p:sp>
        <p:nvSpPr>
          <p:cNvPr id="24578" name="Rectangle 3"/>
          <p:cNvSpPr>
            <a:spLocks noGrp="1" noChangeArrowheads="1"/>
          </p:cNvSpPr>
          <p:nvPr>
            <p:ph idx="1"/>
          </p:nvPr>
        </p:nvSpPr>
        <p:spPr>
          <a:xfrm>
            <a:off x="365124" y="760413"/>
            <a:ext cx="8702676" cy="5106987"/>
          </a:xfrm>
        </p:spPr>
        <p:txBody>
          <a:bodyPr/>
          <a:lstStyle/>
          <a:p>
            <a:pPr>
              <a:spcBef>
                <a:spcPct val="0"/>
              </a:spcBef>
              <a:defRPr/>
            </a:pPr>
            <a:r>
              <a:rPr lang="en-US" sz="2800" dirty="0">
                <a:solidFill>
                  <a:srgbClr val="000000"/>
                </a:solidFill>
                <a:latin typeface="Arial" charset="0"/>
                <a:ea typeface="MS PGothic" charset="0"/>
              </a:rPr>
              <a:t>The maximum amount of solute that can be dissolved in a given amount of solvent is called the </a:t>
            </a:r>
            <a:r>
              <a:rPr lang="en-US" sz="2800" b="1" dirty="0">
                <a:solidFill>
                  <a:srgbClr val="000000"/>
                </a:solidFill>
                <a:latin typeface="Arial" charset="0"/>
                <a:ea typeface="MS PGothic" charset="0"/>
              </a:rPr>
              <a:t>solubility</a:t>
            </a:r>
            <a:r>
              <a:rPr lang="en-US" sz="2800" dirty="0">
                <a:solidFill>
                  <a:srgbClr val="000000"/>
                </a:solidFill>
                <a:latin typeface="Arial" charset="0"/>
                <a:ea typeface="MS PGothic" charset="0"/>
              </a:rPr>
              <a:t>.</a:t>
            </a:r>
          </a:p>
          <a:p>
            <a:pPr>
              <a:spcBef>
                <a:spcPct val="0"/>
              </a:spcBef>
              <a:defRPr/>
            </a:pPr>
            <a:endParaRPr lang="en-US" sz="2800" dirty="0">
              <a:solidFill>
                <a:srgbClr val="000000"/>
              </a:solidFill>
              <a:latin typeface="Arial" charset="0"/>
              <a:ea typeface="MS PGothic" charset="0"/>
            </a:endParaRPr>
          </a:p>
          <a:p>
            <a:pPr>
              <a:spcBef>
                <a:spcPct val="0"/>
              </a:spcBef>
              <a:defRPr/>
            </a:pPr>
            <a:r>
              <a:rPr lang="en-US" sz="2800" dirty="0">
                <a:solidFill>
                  <a:srgbClr val="000000"/>
                </a:solidFill>
                <a:latin typeface="Arial" charset="0"/>
                <a:ea typeface="MS PGothic" charset="0"/>
              </a:rPr>
              <a:t>There is usually a limit to the solubility of one substance in another.</a:t>
            </a:r>
          </a:p>
          <a:p>
            <a:pPr lvl="1">
              <a:spcBef>
                <a:spcPct val="0"/>
              </a:spcBef>
              <a:defRPr/>
            </a:pPr>
            <a:r>
              <a:rPr lang="en-US" sz="2400" dirty="0">
                <a:solidFill>
                  <a:srgbClr val="000000"/>
                </a:solidFill>
                <a:latin typeface="Arial" charset="0"/>
                <a:ea typeface="MS PGothic" charset="0"/>
              </a:rPr>
              <a:t>Gases are </a:t>
            </a:r>
            <a:r>
              <a:rPr lang="en-US" sz="2400" i="1" dirty="0">
                <a:solidFill>
                  <a:srgbClr val="000000"/>
                </a:solidFill>
                <a:latin typeface="Arial" charset="0"/>
                <a:ea typeface="MS PGothic" charset="0"/>
              </a:rPr>
              <a:t>always</a:t>
            </a:r>
            <a:r>
              <a:rPr lang="en-US" sz="2400" b="1" dirty="0">
                <a:solidFill>
                  <a:srgbClr val="000000"/>
                </a:solidFill>
                <a:latin typeface="Arial" charset="0"/>
                <a:ea typeface="MS PGothic" charset="0"/>
              </a:rPr>
              <a:t> </a:t>
            </a:r>
            <a:r>
              <a:rPr lang="en-US" sz="2400" dirty="0">
                <a:solidFill>
                  <a:srgbClr val="000000"/>
                </a:solidFill>
                <a:latin typeface="Arial" charset="0"/>
                <a:ea typeface="MS PGothic" charset="0"/>
              </a:rPr>
              <a:t>soluble in each other.</a:t>
            </a:r>
          </a:p>
          <a:p>
            <a:pPr lvl="1">
              <a:spcBef>
                <a:spcPct val="0"/>
              </a:spcBef>
              <a:defRPr/>
            </a:pPr>
            <a:r>
              <a:rPr lang="en-US" sz="2400" dirty="0">
                <a:solidFill>
                  <a:srgbClr val="000000"/>
                </a:solidFill>
                <a:latin typeface="Arial" charset="0"/>
                <a:ea typeface="MS PGothic" charset="0"/>
              </a:rPr>
              <a:t>Two liquids that are mutually soluble are said to </a:t>
            </a:r>
            <a:r>
              <a:rPr lang="en-US" sz="2400" dirty="0" smtClean="0">
                <a:solidFill>
                  <a:srgbClr val="000000"/>
                </a:solidFill>
                <a:latin typeface="Arial" charset="0"/>
                <a:ea typeface="MS PGothic" charset="0"/>
              </a:rPr>
              <a:t>be </a:t>
            </a:r>
            <a:r>
              <a:rPr lang="en-US" sz="2400" b="1" dirty="0" smtClean="0">
                <a:solidFill>
                  <a:srgbClr val="000000"/>
                </a:solidFill>
                <a:latin typeface="Arial" charset="0"/>
                <a:ea typeface="MS PGothic" charset="0"/>
              </a:rPr>
              <a:t>miscible</a:t>
            </a:r>
            <a:r>
              <a:rPr lang="en-US" sz="2400" dirty="0">
                <a:solidFill>
                  <a:srgbClr val="000000"/>
                </a:solidFill>
                <a:latin typeface="Arial" charset="0"/>
                <a:ea typeface="MS PGothic" charset="0"/>
              </a:rPr>
              <a:t>. </a:t>
            </a:r>
          </a:p>
          <a:p>
            <a:pPr lvl="2">
              <a:spcBef>
                <a:spcPct val="0"/>
              </a:spcBef>
              <a:defRPr/>
            </a:pPr>
            <a:r>
              <a:rPr lang="en-US" sz="2000" dirty="0">
                <a:solidFill>
                  <a:srgbClr val="000000"/>
                </a:solidFill>
                <a:latin typeface="Arial" charset="0"/>
                <a:ea typeface="MS PGothic" charset="0"/>
              </a:rPr>
              <a:t>Alcohol and water are miscible.</a:t>
            </a:r>
          </a:p>
          <a:p>
            <a:pPr lvl="2">
              <a:spcBef>
                <a:spcPct val="0"/>
              </a:spcBef>
              <a:defRPr/>
            </a:pPr>
            <a:r>
              <a:rPr lang="en-US" sz="2000" dirty="0">
                <a:solidFill>
                  <a:srgbClr val="000000"/>
                </a:solidFill>
                <a:latin typeface="Arial" charset="0"/>
                <a:ea typeface="MS PGothic" charset="0"/>
              </a:rPr>
              <a:t>Oil and water are immiscible</a:t>
            </a:r>
            <a:r>
              <a:rPr lang="en-US" sz="2000" dirty="0" smtClean="0">
                <a:solidFill>
                  <a:srgbClr val="000000"/>
                </a:solidFill>
                <a:latin typeface="Arial" charset="0"/>
                <a:ea typeface="MS PGothic" charset="0"/>
              </a:rPr>
              <a:t>.</a:t>
            </a:r>
          </a:p>
          <a:p>
            <a:pPr marL="0" indent="0">
              <a:spcBef>
                <a:spcPct val="0"/>
              </a:spcBef>
              <a:buFontTx/>
              <a:buNone/>
              <a:defRPr/>
            </a:pPr>
            <a:endParaRPr lang="en-US" sz="2800" dirty="0" smtClean="0">
              <a:solidFill>
                <a:srgbClr val="000000"/>
              </a:solidFill>
              <a:latin typeface="Arial" charset="0"/>
              <a:ea typeface="MS PGothic" charset="0"/>
            </a:endParaRPr>
          </a:p>
          <a:p>
            <a:pPr>
              <a:spcBef>
                <a:spcPct val="0"/>
              </a:spcBef>
              <a:defRPr/>
            </a:pPr>
            <a:r>
              <a:rPr lang="en-US" sz="2800" dirty="0" smtClean="0">
                <a:solidFill>
                  <a:srgbClr val="000000"/>
                </a:solidFill>
                <a:latin typeface="Arial" charset="0"/>
                <a:ea typeface="MS PGothic" charset="0"/>
              </a:rPr>
              <a:t>The </a:t>
            </a:r>
            <a:r>
              <a:rPr lang="en-US" sz="2800" dirty="0">
                <a:solidFill>
                  <a:srgbClr val="000000"/>
                </a:solidFill>
                <a:latin typeface="Arial" charset="0"/>
                <a:ea typeface="MS PGothic" charset="0"/>
              </a:rPr>
              <a:t>solubility of one substance in another varies with temperature and pressure.</a:t>
            </a:r>
            <a:endParaRPr lang="en-US" dirty="0">
              <a:solidFill>
                <a:srgbClr val="000000"/>
              </a:solidFill>
              <a:latin typeface="Arial" charset="0"/>
              <a:ea typeface="MS PGothic"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noFill/>
        </p:spPr>
        <p:txBody>
          <a:bodyPr/>
          <a:lstStyle/>
          <a:p>
            <a:r>
              <a:rPr lang="en-US" dirty="0">
                <a:latin typeface="Arial" charset="0"/>
                <a:ea typeface="MS PGothic" charset="0"/>
              </a:rPr>
              <a:t>Will </a:t>
            </a:r>
            <a:r>
              <a:rPr lang="en-US" dirty="0" smtClean="0">
                <a:latin typeface="Arial" charset="0"/>
                <a:ea typeface="MS PGothic" charset="0"/>
              </a:rPr>
              <a:t>It </a:t>
            </a:r>
            <a:r>
              <a:rPr lang="en-US" dirty="0">
                <a:latin typeface="Arial" charset="0"/>
                <a:ea typeface="MS PGothic" charset="0"/>
              </a:rPr>
              <a:t>Dissolve?</a:t>
            </a:r>
          </a:p>
        </p:txBody>
      </p:sp>
      <p:sp>
        <p:nvSpPr>
          <p:cNvPr id="50177" name="Rectangle 3"/>
          <p:cNvSpPr>
            <a:spLocks noGrp="1" noChangeArrowheads="1"/>
          </p:cNvSpPr>
          <p:nvPr>
            <p:ph idx="1"/>
          </p:nvPr>
        </p:nvSpPr>
        <p:spPr/>
        <p:txBody>
          <a:bodyPr/>
          <a:lstStyle/>
          <a:p>
            <a:r>
              <a:rPr lang="en-US" sz="2800" dirty="0" smtClean="0">
                <a:solidFill>
                  <a:srgbClr val="000000"/>
                </a:solidFill>
                <a:latin typeface="Arial" charset="0"/>
                <a:ea typeface="MS PGothic" charset="0"/>
              </a:rPr>
              <a:t>Chemist’</a:t>
            </a:r>
            <a:r>
              <a:rPr lang="en-US" altLang="ja-JP" sz="2800" dirty="0" smtClean="0">
                <a:solidFill>
                  <a:srgbClr val="000000"/>
                </a:solidFill>
                <a:latin typeface="Arial" charset="0"/>
                <a:ea typeface="MS PGothic" charset="0"/>
              </a:rPr>
              <a:t>s </a:t>
            </a:r>
            <a:r>
              <a:rPr lang="en-US" altLang="ja-JP" sz="2800" dirty="0">
                <a:solidFill>
                  <a:srgbClr val="000000"/>
                </a:solidFill>
                <a:latin typeface="Arial" charset="0"/>
                <a:ea typeface="MS PGothic" charset="0"/>
              </a:rPr>
              <a:t>rule of </a:t>
            </a:r>
            <a:r>
              <a:rPr lang="en-US" altLang="ja-JP" sz="2800" dirty="0" smtClean="0">
                <a:solidFill>
                  <a:srgbClr val="000000"/>
                </a:solidFill>
                <a:latin typeface="Arial" charset="0"/>
                <a:ea typeface="MS PGothic" charset="0"/>
              </a:rPr>
              <a:t>thumb: </a:t>
            </a:r>
            <a:r>
              <a:rPr lang="en-US" altLang="ja-JP" sz="2800" i="1" dirty="0" smtClean="0">
                <a:solidFill>
                  <a:srgbClr val="000000"/>
                </a:solidFill>
                <a:latin typeface="Arial" charset="0"/>
                <a:ea typeface="MS PGothic" charset="0"/>
              </a:rPr>
              <a:t>like </a:t>
            </a:r>
            <a:r>
              <a:rPr lang="en-US" altLang="ja-JP" sz="2800" i="1" dirty="0">
                <a:solidFill>
                  <a:srgbClr val="000000"/>
                </a:solidFill>
                <a:latin typeface="Arial" charset="0"/>
                <a:ea typeface="MS PGothic" charset="0"/>
              </a:rPr>
              <a:t>dissolves </a:t>
            </a:r>
            <a:r>
              <a:rPr lang="en-US" altLang="ja-JP" sz="2800" i="1" dirty="0" smtClean="0">
                <a:solidFill>
                  <a:srgbClr val="000000"/>
                </a:solidFill>
                <a:latin typeface="Arial" charset="0"/>
                <a:ea typeface="MS PGothic" charset="0"/>
              </a:rPr>
              <a:t>like.</a:t>
            </a:r>
            <a:endParaRPr lang="en-US" altLang="ja-JP" sz="2800" i="1" dirty="0">
              <a:solidFill>
                <a:srgbClr val="000000"/>
              </a:solidFill>
              <a:latin typeface="Arial" charset="0"/>
              <a:ea typeface="MS PGothic" charset="0"/>
            </a:endParaRPr>
          </a:p>
          <a:p>
            <a:endParaRPr lang="en-US" sz="2400" dirty="0">
              <a:solidFill>
                <a:srgbClr val="000000"/>
              </a:solidFill>
              <a:latin typeface="Arial" charset="0"/>
              <a:ea typeface="MS PGothic" charset="0"/>
            </a:endParaRPr>
          </a:p>
          <a:p>
            <a:r>
              <a:rPr lang="en-US" sz="2800" dirty="0">
                <a:solidFill>
                  <a:srgbClr val="000000"/>
                </a:solidFill>
                <a:latin typeface="Arial" charset="0"/>
                <a:ea typeface="MS PGothic" charset="0"/>
              </a:rPr>
              <a:t>A chemical will dissolve in a solvent if it has a similar structure to the solvent.</a:t>
            </a:r>
          </a:p>
          <a:p>
            <a:endParaRPr lang="en-US" sz="2400" dirty="0">
              <a:solidFill>
                <a:srgbClr val="000000"/>
              </a:solidFill>
              <a:latin typeface="Arial" charset="0"/>
              <a:ea typeface="MS PGothic" charset="0"/>
            </a:endParaRPr>
          </a:p>
          <a:p>
            <a:r>
              <a:rPr lang="en-US" sz="2800" dirty="0">
                <a:solidFill>
                  <a:srgbClr val="000000"/>
                </a:solidFill>
                <a:latin typeface="Arial" charset="0"/>
                <a:ea typeface="MS PGothic" charset="0"/>
              </a:rPr>
              <a:t>Polar molecules and ionic compounds will be more soluble in polar solvents.</a:t>
            </a:r>
          </a:p>
          <a:p>
            <a:endParaRPr lang="en-US" sz="2400" dirty="0">
              <a:solidFill>
                <a:srgbClr val="000000"/>
              </a:solidFill>
              <a:latin typeface="Arial" charset="0"/>
              <a:ea typeface="MS PGothic" charset="0"/>
            </a:endParaRPr>
          </a:p>
          <a:p>
            <a:r>
              <a:rPr lang="en-US" sz="2800" dirty="0">
                <a:solidFill>
                  <a:srgbClr val="000000"/>
                </a:solidFill>
                <a:latin typeface="Arial" charset="0"/>
                <a:ea typeface="MS PGothic" charset="0"/>
              </a:rPr>
              <a:t>Nonpolar molecules will be more soluble in nonpolar solvents.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latin typeface="Arial" charset="0"/>
                <a:ea typeface="MS PGothic" charset="0"/>
              </a:rPr>
              <a:t>Thirsty Seawater</a:t>
            </a:r>
          </a:p>
        </p:txBody>
      </p:sp>
      <p:sp>
        <p:nvSpPr>
          <p:cNvPr id="16385" name="Content Placeholder 2"/>
          <p:cNvSpPr>
            <a:spLocks noGrp="1"/>
          </p:cNvSpPr>
          <p:nvPr>
            <p:ph idx="1"/>
          </p:nvPr>
        </p:nvSpPr>
        <p:spPr/>
        <p:txBody>
          <a:bodyPr/>
          <a:lstStyle/>
          <a:p>
            <a:r>
              <a:rPr lang="en-US" sz="2800" dirty="0">
                <a:latin typeface="Arial" charset="0"/>
                <a:ea typeface="MS PGothic" charset="0"/>
              </a:rPr>
              <a:t>Drinking seawater can cause dehydration</a:t>
            </a:r>
            <a:r>
              <a:rPr lang="en-US" sz="2800" dirty="0" smtClean="0">
                <a:latin typeface="Arial" charset="0"/>
                <a:ea typeface="MS PGothic" charset="0"/>
              </a:rPr>
              <a:t>.</a:t>
            </a:r>
            <a:endParaRPr lang="en-US" sz="1000" dirty="0">
              <a:latin typeface="Arial" charset="0"/>
              <a:ea typeface="MS PGothic" charset="0"/>
            </a:endParaRPr>
          </a:p>
          <a:p>
            <a:r>
              <a:rPr lang="en-US" sz="2800" dirty="0">
                <a:latin typeface="Arial" charset="0"/>
                <a:ea typeface="MS PGothic" charset="0"/>
              </a:rPr>
              <a:t>Seawater</a:t>
            </a:r>
          </a:p>
          <a:p>
            <a:pPr lvl="1"/>
            <a:r>
              <a:rPr lang="en-US" sz="2400" dirty="0">
                <a:latin typeface="Arial" charset="0"/>
                <a:ea typeface="MS PGothic" charset="0"/>
              </a:rPr>
              <a:t>i</a:t>
            </a:r>
            <a:r>
              <a:rPr lang="en-US" sz="2400" dirty="0" smtClean="0">
                <a:latin typeface="Arial" charset="0"/>
                <a:ea typeface="MS PGothic" charset="0"/>
              </a:rPr>
              <a:t>s </a:t>
            </a:r>
            <a:r>
              <a:rPr lang="en-US" sz="2400" dirty="0">
                <a:latin typeface="Arial" charset="0"/>
                <a:ea typeface="MS PGothic" charset="0"/>
              </a:rPr>
              <a:t>a homogeneous mixture of salts with </a:t>
            </a:r>
            <a:r>
              <a:rPr lang="en-US" sz="2400" dirty="0" smtClean="0">
                <a:latin typeface="Arial" charset="0"/>
                <a:ea typeface="MS PGothic" charset="0"/>
              </a:rPr>
              <a:t>water.</a:t>
            </a:r>
            <a:endParaRPr lang="en-US" sz="2400" dirty="0">
              <a:latin typeface="Arial" charset="0"/>
              <a:ea typeface="MS PGothic" charset="0"/>
            </a:endParaRPr>
          </a:p>
          <a:p>
            <a:pPr lvl="1"/>
            <a:r>
              <a:rPr lang="en-US" sz="2400" dirty="0">
                <a:latin typeface="Arial" charset="0"/>
                <a:ea typeface="MS PGothic" charset="0"/>
              </a:rPr>
              <a:t>c</a:t>
            </a:r>
            <a:r>
              <a:rPr lang="en-US" sz="2400" dirty="0" smtClean="0">
                <a:latin typeface="Arial" charset="0"/>
                <a:ea typeface="MS PGothic" charset="0"/>
              </a:rPr>
              <a:t>ontains </a:t>
            </a:r>
            <a:r>
              <a:rPr lang="en-US" sz="2400" dirty="0">
                <a:latin typeface="Arial" charset="0"/>
                <a:ea typeface="MS PGothic" charset="0"/>
              </a:rPr>
              <a:t>higher concentrations of salts than the salt content of your </a:t>
            </a:r>
            <a:r>
              <a:rPr lang="en-US" sz="2400" dirty="0" smtClean="0">
                <a:latin typeface="Arial" charset="0"/>
                <a:ea typeface="MS PGothic" charset="0"/>
              </a:rPr>
              <a:t>cells.</a:t>
            </a:r>
            <a:endParaRPr lang="en-US" sz="1000" dirty="0">
              <a:latin typeface="Arial" charset="0"/>
              <a:ea typeface="MS PGothic" charset="0"/>
            </a:endParaRPr>
          </a:p>
          <a:p>
            <a:r>
              <a:rPr lang="en-US" sz="2800" dirty="0">
                <a:latin typeface="Arial" charset="0"/>
                <a:ea typeface="MS PGothic" charset="0"/>
              </a:rPr>
              <a:t>As seawater passes through your body, it pulls water out of your cells, due mainly to </a:t>
            </a:r>
            <a:r>
              <a:rPr lang="en-US" sz="2800" dirty="0" smtClean="0">
                <a:latin typeface="Arial" charset="0"/>
                <a:ea typeface="MS PGothic" charset="0"/>
              </a:rPr>
              <a:t>nature’</a:t>
            </a:r>
            <a:r>
              <a:rPr lang="en-US" altLang="ja-JP" sz="2800" dirty="0" smtClean="0">
                <a:latin typeface="Arial" charset="0"/>
                <a:ea typeface="MS PGothic" charset="0"/>
              </a:rPr>
              <a:t>s </a:t>
            </a:r>
            <a:r>
              <a:rPr lang="en-US" altLang="ja-JP" sz="2800" dirty="0">
                <a:latin typeface="Arial" charset="0"/>
                <a:ea typeface="MS PGothic" charset="0"/>
              </a:rPr>
              <a:t>tendency toward spontaneous mixing</a:t>
            </a:r>
            <a:r>
              <a:rPr lang="en-US" altLang="ja-JP" sz="2800" dirty="0" smtClean="0">
                <a:latin typeface="Arial" charset="0"/>
                <a:ea typeface="MS PGothic" charset="0"/>
              </a:rPr>
              <a:t>.</a:t>
            </a:r>
            <a:endParaRPr lang="en-US" sz="1000" dirty="0">
              <a:latin typeface="Arial" charset="0"/>
              <a:ea typeface="MS PGothic" charset="0"/>
            </a:endParaRPr>
          </a:p>
          <a:p>
            <a:r>
              <a:rPr lang="en-US" sz="2800" dirty="0">
                <a:latin typeface="Arial" charset="0"/>
                <a:ea typeface="MS PGothic" charset="0"/>
              </a:rPr>
              <a:t>This reduces your </a:t>
            </a:r>
            <a:r>
              <a:rPr lang="en-US" sz="2800" dirty="0" smtClean="0">
                <a:latin typeface="Arial" charset="0"/>
                <a:ea typeface="MS PGothic" charset="0"/>
              </a:rPr>
              <a:t>cells’ </a:t>
            </a:r>
            <a:r>
              <a:rPr lang="en-US" altLang="ja-JP" sz="2800" dirty="0" smtClean="0">
                <a:latin typeface="Arial" charset="0"/>
                <a:ea typeface="MS PGothic" charset="0"/>
              </a:rPr>
              <a:t>water </a:t>
            </a:r>
            <a:r>
              <a:rPr lang="en-US" altLang="ja-JP" sz="2800" dirty="0">
                <a:latin typeface="Arial" charset="0"/>
                <a:ea typeface="MS PGothic" charset="0"/>
              </a:rPr>
              <a:t>level and usually results in diarrhea as this extra liquid flows out with the seawater.</a:t>
            </a:r>
            <a:endParaRPr lang="en-US" sz="2800" dirty="0">
              <a:latin typeface="Arial" charset="0"/>
              <a:ea typeface="MS PGothic"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noFill/>
        </p:spPr>
        <p:txBody>
          <a:bodyPr/>
          <a:lstStyle/>
          <a:p>
            <a:r>
              <a:rPr lang="en-US" dirty="0">
                <a:latin typeface="Arial" charset="0"/>
                <a:ea typeface="MS PGothic" charset="0"/>
              </a:rPr>
              <a:t>Heat of Solution</a:t>
            </a:r>
          </a:p>
        </p:txBody>
      </p:sp>
      <p:sp>
        <p:nvSpPr>
          <p:cNvPr id="52226" name="Content Placeholder 4"/>
          <p:cNvSpPr>
            <a:spLocks noGrp="1"/>
          </p:cNvSpPr>
          <p:nvPr>
            <p:ph idx="1"/>
          </p:nvPr>
        </p:nvSpPr>
        <p:spPr/>
        <p:txBody>
          <a:bodyPr/>
          <a:lstStyle/>
          <a:p>
            <a:pPr>
              <a:defRPr/>
            </a:pPr>
            <a:r>
              <a:rPr lang="en-US" sz="2800" dirty="0">
                <a:ea typeface="ＭＳ Ｐゴシック" charset="0"/>
                <a:cs typeface="ＭＳ Ｐゴシック" charset="0"/>
              </a:rPr>
              <a:t>When some compounds, such as NaOH, dissolve in water, a lot of heat is released.</a:t>
            </a:r>
          </a:p>
          <a:p>
            <a:pPr lvl="1">
              <a:defRPr/>
            </a:pPr>
            <a:r>
              <a:rPr lang="en-US" sz="2400" dirty="0">
                <a:ea typeface="ＭＳ Ｐゴシック" charset="0"/>
              </a:rPr>
              <a:t>The container gets hot.</a:t>
            </a:r>
          </a:p>
          <a:p>
            <a:pPr marL="0" indent="0">
              <a:buFontTx/>
              <a:buNone/>
              <a:defRPr/>
            </a:pPr>
            <a:endParaRPr lang="en-US" sz="2400" dirty="0">
              <a:ea typeface="ＭＳ Ｐゴシック" charset="0"/>
              <a:cs typeface="ＭＳ Ｐゴシック" charset="0"/>
            </a:endParaRPr>
          </a:p>
          <a:p>
            <a:pPr>
              <a:defRPr/>
            </a:pPr>
            <a:r>
              <a:rPr lang="en-US" sz="2800" dirty="0">
                <a:ea typeface="ＭＳ Ｐゴシック" charset="0"/>
                <a:cs typeface="ＭＳ Ｐゴシック" charset="0"/>
              </a:rPr>
              <a:t>When other compounds, such as NH</a:t>
            </a:r>
            <a:r>
              <a:rPr lang="en-US" sz="2800" baseline="-25000" dirty="0">
                <a:ea typeface="ＭＳ Ｐゴシック" charset="0"/>
                <a:cs typeface="ＭＳ Ｐゴシック" charset="0"/>
              </a:rPr>
              <a:t>4</a:t>
            </a:r>
            <a:r>
              <a:rPr lang="en-US" sz="2800" dirty="0">
                <a:ea typeface="ＭＳ Ｐゴシック" charset="0"/>
                <a:cs typeface="ＭＳ Ｐゴシック" charset="0"/>
              </a:rPr>
              <a:t>NO</a:t>
            </a:r>
            <a:r>
              <a:rPr lang="en-US" sz="2800" baseline="-25000" dirty="0">
                <a:ea typeface="ＭＳ Ｐゴシック" charset="0"/>
                <a:cs typeface="ＭＳ Ｐゴシック" charset="0"/>
              </a:rPr>
              <a:t>3</a:t>
            </a:r>
            <a:r>
              <a:rPr lang="en-US" sz="2800" dirty="0">
                <a:ea typeface="ＭＳ Ｐゴシック" charset="0"/>
                <a:cs typeface="ＭＳ Ｐゴシック" charset="0"/>
              </a:rPr>
              <a:t>, dissolve in water, heat is absorbed from the surroundings.</a:t>
            </a:r>
          </a:p>
          <a:p>
            <a:pPr lvl="1">
              <a:defRPr/>
            </a:pPr>
            <a:r>
              <a:rPr lang="en-US" sz="2400" dirty="0">
                <a:ea typeface="ＭＳ Ｐゴシック" charset="0"/>
              </a:rPr>
              <a:t>The container gets cold.</a:t>
            </a:r>
          </a:p>
          <a:p>
            <a:pPr marL="0" indent="0">
              <a:buFontTx/>
              <a:buNone/>
              <a:defRPr/>
            </a:pPr>
            <a:endParaRPr lang="en-US" sz="2400" dirty="0">
              <a:ea typeface="ＭＳ Ｐゴシック" charset="0"/>
              <a:cs typeface="ＭＳ Ｐゴシック" charset="0"/>
            </a:endParaRPr>
          </a:p>
          <a:p>
            <a:pPr>
              <a:defRPr/>
            </a:pPr>
            <a:r>
              <a:rPr lang="en-US" sz="2800" dirty="0">
                <a:ea typeface="ＭＳ Ｐゴシック" charset="0"/>
                <a:cs typeface="ＭＳ Ｐゴシック" charset="0"/>
              </a:rPr>
              <a:t>Why is this?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noFill/>
        </p:spPr>
        <p:txBody>
          <a:bodyPr/>
          <a:lstStyle/>
          <a:p>
            <a:r>
              <a:rPr lang="en-US" dirty="0">
                <a:latin typeface="Arial" charset="0"/>
                <a:ea typeface="MS PGothic" charset="0"/>
              </a:rPr>
              <a:t>Energetics of Solution Formation: </a:t>
            </a:r>
            <a:br>
              <a:rPr lang="en-US" dirty="0">
                <a:latin typeface="Arial" charset="0"/>
                <a:ea typeface="MS PGothic" charset="0"/>
              </a:rPr>
            </a:br>
            <a:r>
              <a:rPr lang="en-US" dirty="0">
                <a:latin typeface="Arial" charset="0"/>
                <a:ea typeface="MS PGothic" charset="0"/>
              </a:rPr>
              <a:t>The Enthalpy of Solution</a:t>
            </a:r>
          </a:p>
        </p:txBody>
      </p:sp>
      <p:sp>
        <p:nvSpPr>
          <p:cNvPr id="27650" name="Rectangle 3"/>
          <p:cNvSpPr>
            <a:spLocks noGrp="1" noChangeArrowheads="1"/>
          </p:cNvSpPr>
          <p:nvPr>
            <p:ph idx="1"/>
          </p:nvPr>
        </p:nvSpPr>
        <p:spPr>
          <a:xfrm>
            <a:off x="365124" y="1143000"/>
            <a:ext cx="8550275" cy="5106987"/>
          </a:xfrm>
        </p:spPr>
        <p:txBody>
          <a:bodyPr/>
          <a:lstStyle/>
          <a:p>
            <a:pPr marL="0" indent="0">
              <a:spcBef>
                <a:spcPts val="1200"/>
              </a:spcBef>
              <a:buFontTx/>
              <a:buNone/>
              <a:defRPr/>
            </a:pPr>
            <a:r>
              <a:rPr lang="en-US" sz="2800" dirty="0">
                <a:solidFill>
                  <a:srgbClr val="000000"/>
                </a:solidFill>
                <a:latin typeface="Arial" charset="0"/>
                <a:ea typeface="MS PGothic" charset="0"/>
              </a:rPr>
              <a:t>To make a solution you </a:t>
            </a:r>
            <a:r>
              <a:rPr lang="en-US" sz="2800" dirty="0" smtClean="0">
                <a:solidFill>
                  <a:srgbClr val="000000"/>
                </a:solidFill>
                <a:latin typeface="Arial" charset="0"/>
                <a:ea typeface="MS PGothic" charset="0"/>
              </a:rPr>
              <a:t>must</a:t>
            </a:r>
          </a:p>
          <a:p>
            <a:pPr marL="800100" lvl="1" indent="-342900">
              <a:spcBef>
                <a:spcPts val="1200"/>
              </a:spcBef>
              <a:buFontTx/>
              <a:buAutoNum type="arabicPeriod"/>
              <a:defRPr/>
            </a:pPr>
            <a:r>
              <a:rPr lang="en-US" sz="2400" dirty="0" smtClean="0">
                <a:solidFill>
                  <a:srgbClr val="000000"/>
                </a:solidFill>
                <a:latin typeface="Arial" charset="0"/>
                <a:ea typeface="MS PGothic" charset="0"/>
              </a:rPr>
              <a:t>overcome </a:t>
            </a:r>
            <a:r>
              <a:rPr lang="en-US" sz="2400" dirty="0">
                <a:solidFill>
                  <a:srgbClr val="000000"/>
                </a:solidFill>
                <a:latin typeface="Arial" charset="0"/>
                <a:ea typeface="MS PGothic" charset="0"/>
              </a:rPr>
              <a:t>all attractions </a:t>
            </a:r>
            <a:r>
              <a:rPr lang="en-US" sz="2400" dirty="0" smtClean="0">
                <a:solidFill>
                  <a:srgbClr val="000000"/>
                </a:solidFill>
                <a:latin typeface="Arial" charset="0"/>
                <a:ea typeface="MS PGothic" charset="0"/>
              </a:rPr>
              <a:t>among the </a:t>
            </a:r>
            <a:r>
              <a:rPr lang="en-US" sz="2400" dirty="0">
                <a:solidFill>
                  <a:srgbClr val="000000"/>
                </a:solidFill>
                <a:latin typeface="Arial" charset="0"/>
                <a:ea typeface="MS PGothic" charset="0"/>
              </a:rPr>
              <a:t>solute particles; therefore, </a:t>
            </a:r>
            <a:r>
              <a:rPr lang="el-GR" sz="2400" dirty="0">
                <a:solidFill>
                  <a:srgbClr val="000000"/>
                </a:solidFill>
                <a:latin typeface="Arial" charset="0"/>
                <a:ea typeface="MS PGothic" charset="0"/>
              </a:rPr>
              <a:t>Δ</a:t>
            </a:r>
            <a:r>
              <a:rPr lang="en-US" sz="2400" i="1" dirty="0">
                <a:solidFill>
                  <a:srgbClr val="000000"/>
                </a:solidFill>
                <a:latin typeface="Arial" charset="0"/>
                <a:ea typeface="MS PGothic" charset="0"/>
              </a:rPr>
              <a:t>H</a:t>
            </a:r>
            <a:r>
              <a:rPr lang="en-US" sz="2400" baseline="-25000" dirty="0">
                <a:solidFill>
                  <a:srgbClr val="000000"/>
                </a:solidFill>
                <a:latin typeface="Arial" charset="0"/>
                <a:ea typeface="MS PGothic" charset="0"/>
              </a:rPr>
              <a:t>solute</a:t>
            </a:r>
            <a:r>
              <a:rPr lang="en-US" sz="2400" dirty="0">
                <a:solidFill>
                  <a:srgbClr val="000000"/>
                </a:solidFill>
                <a:latin typeface="Arial" charset="0"/>
                <a:ea typeface="MS PGothic" charset="0"/>
              </a:rPr>
              <a:t> is </a:t>
            </a:r>
            <a:r>
              <a:rPr lang="en-US" sz="2400" b="1" dirty="0">
                <a:solidFill>
                  <a:srgbClr val="000000"/>
                </a:solidFill>
                <a:latin typeface="Arial" charset="0"/>
                <a:ea typeface="MS PGothic" charset="0"/>
              </a:rPr>
              <a:t>endothermic</a:t>
            </a:r>
            <a:r>
              <a:rPr lang="en-US" sz="2400" dirty="0" smtClean="0">
                <a:solidFill>
                  <a:srgbClr val="000000"/>
                </a:solidFill>
                <a:latin typeface="Arial" charset="0"/>
                <a:ea typeface="MS PGothic" charset="0"/>
              </a:rPr>
              <a:t>.</a:t>
            </a:r>
            <a:endParaRPr lang="en-US" sz="2400" dirty="0">
              <a:solidFill>
                <a:srgbClr val="000000"/>
              </a:solidFill>
              <a:latin typeface="Arial" charset="0"/>
              <a:ea typeface="MS PGothic" charset="0"/>
            </a:endParaRPr>
          </a:p>
          <a:p>
            <a:pPr marL="800100" lvl="1" indent="-342900">
              <a:spcBef>
                <a:spcPts val="1200"/>
              </a:spcBef>
              <a:buFontTx/>
              <a:buAutoNum type="arabicPeriod"/>
              <a:defRPr/>
            </a:pPr>
            <a:r>
              <a:rPr lang="en-US" sz="2400" dirty="0">
                <a:solidFill>
                  <a:srgbClr val="000000"/>
                </a:solidFill>
                <a:latin typeface="Arial" charset="0"/>
                <a:ea typeface="MS PGothic" charset="0"/>
              </a:rPr>
              <a:t>overcome some attractions </a:t>
            </a:r>
            <a:r>
              <a:rPr lang="en-US" sz="2400" dirty="0" smtClean="0">
                <a:solidFill>
                  <a:srgbClr val="000000"/>
                </a:solidFill>
                <a:latin typeface="Arial" charset="0"/>
                <a:ea typeface="MS PGothic" charset="0"/>
              </a:rPr>
              <a:t>among solvent </a:t>
            </a:r>
            <a:r>
              <a:rPr lang="en-US" sz="2400" dirty="0">
                <a:solidFill>
                  <a:srgbClr val="000000"/>
                </a:solidFill>
                <a:latin typeface="Arial" charset="0"/>
                <a:ea typeface="MS PGothic" charset="0"/>
              </a:rPr>
              <a:t>molecules; therefore, </a:t>
            </a:r>
            <a:r>
              <a:rPr lang="el-GR" sz="2400" dirty="0">
                <a:solidFill>
                  <a:srgbClr val="000000"/>
                </a:solidFill>
                <a:latin typeface="Arial" charset="0"/>
                <a:ea typeface="MS PGothic" charset="0"/>
              </a:rPr>
              <a:t>Δ</a:t>
            </a:r>
            <a:r>
              <a:rPr lang="en-US" sz="2400" i="1" dirty="0">
                <a:solidFill>
                  <a:srgbClr val="000000"/>
                </a:solidFill>
                <a:latin typeface="Arial" charset="0"/>
                <a:ea typeface="MS PGothic" charset="0"/>
              </a:rPr>
              <a:t>H</a:t>
            </a:r>
            <a:r>
              <a:rPr lang="en-US" sz="2400" baseline="-25000" dirty="0">
                <a:solidFill>
                  <a:srgbClr val="000000"/>
                </a:solidFill>
                <a:latin typeface="Arial" charset="0"/>
                <a:ea typeface="MS PGothic" charset="0"/>
              </a:rPr>
              <a:t>solvent</a:t>
            </a:r>
            <a:r>
              <a:rPr lang="en-US" sz="2400" dirty="0">
                <a:solidFill>
                  <a:srgbClr val="000000"/>
                </a:solidFill>
                <a:latin typeface="Arial" charset="0"/>
                <a:ea typeface="MS PGothic" charset="0"/>
              </a:rPr>
              <a:t> is </a:t>
            </a:r>
            <a:r>
              <a:rPr lang="en-US" sz="2400" b="1" dirty="0" smtClean="0">
                <a:solidFill>
                  <a:srgbClr val="000000"/>
                </a:solidFill>
                <a:latin typeface="Arial" charset="0"/>
                <a:ea typeface="MS PGothic" charset="0"/>
              </a:rPr>
              <a:t>endothermic</a:t>
            </a:r>
            <a:r>
              <a:rPr lang="en-US" sz="2400" dirty="0" smtClean="0">
                <a:solidFill>
                  <a:srgbClr val="000000"/>
                </a:solidFill>
                <a:latin typeface="Arial" charset="0"/>
                <a:ea typeface="MS PGothic" charset="0"/>
              </a:rPr>
              <a:t>.</a:t>
            </a:r>
            <a:endParaRPr lang="en-US" sz="2400" dirty="0">
              <a:solidFill>
                <a:srgbClr val="000000"/>
              </a:solidFill>
              <a:latin typeface="Arial" charset="0"/>
              <a:ea typeface="MS PGothic" charset="0"/>
            </a:endParaRPr>
          </a:p>
          <a:p>
            <a:pPr marL="800100" lvl="1" indent="-342900">
              <a:spcBef>
                <a:spcPts val="1200"/>
              </a:spcBef>
              <a:buFontTx/>
              <a:buAutoNum type="arabicPeriod"/>
              <a:defRPr/>
            </a:pPr>
            <a:r>
              <a:rPr lang="en-US" sz="2400" dirty="0" smtClean="0">
                <a:solidFill>
                  <a:srgbClr val="000000"/>
                </a:solidFill>
                <a:latin typeface="Arial" charset="0"/>
                <a:ea typeface="MS PGothic" charset="0"/>
              </a:rPr>
              <a:t>form </a:t>
            </a:r>
            <a:r>
              <a:rPr lang="en-US" sz="2400" dirty="0">
                <a:solidFill>
                  <a:srgbClr val="000000"/>
                </a:solidFill>
                <a:latin typeface="Arial" charset="0"/>
                <a:ea typeface="MS PGothic" charset="0"/>
              </a:rPr>
              <a:t>new attractions </a:t>
            </a:r>
            <a:r>
              <a:rPr lang="en-US" sz="2400" dirty="0" smtClean="0">
                <a:solidFill>
                  <a:srgbClr val="000000"/>
                </a:solidFill>
                <a:latin typeface="Arial" charset="0"/>
                <a:ea typeface="MS PGothic" charset="0"/>
              </a:rPr>
              <a:t>among solute </a:t>
            </a:r>
            <a:r>
              <a:rPr lang="en-US" sz="2400" dirty="0">
                <a:solidFill>
                  <a:srgbClr val="000000"/>
                </a:solidFill>
                <a:latin typeface="Arial" charset="0"/>
                <a:ea typeface="MS PGothic" charset="0"/>
              </a:rPr>
              <a:t>particles and solvent molecules; therefore, </a:t>
            </a:r>
            <a:r>
              <a:rPr lang="el-GR" sz="2400" dirty="0">
                <a:solidFill>
                  <a:srgbClr val="000000"/>
                </a:solidFill>
                <a:latin typeface="Arial" charset="0"/>
                <a:ea typeface="MS PGothic" charset="0"/>
              </a:rPr>
              <a:t>Δ</a:t>
            </a:r>
            <a:r>
              <a:rPr lang="en-US" sz="2400" i="1" dirty="0">
                <a:solidFill>
                  <a:srgbClr val="000000"/>
                </a:solidFill>
                <a:latin typeface="Arial" charset="0"/>
                <a:ea typeface="MS PGothic" charset="0"/>
              </a:rPr>
              <a:t>H</a:t>
            </a:r>
            <a:r>
              <a:rPr lang="en-US" sz="2400" baseline="-25000" dirty="0">
                <a:solidFill>
                  <a:srgbClr val="000000"/>
                </a:solidFill>
                <a:latin typeface="Arial" charset="0"/>
                <a:ea typeface="MS PGothic" charset="0"/>
              </a:rPr>
              <a:t>mix</a:t>
            </a:r>
            <a:r>
              <a:rPr lang="en-US" sz="2400" dirty="0">
                <a:solidFill>
                  <a:srgbClr val="000000"/>
                </a:solidFill>
                <a:latin typeface="Arial" charset="0"/>
                <a:ea typeface="MS PGothic" charset="0"/>
              </a:rPr>
              <a:t> is </a:t>
            </a:r>
            <a:r>
              <a:rPr lang="en-US" sz="2400" b="1" dirty="0">
                <a:solidFill>
                  <a:srgbClr val="000000"/>
                </a:solidFill>
                <a:latin typeface="Arial" charset="0"/>
                <a:ea typeface="MS PGothic" charset="0"/>
              </a:rPr>
              <a:t>exothermic</a:t>
            </a:r>
            <a:r>
              <a:rPr lang="en-US" sz="2400" dirty="0" smtClean="0">
                <a:solidFill>
                  <a:srgbClr val="000000"/>
                </a:solidFill>
                <a:latin typeface="Arial" charset="0"/>
                <a:ea typeface="MS PGothic" charset="0"/>
              </a:rPr>
              <a:t>.</a:t>
            </a:r>
            <a:endParaRPr lang="en-US" dirty="0">
              <a:solidFill>
                <a:srgbClr val="000000"/>
              </a:solidFill>
              <a:latin typeface="Arial" charset="0"/>
              <a:ea typeface="MS PGothic" charset="0"/>
            </a:endParaRPr>
          </a:p>
          <a:p>
            <a:pPr>
              <a:spcBef>
                <a:spcPts val="1200"/>
              </a:spcBef>
              <a:defRPr/>
            </a:pPr>
            <a:r>
              <a:rPr lang="en-US" sz="2800" dirty="0">
                <a:solidFill>
                  <a:srgbClr val="000000"/>
                </a:solidFill>
                <a:latin typeface="Arial" charset="0"/>
                <a:ea typeface="MS PGothic" charset="0"/>
              </a:rPr>
              <a:t>The overall </a:t>
            </a:r>
            <a:r>
              <a:rPr lang="el-GR" sz="2800" dirty="0">
                <a:solidFill>
                  <a:srgbClr val="000000"/>
                </a:solidFill>
                <a:latin typeface="Arial" charset="0"/>
                <a:ea typeface="MS PGothic" charset="0"/>
              </a:rPr>
              <a:t>Δ</a:t>
            </a:r>
            <a:r>
              <a:rPr lang="en-US" sz="2800" i="1" dirty="0">
                <a:solidFill>
                  <a:srgbClr val="000000"/>
                </a:solidFill>
                <a:latin typeface="Arial" charset="0"/>
                <a:ea typeface="MS PGothic" charset="0"/>
              </a:rPr>
              <a:t>H</a:t>
            </a:r>
            <a:r>
              <a:rPr lang="en-US" sz="2800" dirty="0">
                <a:solidFill>
                  <a:srgbClr val="000000"/>
                </a:solidFill>
                <a:latin typeface="Arial" charset="0"/>
                <a:ea typeface="MS PGothic" charset="0"/>
              </a:rPr>
              <a:t> for making a solution depends on the relative sizes of the </a:t>
            </a:r>
            <a:r>
              <a:rPr lang="el-GR" sz="2800" dirty="0">
                <a:solidFill>
                  <a:srgbClr val="000000"/>
                </a:solidFill>
                <a:latin typeface="Arial" charset="0"/>
                <a:ea typeface="MS PGothic" charset="0"/>
              </a:rPr>
              <a:t>Δ</a:t>
            </a:r>
            <a:r>
              <a:rPr lang="en-US" sz="2800" i="1" dirty="0">
                <a:solidFill>
                  <a:srgbClr val="000000"/>
                </a:solidFill>
                <a:latin typeface="Arial" charset="0"/>
                <a:ea typeface="MS PGothic" charset="0"/>
              </a:rPr>
              <a:t>H</a:t>
            </a:r>
            <a:r>
              <a:rPr lang="en-US" sz="2800" dirty="0">
                <a:solidFill>
                  <a:srgbClr val="000000"/>
                </a:solidFill>
                <a:latin typeface="Arial" charset="0"/>
                <a:ea typeface="MS PGothic" charset="0"/>
              </a:rPr>
              <a:t> for these three processes.</a:t>
            </a:r>
          </a:p>
          <a:p>
            <a:pPr algn="ctr">
              <a:spcBef>
                <a:spcPts val="1200"/>
              </a:spcBef>
              <a:buFontTx/>
              <a:buNone/>
              <a:defRPr/>
            </a:pPr>
            <a:r>
              <a:rPr lang="el-GR" sz="2800" dirty="0" smtClean="0">
                <a:solidFill>
                  <a:srgbClr val="000000"/>
                </a:solidFill>
                <a:latin typeface="Arial" charset="0"/>
                <a:ea typeface="MS PGothic" charset="0"/>
              </a:rPr>
              <a:t>Δ</a:t>
            </a:r>
            <a:r>
              <a:rPr lang="en-US" sz="2800" i="1" dirty="0" smtClean="0">
                <a:solidFill>
                  <a:srgbClr val="000000"/>
                </a:solidFill>
                <a:latin typeface="Arial" charset="0"/>
                <a:ea typeface="MS PGothic" charset="0"/>
              </a:rPr>
              <a:t>H</a:t>
            </a:r>
            <a:r>
              <a:rPr lang="en-US" sz="2800" baseline="-25000" dirty="0" smtClean="0">
                <a:solidFill>
                  <a:srgbClr val="000000"/>
                </a:solidFill>
                <a:latin typeface="Arial" charset="0"/>
                <a:ea typeface="MS PGothic" charset="0"/>
              </a:rPr>
              <a:t>sol'</a:t>
            </a:r>
            <a:r>
              <a:rPr lang="en-US" altLang="ja-JP" sz="2800" baseline="-25000" dirty="0" smtClean="0">
                <a:solidFill>
                  <a:srgbClr val="000000"/>
                </a:solidFill>
                <a:latin typeface="Arial" charset="0"/>
                <a:ea typeface="MS PGothic" charset="0"/>
              </a:rPr>
              <a:t>n</a:t>
            </a:r>
            <a:r>
              <a:rPr lang="en-US" altLang="ja-JP" sz="2800" dirty="0" smtClean="0">
                <a:solidFill>
                  <a:srgbClr val="000000"/>
                </a:solidFill>
                <a:latin typeface="Arial" charset="0"/>
                <a:ea typeface="MS PGothic" charset="0"/>
              </a:rPr>
              <a:t> </a:t>
            </a:r>
            <a:r>
              <a:rPr lang="en-US" altLang="ja-JP" sz="2800" dirty="0">
                <a:solidFill>
                  <a:srgbClr val="000000"/>
                </a:solidFill>
                <a:latin typeface="Arial" charset="0"/>
                <a:ea typeface="MS PGothic" charset="0"/>
              </a:rPr>
              <a:t>= </a:t>
            </a:r>
            <a:r>
              <a:rPr lang="el-GR" altLang="ja-JP" sz="2800" dirty="0">
                <a:solidFill>
                  <a:srgbClr val="000000"/>
                </a:solidFill>
                <a:latin typeface="Arial" charset="0"/>
                <a:ea typeface="MS PGothic" charset="0"/>
              </a:rPr>
              <a:t>Δ</a:t>
            </a:r>
            <a:r>
              <a:rPr lang="en-US" altLang="ja-JP" sz="2800" i="1" dirty="0">
                <a:solidFill>
                  <a:srgbClr val="000000"/>
                </a:solidFill>
                <a:latin typeface="Arial" charset="0"/>
                <a:ea typeface="MS PGothic" charset="0"/>
              </a:rPr>
              <a:t>H</a:t>
            </a:r>
            <a:r>
              <a:rPr lang="en-US" altLang="ja-JP" sz="2800" baseline="-25000" dirty="0">
                <a:solidFill>
                  <a:srgbClr val="000000"/>
                </a:solidFill>
                <a:latin typeface="Arial" charset="0"/>
                <a:ea typeface="MS PGothic" charset="0"/>
              </a:rPr>
              <a:t>solute</a:t>
            </a:r>
            <a:r>
              <a:rPr lang="en-US" altLang="ja-JP" sz="2800" dirty="0">
                <a:solidFill>
                  <a:srgbClr val="000000"/>
                </a:solidFill>
                <a:latin typeface="Arial" charset="0"/>
                <a:ea typeface="MS PGothic" charset="0"/>
              </a:rPr>
              <a:t> + </a:t>
            </a:r>
            <a:r>
              <a:rPr lang="el-GR" altLang="ja-JP" sz="2800" dirty="0">
                <a:solidFill>
                  <a:srgbClr val="000000"/>
                </a:solidFill>
                <a:latin typeface="Arial" charset="0"/>
                <a:ea typeface="MS PGothic" charset="0"/>
              </a:rPr>
              <a:t>Δ</a:t>
            </a:r>
            <a:r>
              <a:rPr lang="en-US" altLang="ja-JP" sz="2800" i="1" dirty="0">
                <a:solidFill>
                  <a:srgbClr val="000000"/>
                </a:solidFill>
                <a:latin typeface="Arial" charset="0"/>
                <a:ea typeface="MS PGothic" charset="0"/>
              </a:rPr>
              <a:t>H</a:t>
            </a:r>
            <a:r>
              <a:rPr lang="en-US" altLang="ja-JP" sz="2800" baseline="-25000" dirty="0">
                <a:solidFill>
                  <a:srgbClr val="000000"/>
                </a:solidFill>
                <a:latin typeface="Arial" charset="0"/>
                <a:ea typeface="MS PGothic" charset="0"/>
              </a:rPr>
              <a:t>solvent</a:t>
            </a:r>
            <a:r>
              <a:rPr lang="en-US" altLang="ja-JP" sz="2800" dirty="0">
                <a:solidFill>
                  <a:srgbClr val="000000"/>
                </a:solidFill>
                <a:latin typeface="Arial" charset="0"/>
                <a:ea typeface="MS PGothic" charset="0"/>
              </a:rPr>
              <a:t> + </a:t>
            </a:r>
            <a:r>
              <a:rPr lang="el-GR" altLang="ja-JP" sz="2800" dirty="0">
                <a:solidFill>
                  <a:srgbClr val="000000"/>
                </a:solidFill>
                <a:latin typeface="Arial" charset="0"/>
                <a:ea typeface="MS PGothic" charset="0"/>
              </a:rPr>
              <a:t>Δ</a:t>
            </a:r>
            <a:r>
              <a:rPr lang="en-US" altLang="ja-JP" sz="2800" i="1" dirty="0">
                <a:solidFill>
                  <a:srgbClr val="000000"/>
                </a:solidFill>
                <a:latin typeface="Arial" charset="0"/>
                <a:ea typeface="MS PGothic" charset="0"/>
              </a:rPr>
              <a:t>H</a:t>
            </a:r>
            <a:r>
              <a:rPr lang="en-US" altLang="ja-JP" sz="2800" baseline="-25000" dirty="0">
                <a:solidFill>
                  <a:srgbClr val="000000"/>
                </a:solidFill>
                <a:latin typeface="Arial" charset="0"/>
                <a:ea typeface="MS PGothic" charset="0"/>
              </a:rPr>
              <a:t>mix</a:t>
            </a:r>
            <a:endParaRPr lang="en-US" sz="2800" dirty="0">
              <a:solidFill>
                <a:srgbClr val="000000"/>
              </a:solidFill>
              <a:latin typeface="Arial" charset="0"/>
              <a:ea typeface="MS PGothic"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2"/>
          <p:cNvSpPr txBox="1">
            <a:spLocks noChangeArrowheads="1"/>
          </p:cNvSpPr>
          <p:nvPr/>
        </p:nvSpPr>
        <p:spPr bwMode="auto">
          <a:xfrm>
            <a:off x="365760" y="990600"/>
            <a:ext cx="84582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800" dirty="0" smtClean="0"/>
              <a:t>STEP </a:t>
            </a:r>
            <a:r>
              <a:rPr lang="en-US" sz="2800" dirty="0"/>
              <a:t>1: Separating the solute into its constituent particles</a:t>
            </a:r>
          </a:p>
        </p:txBody>
      </p:sp>
      <p:sp>
        <p:nvSpPr>
          <p:cNvPr id="56322" name="Title 1"/>
          <p:cNvSpPr>
            <a:spLocks noGrp="1"/>
          </p:cNvSpPr>
          <p:nvPr>
            <p:ph type="title"/>
          </p:nvPr>
        </p:nvSpPr>
        <p:spPr>
          <a:noFill/>
        </p:spPr>
        <p:txBody>
          <a:bodyPr/>
          <a:lstStyle/>
          <a:p>
            <a:r>
              <a:rPr lang="en-US" dirty="0">
                <a:latin typeface="Arial" charset="0"/>
                <a:ea typeface="MS PGothic" charset="0"/>
              </a:rPr>
              <a:t>Solution Process</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8569"/>
          <a:stretch/>
        </p:blipFill>
        <p:spPr>
          <a:xfrm>
            <a:off x="304800" y="2353056"/>
            <a:ext cx="8534400" cy="1967484"/>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1"/>
          <p:cNvSpPr txBox="1">
            <a:spLocks noChangeArrowheads="1"/>
          </p:cNvSpPr>
          <p:nvPr/>
        </p:nvSpPr>
        <p:spPr bwMode="auto">
          <a:xfrm>
            <a:off x="365760" y="990600"/>
            <a:ext cx="80772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800" dirty="0" smtClean="0"/>
              <a:t>STEP </a:t>
            </a:r>
            <a:r>
              <a:rPr lang="en-US" sz="2800" dirty="0"/>
              <a:t>2: Separating the solvent particles from each other to make room for the solute particles</a:t>
            </a:r>
          </a:p>
        </p:txBody>
      </p:sp>
      <p:sp>
        <p:nvSpPr>
          <p:cNvPr id="58370" name="Title 1"/>
          <p:cNvSpPr>
            <a:spLocks noGrp="1"/>
          </p:cNvSpPr>
          <p:nvPr>
            <p:ph type="title"/>
          </p:nvPr>
        </p:nvSpPr>
        <p:spPr>
          <a:noFill/>
        </p:spPr>
        <p:txBody>
          <a:bodyPr/>
          <a:lstStyle/>
          <a:p>
            <a:r>
              <a:rPr lang="en-US" dirty="0">
                <a:latin typeface="Arial" charset="0"/>
                <a:ea typeface="MS PGothic" charset="0"/>
              </a:rPr>
              <a:t>Solution Process</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4335"/>
          <a:stretch/>
        </p:blipFill>
        <p:spPr>
          <a:xfrm>
            <a:off x="304800" y="2286000"/>
            <a:ext cx="8534400" cy="361569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1"/>
          <p:cNvSpPr txBox="1">
            <a:spLocks noChangeArrowheads="1"/>
          </p:cNvSpPr>
          <p:nvPr/>
        </p:nvSpPr>
        <p:spPr bwMode="auto">
          <a:xfrm>
            <a:off x="365760" y="990600"/>
            <a:ext cx="8304213"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800" dirty="0" smtClean="0"/>
              <a:t>STEP </a:t>
            </a:r>
            <a:r>
              <a:rPr lang="en-US" sz="2800" dirty="0"/>
              <a:t>3: Mixing the solute particles with the solvent particles</a:t>
            </a:r>
          </a:p>
        </p:txBody>
      </p:sp>
      <p:sp>
        <p:nvSpPr>
          <p:cNvPr id="60418" name="Title 1"/>
          <p:cNvSpPr>
            <a:spLocks noGrp="1"/>
          </p:cNvSpPr>
          <p:nvPr>
            <p:ph type="title"/>
          </p:nvPr>
        </p:nvSpPr>
        <p:spPr>
          <a:noFill/>
        </p:spPr>
        <p:txBody>
          <a:bodyPr/>
          <a:lstStyle/>
          <a:p>
            <a:r>
              <a:rPr lang="en-US" dirty="0">
                <a:latin typeface="Arial" charset="0"/>
                <a:ea typeface="MS PGothic" charset="0"/>
              </a:rPr>
              <a:t>Solution Process</a:t>
            </a:r>
          </a:p>
        </p:txBody>
      </p:sp>
      <p:pic>
        <p:nvPicPr>
          <p:cNvPr id="3" name="Picture 2"/>
          <p:cNvPicPr>
            <a:picLocks noChangeAspect="1"/>
          </p:cNvPicPr>
          <p:nvPr/>
        </p:nvPicPr>
        <p:blipFill rotWithShape="1">
          <a:blip r:embed="rId3" cstate="email">
            <a:extLst>
              <a:ext uri="{28A0092B-C50C-407E-A947-70E740481C1C}">
                <a14:useLocalDpi xmlns="" xmlns:a14="http://schemas.microsoft.com/office/drawing/2010/main" val="0"/>
              </a:ext>
            </a:extLst>
          </a:blip>
          <a:srcRect b="5407"/>
          <a:stretch/>
        </p:blipFill>
        <p:spPr>
          <a:xfrm>
            <a:off x="304800" y="2590800"/>
            <a:ext cx="8534400" cy="3079242"/>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6"/>
          <p:cNvSpPr txBox="1">
            <a:spLocks noChangeArrowheads="1"/>
          </p:cNvSpPr>
          <p:nvPr/>
        </p:nvSpPr>
        <p:spPr bwMode="auto">
          <a:xfrm>
            <a:off x="365760" y="838200"/>
            <a:ext cx="4419600" cy="483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dirty="0">
                <a:solidFill>
                  <a:srgbClr val="000000"/>
                </a:solidFill>
              </a:rPr>
              <a:t>If the total energy cost for breaking attractions between particles in the pure solute and pure solvent is </a:t>
            </a:r>
            <a:r>
              <a:rPr lang="en-US" sz="2800" i="1" dirty="0">
                <a:solidFill>
                  <a:srgbClr val="000000"/>
                </a:solidFill>
              </a:rPr>
              <a:t>less than</a:t>
            </a:r>
            <a:r>
              <a:rPr lang="en-US" sz="2800" dirty="0">
                <a:solidFill>
                  <a:srgbClr val="000000"/>
                </a:solidFill>
              </a:rPr>
              <a:t> the energy released in making the new attractions between the solute and solvent, the overall process will be </a:t>
            </a:r>
            <a:r>
              <a:rPr lang="en-US" sz="2800" b="1" dirty="0">
                <a:solidFill>
                  <a:srgbClr val="000000"/>
                </a:solidFill>
              </a:rPr>
              <a:t>exothermic</a:t>
            </a:r>
            <a:r>
              <a:rPr lang="en-US" sz="2800" dirty="0">
                <a:solidFill>
                  <a:srgbClr val="000000"/>
                </a:solidFill>
              </a:rPr>
              <a:t>.</a:t>
            </a:r>
          </a:p>
        </p:txBody>
      </p:sp>
      <p:sp>
        <p:nvSpPr>
          <p:cNvPr id="62466" name="Title 1"/>
          <p:cNvSpPr>
            <a:spLocks noGrp="1"/>
          </p:cNvSpPr>
          <p:nvPr>
            <p:ph type="title"/>
          </p:nvPr>
        </p:nvSpPr>
        <p:spPr>
          <a:noFill/>
        </p:spPr>
        <p:txBody>
          <a:bodyPr/>
          <a:lstStyle/>
          <a:p>
            <a:r>
              <a:rPr lang="en-US" dirty="0">
                <a:latin typeface="Arial" charset="0"/>
                <a:ea typeface="MS PGothic" charset="0"/>
              </a:rPr>
              <a:t>Energetics of Solution Formation</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2604"/>
          <a:stretch/>
        </p:blipFill>
        <p:spPr>
          <a:xfrm>
            <a:off x="5334000" y="685800"/>
            <a:ext cx="3387763" cy="5533390"/>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9"/>
          <p:cNvSpPr txBox="1">
            <a:spLocks noChangeArrowheads="1"/>
          </p:cNvSpPr>
          <p:nvPr/>
        </p:nvSpPr>
        <p:spPr bwMode="auto">
          <a:xfrm>
            <a:off x="365760" y="838200"/>
            <a:ext cx="4419600" cy="483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dirty="0">
                <a:solidFill>
                  <a:srgbClr val="000000"/>
                </a:solidFill>
              </a:rPr>
              <a:t>If the total energy cost for breaking attractions between particles in the pure solute and pure solvent is </a:t>
            </a:r>
            <a:r>
              <a:rPr lang="en-US" sz="2800" i="1" dirty="0">
                <a:solidFill>
                  <a:srgbClr val="000000"/>
                </a:solidFill>
              </a:rPr>
              <a:t>greater than</a:t>
            </a:r>
            <a:r>
              <a:rPr lang="en-US" sz="2800" dirty="0">
                <a:solidFill>
                  <a:srgbClr val="000000"/>
                </a:solidFill>
              </a:rPr>
              <a:t> the energy released in making the new attractions between the solute and solvent, the overall process will be </a:t>
            </a:r>
            <a:r>
              <a:rPr lang="en-US" sz="2800" b="1" dirty="0">
                <a:solidFill>
                  <a:srgbClr val="000000"/>
                </a:solidFill>
              </a:rPr>
              <a:t>endothermic</a:t>
            </a:r>
            <a:r>
              <a:rPr lang="en-US" sz="2800" dirty="0">
                <a:solidFill>
                  <a:srgbClr val="000000"/>
                </a:solidFill>
              </a:rPr>
              <a:t>.</a:t>
            </a:r>
          </a:p>
        </p:txBody>
      </p:sp>
      <p:sp>
        <p:nvSpPr>
          <p:cNvPr id="64514" name="Title 1"/>
          <p:cNvSpPr>
            <a:spLocks noGrp="1"/>
          </p:cNvSpPr>
          <p:nvPr>
            <p:ph type="title"/>
          </p:nvPr>
        </p:nvSpPr>
        <p:spPr>
          <a:noFill/>
        </p:spPr>
        <p:txBody>
          <a:bodyPr/>
          <a:lstStyle/>
          <a:p>
            <a:r>
              <a:rPr lang="en-US" dirty="0">
                <a:latin typeface="Arial" charset="0"/>
                <a:ea typeface="MS PGothic" charset="0"/>
              </a:rPr>
              <a:t>Energetics of Solution Formation</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2431"/>
          <a:stretch/>
        </p:blipFill>
        <p:spPr>
          <a:xfrm>
            <a:off x="5181600" y="838200"/>
            <a:ext cx="3259878" cy="5334000"/>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noChangeArrowheads="1"/>
          </p:cNvSpPr>
          <p:nvPr>
            <p:ph idx="1"/>
          </p:nvPr>
        </p:nvSpPr>
        <p:spPr/>
        <p:txBody>
          <a:bodyPr/>
          <a:lstStyle/>
          <a:p>
            <a:r>
              <a:rPr lang="en-US" sz="2800" dirty="0">
                <a:solidFill>
                  <a:srgbClr val="000000"/>
                </a:solidFill>
                <a:latin typeface="Arial" charset="0"/>
                <a:ea typeface="MS PGothic" charset="0"/>
              </a:rPr>
              <a:t>For aqueous solutions of ionic compounds, the energy added to overcome the attractions between water molecules and the energy released in forming attractions between the water molecules and ions is combined into a term called the </a:t>
            </a:r>
            <a:r>
              <a:rPr lang="en-US" sz="2800" b="1" dirty="0">
                <a:solidFill>
                  <a:srgbClr val="000000"/>
                </a:solidFill>
                <a:latin typeface="Arial" charset="0"/>
                <a:ea typeface="MS PGothic" charset="0"/>
              </a:rPr>
              <a:t>heat of hydration</a:t>
            </a:r>
            <a:r>
              <a:rPr lang="en-US" sz="2800" dirty="0">
                <a:solidFill>
                  <a:srgbClr val="000000"/>
                </a:solidFill>
                <a:latin typeface="Arial" charset="0"/>
                <a:ea typeface="MS PGothic" charset="0"/>
              </a:rPr>
              <a:t>.</a:t>
            </a:r>
          </a:p>
          <a:p>
            <a:pPr lvl="1"/>
            <a:r>
              <a:rPr lang="en-US" sz="2400" dirty="0">
                <a:solidFill>
                  <a:srgbClr val="000000"/>
                </a:solidFill>
                <a:latin typeface="Arial" charset="0"/>
                <a:ea typeface="MS PGothic" charset="0"/>
              </a:rPr>
              <a:t>Attractive forces between ions = lattice energy</a:t>
            </a:r>
          </a:p>
          <a:p>
            <a:pPr lvl="2"/>
            <a:r>
              <a:rPr lang="el-GR" sz="2000" dirty="0">
                <a:solidFill>
                  <a:srgbClr val="000000"/>
                </a:solidFill>
                <a:latin typeface="Arial" charset="0"/>
                <a:ea typeface="MS PGothic" charset="0"/>
              </a:rPr>
              <a:t>Δ</a:t>
            </a:r>
            <a:r>
              <a:rPr lang="en-US" sz="2000" i="1" dirty="0">
                <a:solidFill>
                  <a:srgbClr val="000000"/>
                </a:solidFill>
                <a:latin typeface="Arial" charset="0"/>
                <a:ea typeface="MS PGothic" charset="0"/>
              </a:rPr>
              <a:t>H</a:t>
            </a:r>
            <a:r>
              <a:rPr lang="en-US" sz="2000" baseline="-25000" dirty="0">
                <a:solidFill>
                  <a:srgbClr val="000000"/>
                </a:solidFill>
                <a:latin typeface="Arial" charset="0"/>
                <a:ea typeface="MS PGothic" charset="0"/>
              </a:rPr>
              <a:t>solute</a:t>
            </a:r>
            <a:r>
              <a:rPr lang="en-US" sz="2000" dirty="0">
                <a:solidFill>
                  <a:srgbClr val="000000"/>
                </a:solidFill>
                <a:latin typeface="Arial" charset="0"/>
                <a:ea typeface="MS PGothic" charset="0"/>
              </a:rPr>
              <a:t> = </a:t>
            </a:r>
            <a:r>
              <a:rPr lang="en-US" sz="2000" dirty="0">
                <a:solidFill>
                  <a:srgbClr val="000000"/>
                </a:solidFill>
                <a:latin typeface="Arial" charset="0"/>
                <a:ea typeface="ＭＳ Ｐゴシック" charset="0"/>
              </a:rPr>
              <a:t>−</a:t>
            </a:r>
            <a:r>
              <a:rPr lang="el-GR" sz="2000" dirty="0">
                <a:solidFill>
                  <a:srgbClr val="000000"/>
                </a:solidFill>
                <a:latin typeface="Arial" charset="0"/>
                <a:ea typeface="MS PGothic" charset="0"/>
              </a:rPr>
              <a:t>Δ</a:t>
            </a:r>
            <a:r>
              <a:rPr lang="en-US" sz="2000" i="1" dirty="0">
                <a:solidFill>
                  <a:srgbClr val="000000"/>
                </a:solidFill>
                <a:latin typeface="Arial" charset="0"/>
                <a:ea typeface="ＭＳ Ｐゴシック" charset="0"/>
                <a:cs typeface="ＭＳ Ｐゴシック" charset="0"/>
              </a:rPr>
              <a:t>H</a:t>
            </a:r>
            <a:r>
              <a:rPr lang="en-US" sz="2000" baseline="-25000" dirty="0">
                <a:solidFill>
                  <a:srgbClr val="000000"/>
                </a:solidFill>
                <a:latin typeface="Arial" charset="0"/>
                <a:ea typeface="ＭＳ Ｐゴシック" charset="0"/>
                <a:cs typeface="ＭＳ Ｐゴシック" charset="0"/>
              </a:rPr>
              <a:t>lattice energy</a:t>
            </a:r>
            <a:endParaRPr lang="en-US" sz="2000" dirty="0">
              <a:solidFill>
                <a:srgbClr val="000000"/>
              </a:solidFill>
              <a:latin typeface="Arial" charset="0"/>
              <a:ea typeface="MS PGothic" charset="0"/>
            </a:endParaRPr>
          </a:p>
          <a:p>
            <a:pPr lvl="1"/>
            <a:r>
              <a:rPr lang="en-US" sz="2400" dirty="0">
                <a:solidFill>
                  <a:srgbClr val="000000"/>
                </a:solidFill>
                <a:latin typeface="Arial" charset="0"/>
                <a:ea typeface="MS PGothic" charset="0"/>
              </a:rPr>
              <a:t>Attractive forces in water = H bonds</a:t>
            </a:r>
          </a:p>
          <a:p>
            <a:pPr lvl="1"/>
            <a:r>
              <a:rPr lang="en-US" sz="2400" dirty="0">
                <a:solidFill>
                  <a:srgbClr val="000000"/>
                </a:solidFill>
                <a:latin typeface="Arial" charset="0"/>
                <a:ea typeface="MS PGothic" charset="0"/>
              </a:rPr>
              <a:t>Attractive forces between ion and water = ion–dipole</a:t>
            </a:r>
          </a:p>
          <a:p>
            <a:pPr lvl="1"/>
            <a:r>
              <a:rPr lang="el-GR" sz="2400" dirty="0">
                <a:solidFill>
                  <a:srgbClr val="000000"/>
                </a:solidFill>
                <a:latin typeface="Arial" charset="0"/>
                <a:ea typeface="MS PGothic" charset="0"/>
              </a:rPr>
              <a:t>Δ</a:t>
            </a:r>
            <a:r>
              <a:rPr lang="en-US" sz="2400" i="1" dirty="0">
                <a:solidFill>
                  <a:srgbClr val="000000"/>
                </a:solidFill>
                <a:latin typeface="Arial" charset="0"/>
                <a:ea typeface="MS PGothic" charset="0"/>
              </a:rPr>
              <a:t>H</a:t>
            </a:r>
            <a:r>
              <a:rPr lang="en-US" sz="2400" baseline="-25000" dirty="0">
                <a:solidFill>
                  <a:srgbClr val="000000"/>
                </a:solidFill>
                <a:latin typeface="Arial" charset="0"/>
                <a:ea typeface="MS PGothic" charset="0"/>
              </a:rPr>
              <a:t>hydration</a:t>
            </a:r>
            <a:r>
              <a:rPr lang="en-US" sz="2400" dirty="0">
                <a:solidFill>
                  <a:srgbClr val="000000"/>
                </a:solidFill>
                <a:latin typeface="Arial" charset="0"/>
                <a:ea typeface="MS PGothic" charset="0"/>
              </a:rPr>
              <a:t> = heat released when </a:t>
            </a:r>
            <a:r>
              <a:rPr lang="en-US" sz="2400" dirty="0" smtClean="0">
                <a:solidFill>
                  <a:srgbClr val="000000"/>
                </a:solidFill>
                <a:latin typeface="Arial" charset="0"/>
                <a:ea typeface="MS PGothic" charset="0"/>
              </a:rPr>
              <a:t>one </a:t>
            </a:r>
            <a:r>
              <a:rPr lang="en-US" sz="2400" dirty="0">
                <a:solidFill>
                  <a:srgbClr val="000000"/>
                </a:solidFill>
                <a:latin typeface="Arial" charset="0"/>
                <a:ea typeface="MS PGothic" charset="0"/>
              </a:rPr>
              <a:t>mole of gaseous ions dissolves in water = </a:t>
            </a:r>
            <a:r>
              <a:rPr lang="el-GR" sz="2400" dirty="0">
                <a:solidFill>
                  <a:srgbClr val="000000"/>
                </a:solidFill>
                <a:latin typeface="Arial" charset="0"/>
                <a:ea typeface="MS PGothic" charset="0"/>
              </a:rPr>
              <a:t>Δ</a:t>
            </a:r>
            <a:r>
              <a:rPr lang="en-US" sz="2400" i="1" dirty="0">
                <a:solidFill>
                  <a:srgbClr val="000000"/>
                </a:solidFill>
                <a:latin typeface="Arial" charset="0"/>
                <a:ea typeface="MS PGothic" charset="0"/>
              </a:rPr>
              <a:t>H</a:t>
            </a:r>
            <a:r>
              <a:rPr lang="en-US" sz="2400" baseline="-25000" dirty="0">
                <a:solidFill>
                  <a:srgbClr val="000000"/>
                </a:solidFill>
                <a:latin typeface="Arial" charset="0"/>
                <a:ea typeface="MS PGothic" charset="0"/>
              </a:rPr>
              <a:t>solvent</a:t>
            </a:r>
            <a:r>
              <a:rPr lang="en-US" sz="2400" dirty="0">
                <a:solidFill>
                  <a:srgbClr val="000000"/>
                </a:solidFill>
                <a:latin typeface="Arial" charset="0"/>
                <a:ea typeface="MS PGothic" charset="0"/>
              </a:rPr>
              <a:t> + </a:t>
            </a:r>
            <a:r>
              <a:rPr lang="el-GR" sz="2400" dirty="0">
                <a:solidFill>
                  <a:srgbClr val="000000"/>
                </a:solidFill>
                <a:latin typeface="Arial" charset="0"/>
                <a:ea typeface="MS PGothic" charset="0"/>
              </a:rPr>
              <a:t>Δ</a:t>
            </a:r>
            <a:r>
              <a:rPr lang="en-US" sz="2400" i="1" dirty="0">
                <a:solidFill>
                  <a:srgbClr val="000000"/>
                </a:solidFill>
                <a:latin typeface="Arial" charset="0"/>
                <a:ea typeface="MS PGothic" charset="0"/>
              </a:rPr>
              <a:t>H</a:t>
            </a:r>
            <a:r>
              <a:rPr lang="en-US" sz="2400" baseline="-25000" dirty="0">
                <a:solidFill>
                  <a:srgbClr val="000000"/>
                </a:solidFill>
                <a:latin typeface="Arial" charset="0"/>
                <a:ea typeface="MS PGothic" charset="0"/>
              </a:rPr>
              <a:t>mix</a:t>
            </a:r>
            <a:endParaRPr lang="en-US" sz="2400" dirty="0">
              <a:solidFill>
                <a:srgbClr val="000000"/>
              </a:solidFill>
              <a:latin typeface="Arial" charset="0"/>
              <a:ea typeface="MS PGothic" charset="0"/>
            </a:endParaRPr>
          </a:p>
        </p:txBody>
      </p:sp>
      <p:sp>
        <p:nvSpPr>
          <p:cNvPr id="66562" name="Title 1"/>
          <p:cNvSpPr txBox="1">
            <a:spLocks/>
          </p:cNvSpPr>
          <p:nvPr/>
        </p:nvSpPr>
        <p:spPr bwMode="auto">
          <a:xfrm>
            <a:off x="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Heats of Hydration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5"/>
          <p:cNvSpPr txBox="1">
            <a:spLocks noChangeArrowheads="1"/>
          </p:cNvSpPr>
          <p:nvPr/>
        </p:nvSpPr>
        <p:spPr bwMode="auto">
          <a:xfrm>
            <a:off x="1447800" y="5448300"/>
            <a:ext cx="636746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l-GR" sz="3200" dirty="0">
                <a:solidFill>
                  <a:srgbClr val="000000"/>
                </a:solidFill>
              </a:rPr>
              <a:t>Δ</a:t>
            </a:r>
            <a:r>
              <a:rPr lang="en-US" sz="3200" i="1" dirty="0">
                <a:solidFill>
                  <a:srgbClr val="000000"/>
                </a:solidFill>
              </a:rPr>
              <a:t>H</a:t>
            </a:r>
            <a:r>
              <a:rPr lang="en-US" sz="3200" baseline="-25000" dirty="0">
                <a:solidFill>
                  <a:srgbClr val="000000"/>
                </a:solidFill>
              </a:rPr>
              <a:t>solution</a:t>
            </a:r>
            <a:r>
              <a:rPr lang="en-US" sz="3200" dirty="0">
                <a:solidFill>
                  <a:srgbClr val="000000"/>
                </a:solidFill>
              </a:rPr>
              <a:t> = </a:t>
            </a:r>
            <a:r>
              <a:rPr lang="el-GR" sz="3200" dirty="0">
                <a:solidFill>
                  <a:srgbClr val="000000"/>
                </a:solidFill>
              </a:rPr>
              <a:t>Δ</a:t>
            </a:r>
            <a:r>
              <a:rPr lang="en-US" sz="3200" i="1" dirty="0">
                <a:solidFill>
                  <a:srgbClr val="000000"/>
                </a:solidFill>
              </a:rPr>
              <a:t>H</a:t>
            </a:r>
            <a:r>
              <a:rPr lang="en-US" sz="3200" baseline="-25000" dirty="0">
                <a:solidFill>
                  <a:srgbClr val="000000"/>
                </a:solidFill>
              </a:rPr>
              <a:t>hydration</a:t>
            </a:r>
            <a:r>
              <a:rPr lang="en-US" sz="3200" dirty="0">
                <a:solidFill>
                  <a:srgbClr val="000000"/>
                </a:solidFill>
                <a:cs typeface="Arial" charset="0"/>
              </a:rPr>
              <a:t>−</a:t>
            </a:r>
            <a:r>
              <a:rPr lang="en-US" sz="3200" dirty="0">
                <a:solidFill>
                  <a:srgbClr val="000000"/>
                </a:solidFill>
              </a:rPr>
              <a:t> </a:t>
            </a:r>
            <a:r>
              <a:rPr lang="el-GR" sz="3200" dirty="0">
                <a:solidFill>
                  <a:srgbClr val="000000"/>
                </a:solidFill>
              </a:rPr>
              <a:t>Δ</a:t>
            </a:r>
            <a:r>
              <a:rPr lang="en-US" sz="3200" i="1" dirty="0">
                <a:solidFill>
                  <a:srgbClr val="000000"/>
                </a:solidFill>
              </a:rPr>
              <a:t>H</a:t>
            </a:r>
            <a:r>
              <a:rPr lang="en-US" sz="3200" baseline="-25000" dirty="0">
                <a:solidFill>
                  <a:srgbClr val="000000"/>
                </a:solidFill>
              </a:rPr>
              <a:t>lattice energy</a:t>
            </a:r>
            <a:endParaRPr lang="en-US" sz="3200" dirty="0">
              <a:solidFill>
                <a:srgbClr val="000000"/>
              </a:solidFill>
            </a:endParaRPr>
          </a:p>
        </p:txBody>
      </p:sp>
      <p:sp>
        <p:nvSpPr>
          <p:cNvPr id="68610" name="Title 1"/>
          <p:cNvSpPr txBox="1">
            <a:spLocks/>
          </p:cNvSpPr>
          <p:nvPr/>
        </p:nvSpPr>
        <p:spPr bwMode="auto">
          <a:xfrm>
            <a:off x="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Heat of Hydration</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4686"/>
          <a:stretch/>
        </p:blipFill>
        <p:spPr>
          <a:xfrm>
            <a:off x="304800" y="838200"/>
            <a:ext cx="8534400" cy="4247388"/>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txBox="1">
            <a:spLocks/>
          </p:cNvSpPr>
          <p:nvPr/>
        </p:nvSpPr>
        <p:spPr bwMode="auto">
          <a:xfrm>
            <a:off x="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Ion–Dipole Interactions</a:t>
            </a:r>
          </a:p>
        </p:txBody>
      </p:sp>
      <p:sp>
        <p:nvSpPr>
          <p:cNvPr id="70658" name="Rectangle 3"/>
          <p:cNvSpPr>
            <a:spLocks noGrp="1" noChangeArrowheads="1"/>
          </p:cNvSpPr>
          <p:nvPr>
            <p:ph idx="1"/>
          </p:nvPr>
        </p:nvSpPr>
        <p:spPr>
          <a:xfrm>
            <a:off x="365760" y="838200"/>
            <a:ext cx="8839200" cy="2057400"/>
          </a:xfrm>
        </p:spPr>
        <p:txBody>
          <a:bodyPr/>
          <a:lstStyle/>
          <a:p>
            <a:r>
              <a:rPr lang="en-US" sz="2800" dirty="0">
                <a:latin typeface="Arial" charset="0"/>
                <a:ea typeface="MS PGothic" charset="0"/>
              </a:rPr>
              <a:t>When ions dissolve in water they become </a:t>
            </a:r>
            <a:r>
              <a:rPr lang="en-US" sz="2800" b="1" dirty="0">
                <a:latin typeface="Arial" charset="0"/>
                <a:ea typeface="MS PGothic" charset="0"/>
              </a:rPr>
              <a:t>hydrated</a:t>
            </a:r>
            <a:r>
              <a:rPr lang="en-US" sz="2800" dirty="0">
                <a:latin typeface="Arial" charset="0"/>
                <a:ea typeface="MS PGothic" charset="0"/>
              </a:rPr>
              <a:t>.</a:t>
            </a:r>
          </a:p>
          <a:p>
            <a:pPr lvl="1"/>
            <a:r>
              <a:rPr lang="en-US" sz="2400" dirty="0">
                <a:latin typeface="Arial" charset="0"/>
                <a:ea typeface="MS PGothic" charset="0"/>
              </a:rPr>
              <a:t>Each ion is surrounded by water molecules.</a:t>
            </a:r>
          </a:p>
          <a:p>
            <a:r>
              <a:rPr lang="en-US" sz="2800" dirty="0">
                <a:latin typeface="Arial" charset="0"/>
                <a:ea typeface="MS PGothic" charset="0"/>
              </a:rPr>
              <a:t>The formation of these ion–dipole attractions </a:t>
            </a:r>
            <a:br>
              <a:rPr lang="en-US" sz="2800" dirty="0">
                <a:latin typeface="Arial" charset="0"/>
                <a:ea typeface="MS PGothic" charset="0"/>
              </a:rPr>
            </a:br>
            <a:r>
              <a:rPr lang="en-US" sz="2800" dirty="0">
                <a:latin typeface="Arial" charset="0"/>
                <a:ea typeface="MS PGothic" charset="0"/>
              </a:rPr>
              <a:t>causes the heat of hydration to be </a:t>
            </a:r>
            <a:r>
              <a:rPr lang="en-US" sz="2800" dirty="0" smtClean="0">
                <a:latin typeface="Arial" charset="0"/>
                <a:ea typeface="MS PGothic" charset="0"/>
              </a:rPr>
              <a:t>very exothermic</a:t>
            </a:r>
            <a:r>
              <a:rPr lang="en-US" sz="2800" dirty="0">
                <a:latin typeface="Arial" charset="0"/>
                <a:ea typeface="MS PGothic" charset="0"/>
              </a:rPr>
              <a:t>.</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3616"/>
          <a:stretch/>
        </p:blipFill>
        <p:spPr>
          <a:xfrm>
            <a:off x="1981200" y="2819400"/>
            <a:ext cx="5410200" cy="3683701"/>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noFill/>
        </p:spPr>
        <p:txBody>
          <a:bodyPr/>
          <a:lstStyle/>
          <a:p>
            <a:r>
              <a:rPr lang="en-US" dirty="0">
                <a:latin typeface="Arial" charset="0"/>
                <a:ea typeface="MS PGothic" charset="0"/>
              </a:rPr>
              <a:t>Seawater</a:t>
            </a:r>
          </a:p>
        </p:txBody>
      </p:sp>
      <p:pic>
        <p:nvPicPr>
          <p:cNvPr id="3" name="Picture 2"/>
          <p:cNvPicPr>
            <a:picLocks noChangeAspect="1"/>
          </p:cNvPicPr>
          <p:nvPr/>
        </p:nvPicPr>
        <p:blipFill rotWithShape="1">
          <a:blip r:embed="rId3" cstate="email">
            <a:extLst>
              <a:ext uri="{28A0092B-C50C-407E-A947-70E740481C1C}">
                <a14:useLocalDpi xmlns="" xmlns:a14="http://schemas.microsoft.com/office/drawing/2010/main" val="0"/>
              </a:ext>
            </a:extLst>
          </a:blip>
          <a:srcRect b="6532"/>
          <a:stretch/>
        </p:blipFill>
        <p:spPr>
          <a:xfrm>
            <a:off x="304800" y="1667256"/>
            <a:ext cx="8534400" cy="3293364"/>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noFill/>
        </p:spPr>
        <p:txBody>
          <a:bodyPr/>
          <a:lstStyle/>
          <a:p>
            <a:r>
              <a:rPr lang="en-US" dirty="0">
                <a:latin typeface="Arial" charset="0"/>
                <a:ea typeface="MS PGothic" charset="0"/>
              </a:rPr>
              <a:t>Heats of Solution for Ionic Compounds</a:t>
            </a:r>
          </a:p>
        </p:txBody>
      </p:sp>
      <p:sp>
        <p:nvSpPr>
          <p:cNvPr id="72706" name="Content Placeholder 2"/>
          <p:cNvSpPr>
            <a:spLocks noGrp="1"/>
          </p:cNvSpPr>
          <p:nvPr>
            <p:ph idx="1"/>
          </p:nvPr>
        </p:nvSpPr>
        <p:spPr/>
        <p:txBody>
          <a:bodyPr/>
          <a:lstStyle/>
          <a:p>
            <a:r>
              <a:rPr lang="en-US" sz="2800" dirty="0">
                <a:solidFill>
                  <a:srgbClr val="000000"/>
                </a:solidFill>
                <a:latin typeface="Arial" charset="0"/>
                <a:ea typeface="MS PGothic" charset="0"/>
              </a:rPr>
              <a:t>For an aqueous solution of an ionic compound, the </a:t>
            </a:r>
            <a:r>
              <a:rPr lang="el-GR" sz="2800" dirty="0">
                <a:solidFill>
                  <a:srgbClr val="000000"/>
                </a:solidFill>
                <a:latin typeface="Arial" charset="0"/>
                <a:ea typeface="MS PGothic" charset="0"/>
              </a:rPr>
              <a:t>Δ</a:t>
            </a:r>
            <a:r>
              <a:rPr lang="en-US" sz="2800" i="1" dirty="0">
                <a:solidFill>
                  <a:srgbClr val="000000"/>
                </a:solidFill>
                <a:latin typeface="Arial" charset="0"/>
                <a:ea typeface="MS PGothic" charset="0"/>
              </a:rPr>
              <a:t>H</a:t>
            </a:r>
            <a:r>
              <a:rPr lang="en-US" sz="2800" baseline="-25000" dirty="0">
                <a:solidFill>
                  <a:srgbClr val="000000"/>
                </a:solidFill>
                <a:latin typeface="Arial" charset="0"/>
                <a:ea typeface="MS PGothic" charset="0"/>
              </a:rPr>
              <a:t>solution</a:t>
            </a:r>
            <a:r>
              <a:rPr lang="en-US" sz="2800" dirty="0">
                <a:solidFill>
                  <a:srgbClr val="000000"/>
                </a:solidFill>
                <a:latin typeface="Arial" charset="0"/>
                <a:ea typeface="MS PGothic" charset="0"/>
              </a:rPr>
              <a:t> is the difference between the heat of hydration and the lattice energy.</a:t>
            </a:r>
          </a:p>
        </p:txBody>
      </p:sp>
      <p:sp>
        <p:nvSpPr>
          <p:cNvPr id="72707" name="TextBox 3"/>
          <p:cNvSpPr txBox="1">
            <a:spLocks noChangeArrowheads="1"/>
          </p:cNvSpPr>
          <p:nvPr/>
        </p:nvSpPr>
        <p:spPr bwMode="auto">
          <a:xfrm>
            <a:off x="1371600" y="5130800"/>
            <a:ext cx="67437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l-GR" sz="3200" dirty="0">
                <a:solidFill>
                  <a:srgbClr val="000000"/>
                </a:solidFill>
              </a:rPr>
              <a:t>Δ</a:t>
            </a:r>
            <a:r>
              <a:rPr lang="en-US" sz="3200" i="1" dirty="0">
                <a:solidFill>
                  <a:srgbClr val="000000"/>
                </a:solidFill>
              </a:rPr>
              <a:t>H</a:t>
            </a:r>
            <a:r>
              <a:rPr lang="en-US" sz="3200" baseline="-25000" dirty="0">
                <a:solidFill>
                  <a:srgbClr val="000000"/>
                </a:solidFill>
              </a:rPr>
              <a:t>solution</a:t>
            </a:r>
            <a:r>
              <a:rPr lang="en-US" sz="3200" dirty="0">
                <a:solidFill>
                  <a:srgbClr val="000000"/>
                </a:solidFill>
              </a:rPr>
              <a:t> = </a:t>
            </a:r>
            <a:r>
              <a:rPr lang="en-US" sz="3200" dirty="0">
                <a:solidFill>
                  <a:srgbClr val="000000"/>
                </a:solidFill>
                <a:cs typeface="Arial" charset="0"/>
              </a:rPr>
              <a:t>−</a:t>
            </a:r>
            <a:r>
              <a:rPr lang="el-GR" sz="3200" dirty="0">
                <a:solidFill>
                  <a:srgbClr val="000000"/>
                </a:solidFill>
              </a:rPr>
              <a:t>Δ</a:t>
            </a:r>
            <a:r>
              <a:rPr lang="en-US" sz="3200" i="1" dirty="0">
                <a:solidFill>
                  <a:srgbClr val="000000"/>
                </a:solidFill>
              </a:rPr>
              <a:t>H</a:t>
            </a:r>
            <a:r>
              <a:rPr lang="en-US" sz="3200" baseline="-25000" dirty="0">
                <a:solidFill>
                  <a:srgbClr val="000000"/>
                </a:solidFill>
              </a:rPr>
              <a:t>lattice energy</a:t>
            </a:r>
            <a:r>
              <a:rPr lang="en-US" sz="3200" dirty="0">
                <a:solidFill>
                  <a:srgbClr val="000000"/>
                </a:solidFill>
              </a:rPr>
              <a:t> + </a:t>
            </a:r>
            <a:r>
              <a:rPr lang="el-GR" sz="3200" dirty="0">
                <a:solidFill>
                  <a:srgbClr val="000000"/>
                </a:solidFill>
              </a:rPr>
              <a:t>Δ</a:t>
            </a:r>
            <a:r>
              <a:rPr lang="en-US" sz="3200" i="1" dirty="0">
                <a:solidFill>
                  <a:srgbClr val="000000"/>
                </a:solidFill>
              </a:rPr>
              <a:t>H</a:t>
            </a:r>
            <a:r>
              <a:rPr lang="en-US" sz="3200" baseline="-25000" dirty="0">
                <a:solidFill>
                  <a:srgbClr val="000000"/>
                </a:solidFill>
              </a:rPr>
              <a:t>hydration</a:t>
            </a:r>
            <a:endParaRPr lang="en-US" sz="3200" dirty="0">
              <a:solidFill>
                <a:srgbClr val="000000"/>
              </a:solidFill>
            </a:endParaRPr>
          </a:p>
        </p:txBody>
      </p:sp>
      <p:sp>
        <p:nvSpPr>
          <p:cNvPr id="72708" name="TextBox 4"/>
          <p:cNvSpPr txBox="1">
            <a:spLocks noChangeArrowheads="1"/>
          </p:cNvSpPr>
          <p:nvPr/>
        </p:nvSpPr>
        <p:spPr bwMode="auto">
          <a:xfrm>
            <a:off x="1066800" y="2819400"/>
            <a:ext cx="66532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l-GR" sz="3200" dirty="0">
                <a:solidFill>
                  <a:srgbClr val="000000"/>
                </a:solidFill>
              </a:rPr>
              <a:t>Δ</a:t>
            </a:r>
            <a:r>
              <a:rPr lang="en-US" sz="3200" i="1" dirty="0">
                <a:solidFill>
                  <a:srgbClr val="000000"/>
                </a:solidFill>
              </a:rPr>
              <a:t>H</a:t>
            </a:r>
            <a:r>
              <a:rPr lang="en-US" sz="3200" baseline="-25000" dirty="0">
                <a:solidFill>
                  <a:srgbClr val="000000"/>
                </a:solidFill>
              </a:rPr>
              <a:t>solution</a:t>
            </a:r>
            <a:r>
              <a:rPr lang="en-US" sz="3200" dirty="0">
                <a:solidFill>
                  <a:srgbClr val="000000"/>
                </a:solidFill>
              </a:rPr>
              <a:t> = </a:t>
            </a:r>
            <a:r>
              <a:rPr lang="el-GR" sz="3200" dirty="0">
                <a:solidFill>
                  <a:srgbClr val="000000"/>
                </a:solidFill>
              </a:rPr>
              <a:t>Δ</a:t>
            </a:r>
            <a:r>
              <a:rPr lang="en-US" sz="3200" i="1" dirty="0">
                <a:solidFill>
                  <a:srgbClr val="000000"/>
                </a:solidFill>
              </a:rPr>
              <a:t>H</a:t>
            </a:r>
            <a:r>
              <a:rPr lang="en-US" sz="3200" baseline="-25000" dirty="0">
                <a:solidFill>
                  <a:srgbClr val="000000"/>
                </a:solidFill>
              </a:rPr>
              <a:t>solute</a:t>
            </a:r>
            <a:r>
              <a:rPr lang="en-US" sz="3200" dirty="0">
                <a:solidFill>
                  <a:srgbClr val="000000"/>
                </a:solidFill>
              </a:rPr>
              <a:t>+ </a:t>
            </a:r>
            <a:r>
              <a:rPr lang="el-GR" sz="3200" dirty="0">
                <a:solidFill>
                  <a:srgbClr val="000000"/>
                </a:solidFill>
              </a:rPr>
              <a:t>Δ</a:t>
            </a:r>
            <a:r>
              <a:rPr lang="en-US" sz="3200" i="1" dirty="0">
                <a:solidFill>
                  <a:srgbClr val="000000"/>
                </a:solidFill>
              </a:rPr>
              <a:t>H</a:t>
            </a:r>
            <a:r>
              <a:rPr lang="en-US" sz="3200" baseline="-25000" dirty="0">
                <a:solidFill>
                  <a:srgbClr val="000000"/>
                </a:solidFill>
              </a:rPr>
              <a:t>solvent</a:t>
            </a:r>
            <a:r>
              <a:rPr lang="en-US" sz="3200" dirty="0">
                <a:solidFill>
                  <a:srgbClr val="000000"/>
                </a:solidFill>
              </a:rPr>
              <a:t> + </a:t>
            </a:r>
            <a:r>
              <a:rPr lang="el-GR" sz="3200" dirty="0">
                <a:solidFill>
                  <a:srgbClr val="000000"/>
                </a:solidFill>
              </a:rPr>
              <a:t>Δ</a:t>
            </a:r>
            <a:r>
              <a:rPr lang="en-US" sz="3200" i="1" dirty="0">
                <a:solidFill>
                  <a:srgbClr val="000000"/>
                </a:solidFill>
              </a:rPr>
              <a:t>H</a:t>
            </a:r>
            <a:r>
              <a:rPr lang="en-US" sz="3200" baseline="-25000" dirty="0">
                <a:solidFill>
                  <a:srgbClr val="000000"/>
                </a:solidFill>
              </a:rPr>
              <a:t>mix</a:t>
            </a:r>
            <a:endParaRPr lang="en-US" sz="3200" dirty="0">
              <a:solidFill>
                <a:srgbClr val="000000"/>
              </a:solidFill>
            </a:endParaRPr>
          </a:p>
        </p:txBody>
      </p:sp>
      <p:sp>
        <p:nvSpPr>
          <p:cNvPr id="72709" name="TextBox 5"/>
          <p:cNvSpPr txBox="1">
            <a:spLocks noChangeArrowheads="1"/>
          </p:cNvSpPr>
          <p:nvPr/>
        </p:nvSpPr>
        <p:spPr bwMode="auto">
          <a:xfrm>
            <a:off x="571500" y="3581400"/>
            <a:ext cx="785653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l-GR" sz="3200" dirty="0">
                <a:solidFill>
                  <a:srgbClr val="000000"/>
                </a:solidFill>
              </a:rPr>
              <a:t>Δ</a:t>
            </a:r>
            <a:r>
              <a:rPr lang="en-US" sz="3200" i="1" dirty="0">
                <a:solidFill>
                  <a:srgbClr val="000000"/>
                </a:solidFill>
              </a:rPr>
              <a:t>H</a:t>
            </a:r>
            <a:r>
              <a:rPr lang="en-US" sz="3200" baseline="-25000" dirty="0">
                <a:solidFill>
                  <a:srgbClr val="000000"/>
                </a:solidFill>
              </a:rPr>
              <a:t>solution</a:t>
            </a:r>
            <a:r>
              <a:rPr lang="en-US" sz="3200" dirty="0">
                <a:solidFill>
                  <a:srgbClr val="000000"/>
                </a:solidFill>
              </a:rPr>
              <a:t> = </a:t>
            </a:r>
            <a:r>
              <a:rPr lang="en-US" sz="3200" dirty="0">
                <a:solidFill>
                  <a:srgbClr val="000000"/>
                </a:solidFill>
                <a:cs typeface="Arial" charset="0"/>
              </a:rPr>
              <a:t>−</a:t>
            </a:r>
            <a:r>
              <a:rPr lang="el-GR" sz="3200" dirty="0">
                <a:solidFill>
                  <a:srgbClr val="000000"/>
                </a:solidFill>
              </a:rPr>
              <a:t>Δ</a:t>
            </a:r>
            <a:r>
              <a:rPr lang="en-US" sz="3200" i="1" dirty="0">
                <a:solidFill>
                  <a:srgbClr val="000000"/>
                </a:solidFill>
              </a:rPr>
              <a:t>H</a:t>
            </a:r>
            <a:r>
              <a:rPr lang="en-US" sz="3200" baseline="-25000" dirty="0">
                <a:solidFill>
                  <a:srgbClr val="000000"/>
                </a:solidFill>
              </a:rPr>
              <a:t>lattice energy</a:t>
            </a:r>
            <a:r>
              <a:rPr lang="en-US" sz="3200" dirty="0">
                <a:solidFill>
                  <a:srgbClr val="000000"/>
                </a:solidFill>
              </a:rPr>
              <a:t>+ </a:t>
            </a:r>
            <a:r>
              <a:rPr lang="el-GR" sz="3200" dirty="0">
                <a:solidFill>
                  <a:srgbClr val="000000"/>
                </a:solidFill>
              </a:rPr>
              <a:t>Δ</a:t>
            </a:r>
            <a:r>
              <a:rPr lang="en-US" sz="3200" i="1" dirty="0">
                <a:solidFill>
                  <a:srgbClr val="000000"/>
                </a:solidFill>
              </a:rPr>
              <a:t>H</a:t>
            </a:r>
            <a:r>
              <a:rPr lang="en-US" sz="3200" baseline="-25000" dirty="0">
                <a:solidFill>
                  <a:srgbClr val="000000"/>
                </a:solidFill>
              </a:rPr>
              <a:t>solvent</a:t>
            </a:r>
            <a:r>
              <a:rPr lang="en-US" sz="3200" dirty="0">
                <a:solidFill>
                  <a:srgbClr val="000000"/>
                </a:solidFill>
              </a:rPr>
              <a:t> + </a:t>
            </a:r>
            <a:r>
              <a:rPr lang="el-GR" sz="3200" dirty="0">
                <a:solidFill>
                  <a:srgbClr val="000000"/>
                </a:solidFill>
              </a:rPr>
              <a:t>Δ</a:t>
            </a:r>
            <a:r>
              <a:rPr lang="en-US" sz="3200" i="1" dirty="0">
                <a:solidFill>
                  <a:srgbClr val="000000"/>
                </a:solidFill>
              </a:rPr>
              <a:t>H</a:t>
            </a:r>
            <a:r>
              <a:rPr lang="en-US" sz="3200" baseline="-25000" dirty="0">
                <a:solidFill>
                  <a:srgbClr val="000000"/>
                </a:solidFill>
              </a:rPr>
              <a:t>mix</a:t>
            </a:r>
            <a:endParaRPr lang="en-US" sz="3200" dirty="0">
              <a:solidFill>
                <a:srgbClr val="000000"/>
              </a:solidFill>
            </a:endParaRPr>
          </a:p>
        </p:txBody>
      </p:sp>
      <p:sp>
        <p:nvSpPr>
          <p:cNvPr id="72710" name="TextBox 6"/>
          <p:cNvSpPr txBox="1">
            <a:spLocks noChangeArrowheads="1"/>
          </p:cNvSpPr>
          <p:nvPr/>
        </p:nvSpPr>
        <p:spPr bwMode="auto">
          <a:xfrm>
            <a:off x="1371600" y="4292600"/>
            <a:ext cx="636746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l-GR" sz="3200" dirty="0">
                <a:solidFill>
                  <a:srgbClr val="000000"/>
                </a:solidFill>
              </a:rPr>
              <a:t>Δ</a:t>
            </a:r>
            <a:r>
              <a:rPr lang="en-US" sz="3200" i="1" dirty="0">
                <a:solidFill>
                  <a:srgbClr val="000000"/>
                </a:solidFill>
              </a:rPr>
              <a:t>H</a:t>
            </a:r>
            <a:r>
              <a:rPr lang="en-US" sz="3200" baseline="-25000" dirty="0">
                <a:solidFill>
                  <a:srgbClr val="000000"/>
                </a:solidFill>
              </a:rPr>
              <a:t>solution</a:t>
            </a:r>
            <a:r>
              <a:rPr lang="en-US" sz="3200" dirty="0">
                <a:solidFill>
                  <a:srgbClr val="000000"/>
                </a:solidFill>
              </a:rPr>
              <a:t> = </a:t>
            </a:r>
            <a:r>
              <a:rPr lang="el-GR" sz="3200" dirty="0">
                <a:solidFill>
                  <a:srgbClr val="000000"/>
                </a:solidFill>
              </a:rPr>
              <a:t>Δ</a:t>
            </a:r>
            <a:r>
              <a:rPr lang="en-US" sz="3200" i="1" dirty="0">
                <a:solidFill>
                  <a:srgbClr val="000000"/>
                </a:solidFill>
              </a:rPr>
              <a:t>H</a:t>
            </a:r>
            <a:r>
              <a:rPr lang="en-US" sz="3200" baseline="-25000" dirty="0">
                <a:solidFill>
                  <a:srgbClr val="000000"/>
                </a:solidFill>
              </a:rPr>
              <a:t>hydration</a:t>
            </a:r>
            <a:r>
              <a:rPr lang="en-US" sz="3200" dirty="0">
                <a:solidFill>
                  <a:srgbClr val="000000"/>
                </a:solidFill>
                <a:cs typeface="Arial" charset="0"/>
              </a:rPr>
              <a:t>−</a:t>
            </a:r>
            <a:r>
              <a:rPr lang="en-US" sz="3200" dirty="0">
                <a:solidFill>
                  <a:srgbClr val="000000"/>
                </a:solidFill>
              </a:rPr>
              <a:t> </a:t>
            </a:r>
            <a:r>
              <a:rPr lang="el-GR" sz="3200" dirty="0">
                <a:solidFill>
                  <a:srgbClr val="000000"/>
                </a:solidFill>
              </a:rPr>
              <a:t>Δ</a:t>
            </a:r>
            <a:r>
              <a:rPr lang="en-US" sz="3200" i="1" dirty="0">
                <a:solidFill>
                  <a:srgbClr val="000000"/>
                </a:solidFill>
              </a:rPr>
              <a:t>H</a:t>
            </a:r>
            <a:r>
              <a:rPr lang="en-US" sz="3200" baseline="-25000" dirty="0">
                <a:solidFill>
                  <a:srgbClr val="000000"/>
                </a:solidFill>
              </a:rPr>
              <a:t>lattice energy</a:t>
            </a:r>
            <a:endParaRPr lang="en-US" sz="3200" dirty="0">
              <a:solidFill>
                <a:srgbClr val="00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noFill/>
        </p:spPr>
        <p:txBody>
          <a:bodyPr/>
          <a:lstStyle/>
          <a:p>
            <a:r>
              <a:rPr lang="en-US" dirty="0">
                <a:latin typeface="Arial" charset="0"/>
                <a:ea typeface="MS PGothic" charset="0"/>
              </a:rPr>
              <a:t>Comparing Heat of Solution to Heat of Hydration</a:t>
            </a:r>
          </a:p>
        </p:txBody>
      </p:sp>
      <p:sp>
        <p:nvSpPr>
          <p:cNvPr id="74754" name="Content Placeholder 2"/>
          <p:cNvSpPr>
            <a:spLocks noGrp="1"/>
          </p:cNvSpPr>
          <p:nvPr>
            <p:ph idx="1"/>
          </p:nvPr>
        </p:nvSpPr>
        <p:spPr>
          <a:xfrm>
            <a:off x="365124" y="1066800"/>
            <a:ext cx="8626476" cy="5106987"/>
          </a:xfrm>
        </p:spPr>
        <p:txBody>
          <a:bodyPr/>
          <a:lstStyle/>
          <a:p>
            <a:r>
              <a:rPr lang="en-US" sz="2600" dirty="0">
                <a:latin typeface="Arial" charset="0"/>
                <a:ea typeface="MS PGothic" charset="0"/>
              </a:rPr>
              <a:t>Because the lattice energy is always exothermic, </a:t>
            </a:r>
            <a:br>
              <a:rPr lang="en-US" sz="2600" dirty="0">
                <a:latin typeface="Arial" charset="0"/>
                <a:ea typeface="MS PGothic" charset="0"/>
              </a:rPr>
            </a:br>
            <a:r>
              <a:rPr lang="en-US" sz="2600" dirty="0">
                <a:latin typeface="Arial" charset="0"/>
                <a:ea typeface="MS PGothic" charset="0"/>
              </a:rPr>
              <a:t>the size and sign on the </a:t>
            </a:r>
            <a:r>
              <a:rPr lang="el-GR" sz="2600" dirty="0">
                <a:latin typeface="Arial" charset="0"/>
                <a:ea typeface="MS PGothic" charset="0"/>
              </a:rPr>
              <a:t>Δ</a:t>
            </a:r>
            <a:r>
              <a:rPr lang="en-US" sz="2600" i="1" dirty="0" err="1">
                <a:latin typeface="Arial" charset="0"/>
                <a:ea typeface="MS PGothic" charset="0"/>
              </a:rPr>
              <a:t>H</a:t>
            </a:r>
            <a:r>
              <a:rPr lang="en-US" sz="2600" baseline="-25000" dirty="0" err="1">
                <a:latin typeface="Arial" charset="0"/>
                <a:ea typeface="MS PGothic" charset="0"/>
              </a:rPr>
              <a:t>sol</a:t>
            </a:r>
            <a:r>
              <a:rPr lang="ja-JP" altLang="en-US" sz="2600" baseline="-25000" dirty="0">
                <a:latin typeface="Arial" charset="0"/>
                <a:ea typeface="MS PGothic" charset="0"/>
              </a:rPr>
              <a:t>’</a:t>
            </a:r>
            <a:r>
              <a:rPr lang="en-US" altLang="ja-JP" sz="2600" baseline="-25000" dirty="0">
                <a:latin typeface="Arial" charset="0"/>
                <a:ea typeface="MS PGothic" charset="0"/>
              </a:rPr>
              <a:t>n</a:t>
            </a:r>
            <a:r>
              <a:rPr lang="en-US" altLang="ja-JP" sz="2600" dirty="0">
                <a:latin typeface="Arial" charset="0"/>
                <a:ea typeface="MS PGothic" charset="0"/>
              </a:rPr>
              <a:t> tells us something </a:t>
            </a:r>
            <a:br>
              <a:rPr lang="en-US" altLang="ja-JP" sz="2600" dirty="0">
                <a:latin typeface="Arial" charset="0"/>
                <a:ea typeface="MS PGothic" charset="0"/>
              </a:rPr>
            </a:br>
            <a:r>
              <a:rPr lang="en-US" altLang="ja-JP" sz="2600" dirty="0">
                <a:latin typeface="Arial" charset="0"/>
                <a:ea typeface="MS PGothic" charset="0"/>
              </a:rPr>
              <a:t>about </a:t>
            </a:r>
            <a:r>
              <a:rPr lang="el-GR" altLang="ja-JP" sz="2600" dirty="0">
                <a:latin typeface="Arial" charset="0"/>
                <a:ea typeface="MS PGothic" charset="0"/>
              </a:rPr>
              <a:t>Δ</a:t>
            </a:r>
            <a:r>
              <a:rPr lang="en-US" altLang="ja-JP" sz="2600" i="1" dirty="0">
                <a:latin typeface="Arial" charset="0"/>
                <a:ea typeface="MS PGothic" charset="0"/>
              </a:rPr>
              <a:t>H</a:t>
            </a:r>
            <a:r>
              <a:rPr lang="en-US" altLang="ja-JP" sz="2600" baseline="-25000" dirty="0">
                <a:latin typeface="Arial" charset="0"/>
                <a:ea typeface="MS PGothic" charset="0"/>
              </a:rPr>
              <a:t>hydration</a:t>
            </a:r>
            <a:r>
              <a:rPr lang="en-US" altLang="ja-JP" sz="2600" dirty="0">
                <a:latin typeface="Arial" charset="0"/>
                <a:ea typeface="MS PGothic" charset="0"/>
              </a:rPr>
              <a:t>.</a:t>
            </a:r>
          </a:p>
          <a:p>
            <a:r>
              <a:rPr lang="en-US" sz="2600" dirty="0">
                <a:latin typeface="Arial" charset="0"/>
                <a:ea typeface="MS PGothic" charset="0"/>
              </a:rPr>
              <a:t>If the heat of solution is large and exothermic, then the amount of energy it costs to separate the ions is less than the energy released from hydrating the ions.</a:t>
            </a:r>
          </a:p>
          <a:p>
            <a:pPr>
              <a:buFontTx/>
              <a:buNone/>
            </a:pPr>
            <a:r>
              <a:rPr lang="en-US" sz="2600" dirty="0">
                <a:latin typeface="Symbol" charset="0"/>
                <a:ea typeface="MS PGothic" charset="0"/>
              </a:rPr>
              <a:t>	</a:t>
            </a:r>
            <a:r>
              <a:rPr lang="el-GR" sz="2600" dirty="0">
                <a:latin typeface="Arial" charset="0"/>
                <a:ea typeface="MS PGothic" charset="0"/>
              </a:rPr>
              <a:t>Δ</a:t>
            </a:r>
            <a:r>
              <a:rPr lang="en-US" sz="2600" i="1" dirty="0">
                <a:latin typeface="Arial" charset="0"/>
                <a:ea typeface="MS PGothic" charset="0"/>
              </a:rPr>
              <a:t>H</a:t>
            </a:r>
            <a:r>
              <a:rPr lang="en-US" sz="2600" baseline="-25000" dirty="0">
                <a:latin typeface="Arial" charset="0"/>
                <a:ea typeface="MS PGothic" charset="0"/>
              </a:rPr>
              <a:t>hydration</a:t>
            </a:r>
            <a:r>
              <a:rPr lang="en-US" sz="2600" dirty="0">
                <a:latin typeface="Arial" charset="0"/>
                <a:ea typeface="MS PGothic" charset="0"/>
              </a:rPr>
              <a:t> &gt; </a:t>
            </a:r>
            <a:r>
              <a:rPr lang="el-GR" sz="2600" dirty="0">
                <a:latin typeface="Arial" charset="0"/>
                <a:ea typeface="MS PGothic" charset="0"/>
              </a:rPr>
              <a:t>Δ</a:t>
            </a:r>
            <a:r>
              <a:rPr lang="en-US" sz="2600" i="1" dirty="0">
                <a:latin typeface="Arial" charset="0"/>
                <a:ea typeface="MS PGothic" charset="0"/>
              </a:rPr>
              <a:t>H</a:t>
            </a:r>
            <a:r>
              <a:rPr lang="en-US" sz="2600" baseline="-25000" dirty="0">
                <a:latin typeface="Arial" charset="0"/>
                <a:ea typeface="MS PGothic" charset="0"/>
              </a:rPr>
              <a:t>solute</a:t>
            </a:r>
            <a:r>
              <a:rPr lang="en-US" sz="2600" dirty="0">
                <a:latin typeface="Arial" charset="0"/>
                <a:ea typeface="MS PGothic" charset="0"/>
              </a:rPr>
              <a:t> when </a:t>
            </a:r>
            <a:r>
              <a:rPr lang="el-GR" sz="2600" dirty="0">
                <a:latin typeface="Arial" charset="0"/>
                <a:ea typeface="MS PGothic" charset="0"/>
              </a:rPr>
              <a:t>Δ</a:t>
            </a:r>
            <a:r>
              <a:rPr lang="en-US" sz="2600" i="1" dirty="0">
                <a:latin typeface="Arial" charset="0"/>
                <a:ea typeface="MS PGothic" charset="0"/>
              </a:rPr>
              <a:t>H</a:t>
            </a:r>
            <a:r>
              <a:rPr lang="en-US" sz="2600" baseline="-25000" dirty="0">
                <a:latin typeface="Arial" charset="0"/>
                <a:ea typeface="MS PGothic" charset="0"/>
              </a:rPr>
              <a:t>sol</a:t>
            </a:r>
            <a:r>
              <a:rPr lang="ja-JP" altLang="en-US" sz="2600" baseline="-25000" dirty="0">
                <a:latin typeface="Arial" charset="0"/>
                <a:ea typeface="MS PGothic" charset="0"/>
              </a:rPr>
              <a:t>’</a:t>
            </a:r>
            <a:r>
              <a:rPr lang="en-US" altLang="ja-JP" sz="2600" baseline="-25000" dirty="0">
                <a:latin typeface="Arial" charset="0"/>
                <a:ea typeface="MS PGothic" charset="0"/>
              </a:rPr>
              <a:t>n</a:t>
            </a:r>
            <a:r>
              <a:rPr lang="en-US" altLang="ja-JP" sz="2600" dirty="0">
                <a:latin typeface="Arial" charset="0"/>
                <a:ea typeface="MS PGothic" charset="0"/>
              </a:rPr>
              <a:t> is (</a:t>
            </a:r>
            <a:r>
              <a:rPr lang="en-US" altLang="ja-JP" sz="2600" dirty="0">
                <a:latin typeface="Arial" charset="0"/>
                <a:ea typeface="MS PGothic" charset="0"/>
                <a:cs typeface="Arial" charset="0"/>
              </a:rPr>
              <a:t>−</a:t>
            </a:r>
            <a:r>
              <a:rPr lang="en-US" altLang="ja-JP" sz="2600" dirty="0" smtClean="0">
                <a:latin typeface="Arial" charset="0"/>
                <a:ea typeface="MS PGothic" charset="0"/>
                <a:cs typeface="Arial" charset="0"/>
              </a:rPr>
              <a:t>).</a:t>
            </a:r>
            <a:endParaRPr lang="en-US" altLang="ja-JP" sz="2600" dirty="0">
              <a:latin typeface="Arial" charset="0"/>
              <a:ea typeface="MS PGothic" charset="0"/>
            </a:endParaRPr>
          </a:p>
          <a:p>
            <a:r>
              <a:rPr lang="en-US" sz="2600" dirty="0">
                <a:latin typeface="Arial" charset="0"/>
                <a:ea typeface="MS PGothic" charset="0"/>
              </a:rPr>
              <a:t>If the heat of solution is large and endothermic, then the amount of energy it costs to separate the ions is more than the energy released from hydrating the ions.</a:t>
            </a:r>
          </a:p>
          <a:p>
            <a:pPr>
              <a:buFontTx/>
              <a:buNone/>
            </a:pPr>
            <a:r>
              <a:rPr lang="en-US" sz="2800" dirty="0">
                <a:latin typeface="Symbol" charset="0"/>
                <a:ea typeface="MS PGothic" charset="0"/>
              </a:rPr>
              <a:t>	</a:t>
            </a:r>
            <a:r>
              <a:rPr lang="el-GR" sz="2600" dirty="0">
                <a:latin typeface="Arial" charset="0"/>
                <a:ea typeface="MS PGothic" charset="0"/>
              </a:rPr>
              <a:t>Δ</a:t>
            </a:r>
            <a:r>
              <a:rPr lang="en-US" sz="2600" i="1" dirty="0">
                <a:latin typeface="Arial" charset="0"/>
                <a:ea typeface="MS PGothic" charset="0"/>
              </a:rPr>
              <a:t>H</a:t>
            </a:r>
            <a:r>
              <a:rPr lang="en-US" sz="2600" baseline="-25000" dirty="0">
                <a:latin typeface="Arial" charset="0"/>
                <a:ea typeface="MS PGothic" charset="0"/>
              </a:rPr>
              <a:t>hydration</a:t>
            </a:r>
            <a:r>
              <a:rPr lang="en-US" sz="2600" dirty="0">
                <a:latin typeface="Arial" charset="0"/>
                <a:ea typeface="MS PGothic" charset="0"/>
              </a:rPr>
              <a:t> &lt; </a:t>
            </a:r>
            <a:r>
              <a:rPr lang="el-GR" sz="2600" dirty="0">
                <a:latin typeface="Arial" charset="0"/>
                <a:ea typeface="MS PGothic" charset="0"/>
              </a:rPr>
              <a:t>Δ</a:t>
            </a:r>
            <a:r>
              <a:rPr lang="en-US" sz="2600" i="1" dirty="0">
                <a:latin typeface="Arial" charset="0"/>
                <a:ea typeface="MS PGothic" charset="0"/>
              </a:rPr>
              <a:t>H</a:t>
            </a:r>
            <a:r>
              <a:rPr lang="en-US" sz="2600" baseline="-25000" dirty="0">
                <a:latin typeface="Arial" charset="0"/>
                <a:ea typeface="MS PGothic" charset="0"/>
              </a:rPr>
              <a:t>solute</a:t>
            </a:r>
            <a:r>
              <a:rPr lang="en-US" sz="2600" dirty="0">
                <a:latin typeface="Arial" charset="0"/>
                <a:ea typeface="MS PGothic" charset="0"/>
              </a:rPr>
              <a:t> when </a:t>
            </a:r>
            <a:r>
              <a:rPr lang="el-GR" sz="2600" dirty="0">
                <a:latin typeface="Arial" charset="0"/>
                <a:ea typeface="MS PGothic" charset="0"/>
              </a:rPr>
              <a:t>Δ</a:t>
            </a:r>
            <a:r>
              <a:rPr lang="en-US" sz="2600" i="1" dirty="0">
                <a:latin typeface="Arial" charset="0"/>
                <a:ea typeface="MS PGothic" charset="0"/>
              </a:rPr>
              <a:t>H</a:t>
            </a:r>
            <a:r>
              <a:rPr lang="en-US" sz="2600" baseline="-25000" dirty="0">
                <a:latin typeface="Arial" charset="0"/>
                <a:ea typeface="MS PGothic" charset="0"/>
              </a:rPr>
              <a:t>sol</a:t>
            </a:r>
            <a:r>
              <a:rPr lang="ja-JP" altLang="en-US" sz="2600" baseline="-25000" dirty="0">
                <a:latin typeface="Arial" charset="0"/>
                <a:ea typeface="MS PGothic" charset="0"/>
              </a:rPr>
              <a:t>’</a:t>
            </a:r>
            <a:r>
              <a:rPr lang="en-US" altLang="ja-JP" sz="2600" baseline="-25000" dirty="0">
                <a:latin typeface="Arial" charset="0"/>
                <a:ea typeface="MS PGothic" charset="0"/>
              </a:rPr>
              <a:t>n</a:t>
            </a:r>
            <a:r>
              <a:rPr lang="en-US" altLang="ja-JP" sz="2600" dirty="0">
                <a:latin typeface="Arial" charset="0"/>
                <a:ea typeface="MS PGothic" charset="0"/>
              </a:rPr>
              <a:t> is </a:t>
            </a:r>
            <a:r>
              <a:rPr lang="en-US" altLang="ja-JP" sz="2600" dirty="0" smtClean="0">
                <a:latin typeface="Arial" charset="0"/>
                <a:ea typeface="MS PGothic" charset="0"/>
              </a:rPr>
              <a:t>(</a:t>
            </a:r>
            <a:r>
              <a:rPr lang="en-US" altLang="ja-JP" sz="2600" dirty="0" smtClean="0">
                <a:latin typeface="Arial" charset="0"/>
                <a:ea typeface="MS PGothic" charset="0"/>
                <a:cs typeface="Arial" charset="0"/>
              </a:rPr>
              <a:t>+).</a:t>
            </a:r>
            <a:endParaRPr lang="en-US" altLang="ja-JP" sz="2600" dirty="0">
              <a:latin typeface="Arial" charset="0"/>
              <a:ea typeface="MS PGothic" charset="0"/>
              <a:cs typeface="Arial"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noFill/>
        </p:spPr>
        <p:txBody>
          <a:bodyPr/>
          <a:lstStyle/>
          <a:p>
            <a:r>
              <a:rPr lang="en-US" dirty="0">
                <a:latin typeface="Arial" charset="0"/>
                <a:ea typeface="MS PGothic" charset="0"/>
              </a:rPr>
              <a:t>Solution Equilibrium</a:t>
            </a:r>
          </a:p>
        </p:txBody>
      </p:sp>
      <p:sp>
        <p:nvSpPr>
          <p:cNvPr id="76801" name="Rectangle 3"/>
          <p:cNvSpPr>
            <a:spLocks noGrp="1" noChangeArrowheads="1"/>
          </p:cNvSpPr>
          <p:nvPr>
            <p:ph idx="1"/>
          </p:nvPr>
        </p:nvSpPr>
        <p:spPr/>
        <p:txBody>
          <a:bodyPr/>
          <a:lstStyle/>
          <a:p>
            <a:r>
              <a:rPr lang="en-US" sz="2800" dirty="0">
                <a:latin typeface="Arial" charset="0"/>
                <a:ea typeface="MS PGothic" charset="0"/>
              </a:rPr>
              <a:t>The dissolution of a solute in a solvent is an equilibrium process.</a:t>
            </a:r>
          </a:p>
          <a:p>
            <a:r>
              <a:rPr lang="en-US" sz="2800" dirty="0">
                <a:latin typeface="Arial" charset="0"/>
                <a:ea typeface="MS PGothic" charset="0"/>
              </a:rPr>
              <a:t>Initially, when there is no dissolved solute, the only process possible is dissolution.</a:t>
            </a:r>
          </a:p>
          <a:p>
            <a:r>
              <a:rPr lang="en-US" sz="2800" dirty="0">
                <a:latin typeface="Arial" charset="0"/>
                <a:ea typeface="MS PGothic" charset="0"/>
              </a:rPr>
              <a:t>Shortly after some solute is dissolved, solute particles can start to recombine to reform solute molecules, but </a:t>
            </a:r>
            <a:r>
              <a:rPr lang="en-US" sz="2800" dirty="0" smtClean="0">
                <a:latin typeface="Arial" charset="0"/>
                <a:ea typeface="MS PGothic" charset="0"/>
              </a:rPr>
              <a:t>when the </a:t>
            </a:r>
            <a:r>
              <a:rPr lang="en-US" sz="2800" dirty="0">
                <a:latin typeface="Arial" charset="0"/>
                <a:ea typeface="MS PGothic" charset="0"/>
              </a:rPr>
              <a:t>rate of </a:t>
            </a:r>
            <a:r>
              <a:rPr lang="en-US" sz="2800">
                <a:latin typeface="Arial" charset="0"/>
                <a:ea typeface="MS PGothic" charset="0"/>
              </a:rPr>
              <a:t>dissolution </a:t>
            </a:r>
            <a:r>
              <a:rPr lang="en-US" sz="2800" smtClean="0">
                <a:latin typeface="Arial" charset="0"/>
                <a:ea typeface="MS PGothic" charset="0"/>
              </a:rPr>
              <a:t>&gt;&gt; </a:t>
            </a:r>
            <a:r>
              <a:rPr lang="en-US" sz="2800" dirty="0">
                <a:latin typeface="Arial" charset="0"/>
                <a:ea typeface="MS PGothic" charset="0"/>
              </a:rPr>
              <a:t>the rate of </a:t>
            </a:r>
            <a:r>
              <a:rPr lang="en-US" sz="2800" dirty="0" smtClean="0">
                <a:latin typeface="Arial" charset="0"/>
                <a:ea typeface="MS PGothic" charset="0"/>
              </a:rPr>
              <a:t>deposition, the </a:t>
            </a:r>
            <a:r>
              <a:rPr lang="en-US" sz="2800" dirty="0">
                <a:latin typeface="Arial" charset="0"/>
                <a:ea typeface="MS PGothic" charset="0"/>
              </a:rPr>
              <a:t>solute continues to dissolve.</a:t>
            </a:r>
          </a:p>
          <a:p>
            <a:r>
              <a:rPr lang="en-US" sz="2800" dirty="0">
                <a:latin typeface="Arial" charset="0"/>
                <a:ea typeface="MS PGothic" charset="0"/>
              </a:rPr>
              <a:t>Eventually, the rate of dissolution = the rate of deposition—the solution is saturated with </a:t>
            </a:r>
            <a:r>
              <a:rPr lang="en-US" sz="2800" dirty="0" smtClean="0">
                <a:latin typeface="Arial" charset="0"/>
                <a:ea typeface="MS PGothic" charset="0"/>
              </a:rPr>
              <a:t>solute, </a:t>
            </a:r>
            <a:r>
              <a:rPr lang="en-US" sz="2800" dirty="0">
                <a:latin typeface="Arial" charset="0"/>
                <a:ea typeface="MS PGothic" charset="0"/>
              </a:rPr>
              <a:t>and no more solute will dissolve.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noFill/>
        </p:spPr>
        <p:txBody>
          <a:bodyPr/>
          <a:lstStyle/>
          <a:p>
            <a:r>
              <a:rPr lang="en-US" dirty="0">
                <a:latin typeface="Arial" charset="0"/>
                <a:ea typeface="MS PGothic" charset="0"/>
              </a:rPr>
              <a:t>Solution Equilibrium</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2811"/>
          <a:stretch/>
        </p:blipFill>
        <p:spPr>
          <a:xfrm>
            <a:off x="838200" y="914400"/>
            <a:ext cx="7315200" cy="5306786"/>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p:txBody>
          <a:bodyPr/>
          <a:lstStyle/>
          <a:p>
            <a:pPr>
              <a:defRPr/>
            </a:pPr>
            <a:r>
              <a:rPr lang="en-US" sz="2800" dirty="0">
                <a:solidFill>
                  <a:srgbClr val="000000"/>
                </a:solidFill>
                <a:ea typeface="ＭＳ Ｐゴシック" charset="0"/>
                <a:cs typeface="ＭＳ Ｐゴシック" charset="0"/>
              </a:rPr>
              <a:t>A solution that has the solute and solvent in dynamic equilibrium is said to be </a:t>
            </a:r>
            <a:r>
              <a:rPr lang="en-US" sz="2800" b="1" dirty="0">
                <a:solidFill>
                  <a:srgbClr val="000000"/>
                </a:solidFill>
                <a:ea typeface="ＭＳ Ｐゴシック" charset="0"/>
                <a:cs typeface="ＭＳ Ｐゴシック" charset="0"/>
              </a:rPr>
              <a:t>saturated</a:t>
            </a:r>
            <a:r>
              <a:rPr lang="en-US" sz="2800" dirty="0">
                <a:solidFill>
                  <a:srgbClr val="000000"/>
                </a:solidFill>
                <a:ea typeface="ＭＳ Ｐゴシック" charset="0"/>
                <a:cs typeface="ＭＳ Ｐゴシック" charset="0"/>
              </a:rPr>
              <a:t>.</a:t>
            </a:r>
          </a:p>
          <a:p>
            <a:pPr lvl="1">
              <a:defRPr/>
            </a:pPr>
            <a:r>
              <a:rPr lang="en-US" sz="2400" dirty="0">
                <a:solidFill>
                  <a:srgbClr val="000000"/>
                </a:solidFill>
                <a:ea typeface="ＭＳ Ｐゴシック" charset="0"/>
              </a:rPr>
              <a:t>If you add more solute it will not dissolve.</a:t>
            </a:r>
            <a:endParaRPr lang="en-US" sz="2400" b="1" dirty="0">
              <a:solidFill>
                <a:srgbClr val="000000"/>
              </a:solidFill>
              <a:ea typeface="ＭＳ Ｐゴシック" charset="0"/>
            </a:endParaRPr>
          </a:p>
          <a:p>
            <a:pPr lvl="1">
              <a:defRPr/>
            </a:pPr>
            <a:r>
              <a:rPr lang="en-US" sz="2400" dirty="0">
                <a:solidFill>
                  <a:srgbClr val="000000"/>
                </a:solidFill>
                <a:ea typeface="ＭＳ Ｐゴシック" charset="0"/>
              </a:rPr>
              <a:t>The saturation concentration depends on the temperature and pressure of gases.</a:t>
            </a:r>
          </a:p>
          <a:p>
            <a:pPr>
              <a:defRPr/>
            </a:pPr>
            <a:endParaRPr lang="en-US" sz="1050" dirty="0">
              <a:solidFill>
                <a:srgbClr val="000000"/>
              </a:solidFill>
              <a:ea typeface="ＭＳ Ｐゴシック" charset="0"/>
              <a:cs typeface="ＭＳ Ｐゴシック" charset="0"/>
            </a:endParaRPr>
          </a:p>
          <a:p>
            <a:pPr>
              <a:defRPr/>
            </a:pPr>
            <a:r>
              <a:rPr lang="en-US" sz="2800" dirty="0">
                <a:solidFill>
                  <a:srgbClr val="000000"/>
                </a:solidFill>
                <a:ea typeface="ＭＳ Ｐゴシック" charset="0"/>
                <a:cs typeface="ＭＳ Ｐゴシック" charset="0"/>
              </a:rPr>
              <a:t>A solution that has less solute than saturation is said to be </a:t>
            </a:r>
            <a:r>
              <a:rPr lang="en-US" sz="2800" b="1" dirty="0">
                <a:solidFill>
                  <a:srgbClr val="000000"/>
                </a:solidFill>
                <a:ea typeface="ＭＳ Ｐゴシック" charset="0"/>
                <a:cs typeface="ＭＳ Ｐゴシック" charset="0"/>
              </a:rPr>
              <a:t>unsaturated</a:t>
            </a:r>
            <a:r>
              <a:rPr lang="en-US" sz="2800" dirty="0">
                <a:solidFill>
                  <a:srgbClr val="000000"/>
                </a:solidFill>
                <a:ea typeface="ＭＳ Ｐゴシック" charset="0"/>
                <a:cs typeface="ＭＳ Ｐゴシック" charset="0"/>
              </a:rPr>
              <a:t>.</a:t>
            </a:r>
          </a:p>
          <a:p>
            <a:pPr lvl="1">
              <a:defRPr/>
            </a:pPr>
            <a:r>
              <a:rPr lang="en-US" sz="2400" dirty="0">
                <a:solidFill>
                  <a:srgbClr val="000000"/>
                </a:solidFill>
                <a:ea typeface="ＭＳ Ｐゴシック" charset="0"/>
              </a:rPr>
              <a:t>More solute will dissolve at this temperature.</a:t>
            </a:r>
          </a:p>
          <a:p>
            <a:pPr>
              <a:defRPr/>
            </a:pPr>
            <a:endParaRPr lang="en-US" sz="1050" dirty="0">
              <a:solidFill>
                <a:srgbClr val="000000"/>
              </a:solidFill>
              <a:ea typeface="ＭＳ Ｐゴシック" charset="0"/>
              <a:cs typeface="ＭＳ Ｐゴシック" charset="0"/>
            </a:endParaRPr>
          </a:p>
          <a:p>
            <a:pPr>
              <a:defRPr/>
            </a:pPr>
            <a:r>
              <a:rPr lang="en-US" sz="2800" dirty="0">
                <a:solidFill>
                  <a:srgbClr val="000000"/>
                </a:solidFill>
                <a:ea typeface="ＭＳ Ｐゴシック" charset="0"/>
                <a:cs typeface="ＭＳ Ｐゴシック" charset="0"/>
              </a:rPr>
              <a:t>A solution that has more solute than saturation is said to be </a:t>
            </a:r>
            <a:r>
              <a:rPr lang="en-US" sz="2800" b="1" dirty="0">
                <a:solidFill>
                  <a:srgbClr val="000000"/>
                </a:solidFill>
                <a:ea typeface="ＭＳ Ｐゴシック" charset="0"/>
                <a:cs typeface="ＭＳ Ｐゴシック" charset="0"/>
              </a:rPr>
              <a:t>supersaturated</a:t>
            </a:r>
            <a:r>
              <a:rPr lang="en-US" sz="2800" dirty="0">
                <a:solidFill>
                  <a:srgbClr val="000000"/>
                </a:solidFill>
                <a:ea typeface="ＭＳ Ｐゴシック" charset="0"/>
                <a:cs typeface="ＭＳ Ｐゴシック" charset="0"/>
              </a:rPr>
              <a:t>.</a:t>
            </a:r>
          </a:p>
        </p:txBody>
      </p:sp>
      <p:sp>
        <p:nvSpPr>
          <p:cNvPr id="2" name="Title 1"/>
          <p:cNvSpPr txBox="1">
            <a:spLocks/>
          </p:cNvSpPr>
          <p:nvPr/>
        </p:nvSpPr>
        <p:spPr bwMode="auto">
          <a:xfrm>
            <a:off x="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Solubility Limit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noFill/>
        </p:spPr>
        <p:txBody>
          <a:bodyPr/>
          <a:lstStyle/>
          <a:p>
            <a:r>
              <a:rPr lang="en-US" dirty="0">
                <a:latin typeface="Arial" charset="0"/>
                <a:ea typeface="MS PGothic" charset="0"/>
              </a:rPr>
              <a:t>How Can You Make a Solvent Hold More Solute?</a:t>
            </a:r>
          </a:p>
        </p:txBody>
      </p:sp>
      <p:sp>
        <p:nvSpPr>
          <p:cNvPr id="82946" name="Rectangle 3"/>
          <p:cNvSpPr>
            <a:spLocks noGrp="1" noChangeArrowheads="1"/>
          </p:cNvSpPr>
          <p:nvPr>
            <p:ph idx="1"/>
          </p:nvPr>
        </p:nvSpPr>
        <p:spPr>
          <a:xfrm>
            <a:off x="365124" y="1143000"/>
            <a:ext cx="8550275" cy="5106987"/>
          </a:xfrm>
        </p:spPr>
        <p:txBody>
          <a:bodyPr/>
          <a:lstStyle/>
          <a:p>
            <a:r>
              <a:rPr lang="en-US" sz="2800" dirty="0">
                <a:latin typeface="Arial" charset="0"/>
                <a:ea typeface="MS PGothic" charset="0"/>
              </a:rPr>
              <a:t>Solutions can be made saturated at non-room </a:t>
            </a:r>
            <a:r>
              <a:rPr lang="en-US" sz="2800" dirty="0" smtClean="0">
                <a:latin typeface="Arial" charset="0"/>
                <a:ea typeface="MS PGothic" charset="0"/>
              </a:rPr>
              <a:t>conditions </a:t>
            </a:r>
            <a:r>
              <a:rPr lang="en-US" sz="2800" dirty="0">
                <a:latin typeface="Arial" charset="0"/>
                <a:ea typeface="MS PGothic" charset="0"/>
              </a:rPr>
              <a:t>and then can be allowed to come to room conditions slowly.</a:t>
            </a:r>
          </a:p>
          <a:p>
            <a:r>
              <a:rPr lang="en-US" sz="2800" dirty="0">
                <a:latin typeface="Arial" charset="0"/>
                <a:ea typeface="MS PGothic" charset="0"/>
              </a:rPr>
              <a:t>For some solutes, instead of coming out of solution when the conditions change, they get stuck between the solvent </a:t>
            </a:r>
            <a:r>
              <a:rPr lang="en-US" sz="2800" dirty="0" smtClean="0">
                <a:latin typeface="Arial" charset="0"/>
                <a:ea typeface="MS PGothic" charset="0"/>
              </a:rPr>
              <a:t>molecules, </a:t>
            </a:r>
            <a:r>
              <a:rPr lang="en-US" sz="2800" dirty="0">
                <a:latin typeface="Arial" charset="0"/>
                <a:ea typeface="MS PGothic" charset="0"/>
              </a:rPr>
              <a:t>and the solution becomes supersaturated.</a:t>
            </a:r>
          </a:p>
          <a:p>
            <a:r>
              <a:rPr lang="en-US" sz="2800" dirty="0">
                <a:latin typeface="Arial" charset="0"/>
                <a:ea typeface="MS PGothic" charset="0"/>
              </a:rPr>
              <a:t>Supersaturated solutions are unstable and lose all the solute above saturation when disturbed.</a:t>
            </a:r>
          </a:p>
          <a:p>
            <a:pPr lvl="1"/>
            <a:r>
              <a:rPr lang="en-US" sz="2400" dirty="0">
                <a:latin typeface="Arial" charset="0"/>
                <a:ea typeface="MS PGothic" charset="0"/>
              </a:rPr>
              <a:t>For example, shaking a carbonated beverage</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txBox="1">
            <a:spLocks noChangeArrowheads="1"/>
          </p:cNvSpPr>
          <p:nvPr/>
        </p:nvSpPr>
        <p:spPr bwMode="auto">
          <a:xfrm>
            <a:off x="0" y="0"/>
            <a:ext cx="9144000" cy="1077913"/>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Adding a Crystal of NaC</a:t>
            </a:r>
            <a:r>
              <a:rPr lang="en-US" sz="3200" b="1" baseline="-25000" dirty="0">
                <a:solidFill>
                  <a:srgbClr val="ED6B06"/>
                </a:solidFill>
                <a:cs typeface="Arial" charset="0"/>
              </a:rPr>
              <a:t>2</a:t>
            </a:r>
            <a:r>
              <a:rPr lang="en-US" sz="3200" b="1" dirty="0">
                <a:solidFill>
                  <a:srgbClr val="ED6B06"/>
                </a:solidFill>
                <a:cs typeface="Arial" charset="0"/>
              </a:rPr>
              <a:t>H</a:t>
            </a:r>
            <a:r>
              <a:rPr lang="en-US" sz="3200" b="1" baseline="-25000" dirty="0">
                <a:solidFill>
                  <a:srgbClr val="ED6B06"/>
                </a:solidFill>
                <a:cs typeface="Arial" charset="0"/>
              </a:rPr>
              <a:t>3</a:t>
            </a:r>
            <a:r>
              <a:rPr lang="en-US" sz="3200" b="1" dirty="0">
                <a:solidFill>
                  <a:srgbClr val="ED6B06"/>
                </a:solidFill>
                <a:cs typeface="Arial" charset="0"/>
              </a:rPr>
              <a:t>O</a:t>
            </a:r>
            <a:r>
              <a:rPr lang="en-US" sz="3200" b="1" baseline="-25000" dirty="0">
                <a:solidFill>
                  <a:srgbClr val="ED6B06"/>
                </a:solidFill>
                <a:cs typeface="Arial" charset="0"/>
              </a:rPr>
              <a:t>2</a:t>
            </a:r>
            <a:r>
              <a:rPr lang="en-US" sz="3200" b="1" dirty="0">
                <a:solidFill>
                  <a:srgbClr val="ED6B06"/>
                </a:solidFill>
                <a:cs typeface="Arial" charset="0"/>
              </a:rPr>
              <a:t> to a Supersaturated Solution</a:t>
            </a:r>
          </a:p>
        </p:txBody>
      </p:sp>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04800" y="1572768"/>
            <a:ext cx="8534400" cy="3712464"/>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noFill/>
        </p:spPr>
        <p:txBody>
          <a:bodyPr/>
          <a:lstStyle/>
          <a:p>
            <a:r>
              <a:rPr lang="en-US" dirty="0">
                <a:latin typeface="Arial" charset="0"/>
                <a:ea typeface="MS PGothic" charset="0"/>
              </a:rPr>
              <a:t>Temperature Dependence of Solubility of Solids in Water</a:t>
            </a:r>
          </a:p>
        </p:txBody>
      </p:sp>
      <p:sp>
        <p:nvSpPr>
          <p:cNvPr id="87041" name="Rectangle 3"/>
          <p:cNvSpPr>
            <a:spLocks noGrp="1" noChangeArrowheads="1"/>
          </p:cNvSpPr>
          <p:nvPr>
            <p:ph idx="1"/>
          </p:nvPr>
        </p:nvSpPr>
        <p:spPr>
          <a:xfrm>
            <a:off x="365124" y="1219200"/>
            <a:ext cx="8550275" cy="5106987"/>
          </a:xfrm>
        </p:spPr>
        <p:txBody>
          <a:bodyPr/>
          <a:lstStyle/>
          <a:p>
            <a:r>
              <a:rPr lang="en-US" sz="2800" dirty="0">
                <a:latin typeface="Arial" charset="0"/>
                <a:ea typeface="MS PGothic" charset="0"/>
              </a:rPr>
              <a:t>Solubility is generally given in grams of solute that will dissolve in 100 g of water.</a:t>
            </a:r>
          </a:p>
          <a:p>
            <a:r>
              <a:rPr lang="en-US" sz="2800" dirty="0">
                <a:latin typeface="Arial" charset="0"/>
                <a:ea typeface="MS PGothic" charset="0"/>
              </a:rPr>
              <a:t>For </a:t>
            </a:r>
            <a:r>
              <a:rPr lang="en-US" sz="2800" i="1" dirty="0">
                <a:latin typeface="Arial" charset="0"/>
                <a:ea typeface="MS PGothic" charset="0"/>
              </a:rPr>
              <a:t>most</a:t>
            </a:r>
            <a:r>
              <a:rPr lang="en-US" sz="2800" dirty="0">
                <a:latin typeface="Arial" charset="0"/>
                <a:ea typeface="MS PGothic" charset="0"/>
              </a:rPr>
              <a:t> solids, the solubility of the solid increases as the temperature increases.</a:t>
            </a:r>
          </a:p>
          <a:p>
            <a:pPr lvl="1"/>
            <a:r>
              <a:rPr lang="en-US" sz="2400" dirty="0">
                <a:latin typeface="Arial" charset="0"/>
                <a:ea typeface="MS PGothic" charset="0"/>
              </a:rPr>
              <a:t>When </a:t>
            </a:r>
            <a:r>
              <a:rPr lang="el-GR" sz="2400" dirty="0">
                <a:latin typeface="Arial" charset="0"/>
                <a:ea typeface="MS PGothic" charset="0"/>
              </a:rPr>
              <a:t>Δ</a:t>
            </a:r>
            <a:r>
              <a:rPr lang="en-US" sz="2400" i="1" dirty="0">
                <a:latin typeface="Arial" charset="0"/>
                <a:ea typeface="MS PGothic" charset="0"/>
              </a:rPr>
              <a:t>H</a:t>
            </a:r>
            <a:r>
              <a:rPr lang="en-US" sz="2400" baseline="-25000" dirty="0">
                <a:latin typeface="Arial" charset="0"/>
                <a:ea typeface="MS PGothic" charset="0"/>
              </a:rPr>
              <a:t>solution</a:t>
            </a:r>
            <a:r>
              <a:rPr lang="en-US" sz="2400" dirty="0">
                <a:latin typeface="Arial" charset="0"/>
                <a:ea typeface="MS PGothic" charset="0"/>
              </a:rPr>
              <a:t> is endothermic</a:t>
            </a:r>
          </a:p>
          <a:p>
            <a:r>
              <a:rPr lang="en-US" sz="2800" dirty="0">
                <a:latin typeface="Arial" charset="0"/>
                <a:ea typeface="MS PGothic" charset="0"/>
              </a:rPr>
              <a:t>Solubility curves can be used to predict whether a solution with a particular amount of solute dissolved in water is saturated (on the line), unsaturated (below the line), or supersaturated (above the line).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txBox="1">
            <a:spLocks/>
          </p:cNvSpPr>
          <p:nvPr/>
        </p:nvSpPr>
        <p:spPr bwMode="auto">
          <a:xfrm>
            <a:off x="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Solubility Curves</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3299"/>
          <a:stretch/>
        </p:blipFill>
        <p:spPr>
          <a:xfrm>
            <a:off x="1473233" y="838200"/>
            <a:ext cx="6197534" cy="5425440"/>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txBox="1">
            <a:spLocks/>
          </p:cNvSpPr>
          <p:nvPr/>
        </p:nvSpPr>
        <p:spPr bwMode="auto">
          <a:xfrm>
            <a:off x="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Purification by Recrystallization</a:t>
            </a:r>
          </a:p>
        </p:txBody>
      </p:sp>
      <p:sp>
        <p:nvSpPr>
          <p:cNvPr id="91138" name="Rectangle 3"/>
          <p:cNvSpPr>
            <a:spLocks noGrp="1" noChangeArrowheads="1"/>
          </p:cNvSpPr>
          <p:nvPr>
            <p:ph idx="1"/>
          </p:nvPr>
        </p:nvSpPr>
        <p:spPr>
          <a:xfrm>
            <a:off x="365125" y="838200"/>
            <a:ext cx="5426076" cy="5106987"/>
          </a:xfrm>
        </p:spPr>
        <p:txBody>
          <a:bodyPr/>
          <a:lstStyle/>
          <a:p>
            <a:pPr>
              <a:defRPr/>
            </a:pPr>
            <a:r>
              <a:rPr lang="en-US" sz="2800" dirty="0">
                <a:ea typeface="ＭＳ Ｐゴシック" charset="0"/>
                <a:cs typeface="ＭＳ Ｐゴシック" charset="0"/>
              </a:rPr>
              <a:t>One of the common operations performed by a chemist is removing impurities from a </a:t>
            </a:r>
            <a:r>
              <a:rPr lang="en-US" sz="2800" dirty="0" smtClean="0">
                <a:ea typeface="ＭＳ Ｐゴシック" charset="0"/>
                <a:cs typeface="ＭＳ Ｐゴシック" charset="0"/>
              </a:rPr>
              <a:t/>
            </a:r>
            <a:br>
              <a:rPr lang="en-US" sz="2800" dirty="0" smtClean="0">
                <a:ea typeface="ＭＳ Ｐゴシック" charset="0"/>
                <a:cs typeface="ＭＳ Ｐゴシック" charset="0"/>
              </a:rPr>
            </a:br>
            <a:r>
              <a:rPr lang="en-US" sz="2800" dirty="0" smtClean="0">
                <a:ea typeface="ＭＳ Ｐゴシック" charset="0"/>
                <a:cs typeface="ＭＳ Ｐゴシック" charset="0"/>
              </a:rPr>
              <a:t>solid </a:t>
            </a:r>
            <a:r>
              <a:rPr lang="en-US" sz="2800" dirty="0">
                <a:ea typeface="ＭＳ Ｐゴシック" charset="0"/>
                <a:cs typeface="ＭＳ Ｐゴシック" charset="0"/>
              </a:rPr>
              <a:t>compound.</a:t>
            </a:r>
          </a:p>
          <a:p>
            <a:pPr>
              <a:defRPr/>
            </a:pPr>
            <a:endParaRPr lang="en-US" sz="1050" dirty="0">
              <a:ea typeface="ＭＳ Ｐゴシック" charset="0"/>
              <a:cs typeface="ＭＳ Ｐゴシック" charset="0"/>
            </a:endParaRPr>
          </a:p>
          <a:p>
            <a:pPr>
              <a:defRPr/>
            </a:pPr>
            <a:r>
              <a:rPr lang="en-US" sz="2800" dirty="0">
                <a:ea typeface="ＭＳ Ｐゴシック" charset="0"/>
                <a:cs typeface="ＭＳ Ｐゴシック" charset="0"/>
              </a:rPr>
              <a:t>One method of purification involves dissolving a solid in </a:t>
            </a:r>
            <a:r>
              <a:rPr lang="en-US" sz="2800" dirty="0" smtClean="0">
                <a:ea typeface="ＭＳ Ｐゴシック" charset="0"/>
                <a:cs typeface="ＭＳ Ｐゴシック" charset="0"/>
              </a:rPr>
              <a:t/>
            </a:r>
            <a:br>
              <a:rPr lang="en-US" sz="2800" dirty="0" smtClean="0">
                <a:ea typeface="ＭＳ Ｐゴシック" charset="0"/>
                <a:cs typeface="ＭＳ Ｐゴシック" charset="0"/>
              </a:rPr>
            </a:br>
            <a:r>
              <a:rPr lang="en-US" sz="2800" dirty="0" smtClean="0">
                <a:ea typeface="ＭＳ Ｐゴシック" charset="0"/>
                <a:cs typeface="ＭＳ Ｐゴシック" charset="0"/>
              </a:rPr>
              <a:t>a hot </a:t>
            </a:r>
            <a:r>
              <a:rPr lang="en-US" sz="2800" dirty="0">
                <a:ea typeface="ＭＳ Ｐゴシック" charset="0"/>
                <a:cs typeface="ＭＳ Ｐゴシック" charset="0"/>
              </a:rPr>
              <a:t>solvent until the solution </a:t>
            </a:r>
            <a:r>
              <a:rPr lang="en-US" sz="2800" dirty="0" smtClean="0">
                <a:ea typeface="ＭＳ Ｐゴシック" charset="0"/>
                <a:cs typeface="ＭＳ Ｐゴシック" charset="0"/>
              </a:rPr>
              <a:t/>
            </a:r>
            <a:br>
              <a:rPr lang="en-US" sz="2800" dirty="0" smtClean="0">
                <a:ea typeface="ＭＳ Ｐゴシック" charset="0"/>
                <a:cs typeface="ＭＳ Ｐゴシック" charset="0"/>
              </a:rPr>
            </a:br>
            <a:r>
              <a:rPr lang="en-US" sz="2800" dirty="0" smtClean="0">
                <a:ea typeface="ＭＳ Ｐゴシック" charset="0"/>
                <a:cs typeface="ＭＳ Ｐゴシック" charset="0"/>
              </a:rPr>
              <a:t>is </a:t>
            </a:r>
            <a:r>
              <a:rPr lang="en-US" sz="2800" dirty="0">
                <a:ea typeface="ＭＳ Ｐゴシック" charset="0"/>
                <a:cs typeface="ＭＳ Ｐゴシック" charset="0"/>
              </a:rPr>
              <a:t>saturated.</a:t>
            </a:r>
          </a:p>
          <a:p>
            <a:pPr>
              <a:defRPr/>
            </a:pPr>
            <a:endParaRPr lang="en-US" sz="1050" dirty="0">
              <a:ea typeface="ＭＳ Ｐゴシック" charset="0"/>
              <a:cs typeface="ＭＳ Ｐゴシック" charset="0"/>
            </a:endParaRPr>
          </a:p>
          <a:p>
            <a:pPr>
              <a:defRPr/>
            </a:pPr>
            <a:r>
              <a:rPr lang="en-US" sz="2800" dirty="0">
                <a:ea typeface="ＭＳ Ｐゴシック" charset="0"/>
                <a:cs typeface="ＭＳ Ｐゴシック" charset="0"/>
              </a:rPr>
              <a:t>As the solution slowly cools, </a:t>
            </a:r>
            <a:r>
              <a:rPr lang="en-US" sz="2800" dirty="0" smtClean="0">
                <a:ea typeface="ＭＳ Ｐゴシック" charset="0"/>
                <a:cs typeface="ＭＳ Ｐゴシック" charset="0"/>
              </a:rPr>
              <a:t/>
            </a:r>
            <a:br>
              <a:rPr lang="en-US" sz="2800" dirty="0" smtClean="0">
                <a:ea typeface="ＭＳ Ｐゴシック" charset="0"/>
                <a:cs typeface="ＭＳ Ｐゴシック" charset="0"/>
              </a:rPr>
            </a:br>
            <a:r>
              <a:rPr lang="en-US" sz="2800" dirty="0" smtClean="0">
                <a:ea typeface="ＭＳ Ｐゴシック" charset="0"/>
                <a:cs typeface="ＭＳ Ｐゴシック" charset="0"/>
              </a:rPr>
              <a:t>the </a:t>
            </a:r>
            <a:r>
              <a:rPr lang="en-US" sz="2800" dirty="0">
                <a:ea typeface="ＭＳ Ｐゴシック" charset="0"/>
                <a:cs typeface="ＭＳ Ｐゴシック" charset="0"/>
              </a:rPr>
              <a:t>solid crystallizes out, leaving impurities behind.</a:t>
            </a:r>
          </a:p>
        </p:txBody>
      </p:sp>
      <p:pic>
        <p:nvPicPr>
          <p:cNvPr id="3" name="Picture 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791200" y="1524000"/>
            <a:ext cx="3156895" cy="3225589"/>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noFill/>
        </p:spPr>
        <p:txBody>
          <a:bodyPr/>
          <a:lstStyle/>
          <a:p>
            <a:r>
              <a:rPr lang="en-US" dirty="0">
                <a:latin typeface="Arial" charset="0"/>
                <a:ea typeface="MS PGothic" charset="0"/>
              </a:rPr>
              <a:t>Solutions</a:t>
            </a:r>
          </a:p>
        </p:txBody>
      </p:sp>
      <p:sp>
        <p:nvSpPr>
          <p:cNvPr id="26626" name="Rectangle 3"/>
          <p:cNvSpPr>
            <a:spLocks noGrp="1" noChangeArrowheads="1"/>
          </p:cNvSpPr>
          <p:nvPr>
            <p:ph idx="1"/>
          </p:nvPr>
        </p:nvSpPr>
        <p:spPr/>
        <p:txBody>
          <a:bodyPr/>
          <a:lstStyle/>
          <a:p>
            <a:pPr>
              <a:defRPr/>
            </a:pPr>
            <a:r>
              <a:rPr lang="en-US" sz="2800" dirty="0">
                <a:ea typeface="ＭＳ Ｐゴシック" charset="0"/>
                <a:cs typeface="ＭＳ Ｐゴシック" charset="0"/>
              </a:rPr>
              <a:t>The majority component of </a:t>
            </a:r>
            <a:r>
              <a:rPr lang="en-US" sz="2800" dirty="0" smtClean="0">
                <a:ea typeface="ＭＳ Ｐゴシック" charset="0"/>
                <a:cs typeface="ＭＳ Ｐゴシック" charset="0"/>
              </a:rPr>
              <a:t>a </a:t>
            </a:r>
            <a:r>
              <a:rPr lang="en-US" sz="2800" dirty="0">
                <a:ea typeface="ＭＳ Ｐゴシック" charset="0"/>
                <a:cs typeface="ＭＳ Ｐゴシック" charset="0"/>
              </a:rPr>
              <a:t>solution is called </a:t>
            </a:r>
            <a:r>
              <a:rPr lang="en-US" sz="2800" dirty="0" smtClean="0">
                <a:ea typeface="ＭＳ Ｐゴシック" charset="0"/>
                <a:cs typeface="ＭＳ Ｐゴシック" charset="0"/>
              </a:rPr>
              <a:t/>
            </a:r>
            <a:br>
              <a:rPr lang="en-US" sz="2800" dirty="0" smtClean="0">
                <a:ea typeface="ＭＳ Ｐゴシック" charset="0"/>
                <a:cs typeface="ＭＳ Ｐゴシック" charset="0"/>
              </a:rPr>
            </a:br>
            <a:r>
              <a:rPr lang="en-US" sz="2800" dirty="0" smtClean="0">
                <a:ea typeface="ＭＳ Ｐゴシック" charset="0"/>
                <a:cs typeface="ＭＳ Ｐゴシック" charset="0"/>
              </a:rPr>
              <a:t>the </a:t>
            </a:r>
            <a:r>
              <a:rPr lang="en-US" sz="2800" b="1" dirty="0">
                <a:ea typeface="ＭＳ Ｐゴシック" charset="0"/>
                <a:cs typeface="ＭＳ Ｐゴシック" charset="0"/>
              </a:rPr>
              <a:t>solvent</a:t>
            </a:r>
            <a:r>
              <a:rPr lang="en-US" sz="2800" dirty="0" smtClean="0">
                <a:ea typeface="ＭＳ Ｐゴシック" charset="0"/>
                <a:cs typeface="ＭＳ Ｐゴシック" charset="0"/>
              </a:rPr>
              <a:t>.</a:t>
            </a:r>
          </a:p>
          <a:p>
            <a:pPr marL="0" indent="0">
              <a:buNone/>
              <a:defRPr/>
            </a:pPr>
            <a:endParaRPr lang="en-US" sz="2800" dirty="0">
              <a:ea typeface="ＭＳ Ｐゴシック" charset="0"/>
              <a:cs typeface="ＭＳ Ｐゴシック" charset="0"/>
            </a:endParaRPr>
          </a:p>
          <a:p>
            <a:pPr>
              <a:defRPr/>
            </a:pPr>
            <a:r>
              <a:rPr lang="en-US" sz="2800" dirty="0">
                <a:ea typeface="ＭＳ Ｐゴシック" charset="0"/>
                <a:cs typeface="ＭＳ Ｐゴシック" charset="0"/>
              </a:rPr>
              <a:t>The minority component is called the </a:t>
            </a:r>
            <a:r>
              <a:rPr lang="en-US" sz="2800" b="1" dirty="0">
                <a:ea typeface="ＭＳ Ｐゴシック" charset="0"/>
                <a:cs typeface="ＭＳ Ｐゴシック" charset="0"/>
              </a:rPr>
              <a:t>solute</a:t>
            </a:r>
            <a:r>
              <a:rPr lang="en-US" sz="2800" dirty="0" smtClean="0">
                <a:ea typeface="ＭＳ Ｐゴシック" charset="0"/>
                <a:cs typeface="ＭＳ Ｐゴシック" charset="0"/>
              </a:rPr>
              <a:t>.</a:t>
            </a:r>
          </a:p>
          <a:p>
            <a:pPr marL="0" indent="0">
              <a:buNone/>
              <a:defRPr/>
            </a:pPr>
            <a:endParaRPr lang="en-US" sz="2800" b="1" dirty="0">
              <a:ea typeface="ＭＳ Ｐゴシック" charset="0"/>
              <a:cs typeface="ＭＳ Ｐゴシック" charset="0"/>
            </a:endParaRPr>
          </a:p>
          <a:p>
            <a:pPr>
              <a:defRPr/>
            </a:pPr>
            <a:r>
              <a:rPr lang="en-US" sz="2800" dirty="0">
                <a:ea typeface="ＭＳ Ｐゴシック" charset="0"/>
                <a:cs typeface="ＭＳ Ｐゴシック" charset="0"/>
              </a:rPr>
              <a:t>Solutions form in part because of </a:t>
            </a:r>
            <a:r>
              <a:rPr lang="en-US" sz="2800" dirty="0" smtClean="0">
                <a:ea typeface="ＭＳ Ｐゴシック" charset="0"/>
                <a:cs typeface="ＭＳ Ｐゴシック" charset="0"/>
              </a:rPr>
              <a:t>intermolecular </a:t>
            </a:r>
            <a:r>
              <a:rPr lang="en-US" sz="2800" dirty="0">
                <a:ea typeface="ＭＳ Ｐゴシック" charset="0"/>
                <a:cs typeface="ＭＳ Ｐゴシック" charset="0"/>
              </a:rPr>
              <a:t>forces.</a:t>
            </a:r>
          </a:p>
          <a:p>
            <a:pPr lvl="1">
              <a:defRPr/>
            </a:pPr>
            <a:r>
              <a:rPr lang="en-US" sz="2400" dirty="0">
                <a:ea typeface="ＭＳ Ｐゴシック" charset="0"/>
              </a:rPr>
              <a:t>The particles of the solute interact with the particles </a:t>
            </a:r>
            <a:r>
              <a:rPr lang="en-US" sz="2400" dirty="0" smtClean="0">
                <a:ea typeface="ＭＳ Ｐゴシック" charset="0"/>
              </a:rPr>
              <a:t>of </a:t>
            </a:r>
            <a:r>
              <a:rPr lang="en-US" sz="2400" dirty="0">
                <a:ea typeface="ＭＳ Ｐゴシック" charset="0"/>
              </a:rPr>
              <a:t>the solvent through intermolecular forces.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noFill/>
        </p:spPr>
        <p:txBody>
          <a:bodyPr/>
          <a:lstStyle/>
          <a:p>
            <a:r>
              <a:rPr lang="en-US" dirty="0">
                <a:latin typeface="Arial" charset="0"/>
                <a:ea typeface="MS PGothic" charset="0"/>
              </a:rPr>
              <a:t>Temperature Dependence of Solubility of Gases in Water</a:t>
            </a:r>
          </a:p>
        </p:txBody>
      </p:sp>
      <p:sp>
        <p:nvSpPr>
          <p:cNvPr id="93186" name="Rectangle 3"/>
          <p:cNvSpPr>
            <a:spLocks noGrp="1" noChangeArrowheads="1"/>
          </p:cNvSpPr>
          <p:nvPr>
            <p:ph idx="1"/>
          </p:nvPr>
        </p:nvSpPr>
        <p:spPr>
          <a:xfrm>
            <a:off x="365124" y="1295400"/>
            <a:ext cx="8550275" cy="5106987"/>
          </a:xfrm>
        </p:spPr>
        <p:txBody>
          <a:bodyPr/>
          <a:lstStyle/>
          <a:p>
            <a:r>
              <a:rPr lang="en-US" sz="2800" dirty="0">
                <a:latin typeface="Arial" charset="0"/>
                <a:ea typeface="MS PGothic" charset="0"/>
              </a:rPr>
              <a:t>Gases generally have lower solubility in water than ionic or polar covalent solids because most are nonpolar molecules.</a:t>
            </a:r>
          </a:p>
          <a:p>
            <a:pPr lvl="1"/>
            <a:r>
              <a:rPr lang="en-US" sz="2400" dirty="0">
                <a:latin typeface="Arial" charset="0"/>
                <a:ea typeface="MS PGothic" charset="0"/>
              </a:rPr>
              <a:t>Gases with high solubility usually are actually reacting with water.</a:t>
            </a:r>
          </a:p>
          <a:p>
            <a:endParaRPr lang="en-US" sz="1000" dirty="0">
              <a:latin typeface="Arial" charset="0"/>
              <a:ea typeface="MS PGothic" charset="0"/>
            </a:endParaRPr>
          </a:p>
          <a:p>
            <a:r>
              <a:rPr lang="en-US" sz="2800" dirty="0">
                <a:latin typeface="Arial" charset="0"/>
                <a:ea typeface="MS PGothic" charset="0"/>
              </a:rPr>
              <a:t>For </a:t>
            </a:r>
            <a:r>
              <a:rPr lang="en-US" sz="2800" i="1" dirty="0">
                <a:latin typeface="Arial" charset="0"/>
                <a:ea typeface="MS PGothic" charset="0"/>
              </a:rPr>
              <a:t>all</a:t>
            </a:r>
            <a:r>
              <a:rPr lang="en-US" sz="2800" dirty="0">
                <a:latin typeface="Arial" charset="0"/>
                <a:ea typeface="MS PGothic" charset="0"/>
              </a:rPr>
              <a:t> gases, the solubility of the gas decreases as the temperature increases.</a:t>
            </a:r>
          </a:p>
          <a:p>
            <a:pPr lvl="1"/>
            <a:r>
              <a:rPr lang="en-US" sz="2400" dirty="0">
                <a:latin typeface="Arial" charset="0"/>
                <a:ea typeface="MS PGothic" charset="0"/>
              </a:rPr>
              <a:t>The </a:t>
            </a:r>
            <a:r>
              <a:rPr lang="el-GR" sz="2400" dirty="0">
                <a:latin typeface="Arial" charset="0"/>
                <a:ea typeface="MS PGothic" charset="0"/>
              </a:rPr>
              <a:t>Δ</a:t>
            </a:r>
            <a:r>
              <a:rPr lang="en-US" sz="2400" i="1" dirty="0">
                <a:latin typeface="Arial" charset="0"/>
                <a:ea typeface="MS PGothic" charset="0"/>
              </a:rPr>
              <a:t>H</a:t>
            </a:r>
            <a:r>
              <a:rPr lang="en-US" sz="2400" baseline="-25000" dirty="0">
                <a:latin typeface="Arial" charset="0"/>
                <a:ea typeface="MS PGothic" charset="0"/>
              </a:rPr>
              <a:t>solution</a:t>
            </a:r>
            <a:r>
              <a:rPr lang="en-US" sz="2400" dirty="0">
                <a:latin typeface="Arial" charset="0"/>
                <a:ea typeface="MS PGothic" charset="0"/>
              </a:rPr>
              <a:t> is exothermic because you do not need to overcome solute–solute attractions.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noFill/>
        </p:spPr>
        <p:txBody>
          <a:bodyPr/>
          <a:lstStyle/>
          <a:p>
            <a:r>
              <a:rPr lang="en-US" dirty="0">
                <a:latin typeface="Arial" charset="0"/>
                <a:ea typeface="MS PGothic" charset="0"/>
              </a:rPr>
              <a:t>Temperature Dependence of Solubility of Gases in Water</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2431"/>
          <a:stretch/>
        </p:blipFill>
        <p:spPr>
          <a:xfrm>
            <a:off x="2590800" y="1162050"/>
            <a:ext cx="4343534" cy="5273040"/>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noFill/>
        </p:spPr>
        <p:txBody>
          <a:bodyPr/>
          <a:lstStyle/>
          <a:p>
            <a:r>
              <a:rPr lang="en-US" dirty="0">
                <a:latin typeface="Arial" charset="0"/>
                <a:ea typeface="MS PGothic" charset="0"/>
              </a:rPr>
              <a:t>Pressure Dependence of Solubility of Gases in Water</a:t>
            </a:r>
          </a:p>
        </p:txBody>
      </p:sp>
      <p:sp>
        <p:nvSpPr>
          <p:cNvPr id="97282" name="Rectangle 3"/>
          <p:cNvSpPr>
            <a:spLocks noGrp="1" noChangeArrowheads="1"/>
          </p:cNvSpPr>
          <p:nvPr>
            <p:ph idx="1"/>
          </p:nvPr>
        </p:nvSpPr>
        <p:spPr>
          <a:xfrm>
            <a:off x="365124" y="1258887"/>
            <a:ext cx="8550275" cy="5106987"/>
          </a:xfrm>
        </p:spPr>
        <p:txBody>
          <a:bodyPr/>
          <a:lstStyle/>
          <a:p>
            <a:r>
              <a:rPr lang="en-US" sz="2600" dirty="0">
                <a:latin typeface="Arial" charset="0"/>
                <a:ea typeface="MS PGothic" charset="0"/>
              </a:rPr>
              <a:t>The larger the partial pressure of a gas in contact with a liquid, the more soluble the gas is in the </a:t>
            </a:r>
            <a:r>
              <a:rPr lang="en-US" sz="2600" dirty="0" smtClean="0">
                <a:latin typeface="Arial" charset="0"/>
                <a:ea typeface="MS PGothic" charset="0"/>
              </a:rPr>
              <a:t>liquid. </a:t>
            </a:r>
            <a:endParaRPr lang="en-US" sz="2600" dirty="0">
              <a:latin typeface="Arial" charset="0"/>
              <a:ea typeface="MS PGothic" charset="0"/>
            </a:endParaRPr>
          </a:p>
        </p:txBody>
      </p:sp>
      <p:pic>
        <p:nvPicPr>
          <p:cNvPr id="3" name="Picture 2"/>
          <p:cNvPicPr>
            <a:picLocks noChangeAspect="1"/>
          </p:cNvPicPr>
          <p:nvPr/>
        </p:nvPicPr>
        <p:blipFill rotWithShape="1">
          <a:blip r:embed="rId3" cstate="email">
            <a:extLst>
              <a:ext uri="{28A0092B-C50C-407E-A947-70E740481C1C}">
                <a14:useLocalDpi xmlns="" xmlns:a14="http://schemas.microsoft.com/office/drawing/2010/main" val="0"/>
              </a:ext>
            </a:extLst>
          </a:blip>
          <a:srcRect b="3625"/>
          <a:stretch/>
        </p:blipFill>
        <p:spPr>
          <a:xfrm>
            <a:off x="2057400" y="2438400"/>
            <a:ext cx="5176655" cy="3581400"/>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noFill/>
        </p:spPr>
        <p:txBody>
          <a:bodyPr/>
          <a:lstStyle/>
          <a:p>
            <a:r>
              <a:rPr lang="en-US" dirty="0" smtClean="0">
                <a:latin typeface="Arial" charset="0"/>
                <a:ea typeface="MS PGothic" charset="0"/>
              </a:rPr>
              <a:t>Henry’</a:t>
            </a:r>
            <a:r>
              <a:rPr lang="en-US" altLang="ja-JP" dirty="0" smtClean="0">
                <a:latin typeface="Arial" charset="0"/>
                <a:ea typeface="MS PGothic" charset="0"/>
              </a:rPr>
              <a:t>s </a:t>
            </a:r>
            <a:r>
              <a:rPr lang="en-US" altLang="ja-JP" dirty="0">
                <a:latin typeface="Arial" charset="0"/>
                <a:ea typeface="MS PGothic" charset="0"/>
              </a:rPr>
              <a:t>Law</a:t>
            </a:r>
            <a:endParaRPr lang="en-US" dirty="0">
              <a:latin typeface="Arial" charset="0"/>
              <a:ea typeface="MS PGothic" charset="0"/>
            </a:endParaRPr>
          </a:p>
        </p:txBody>
      </p:sp>
      <p:sp>
        <p:nvSpPr>
          <p:cNvPr id="99330" name="Rectangle 3"/>
          <p:cNvSpPr>
            <a:spLocks noGrp="1" noChangeArrowheads="1"/>
          </p:cNvSpPr>
          <p:nvPr>
            <p:ph idx="1"/>
          </p:nvPr>
        </p:nvSpPr>
        <p:spPr>
          <a:xfrm>
            <a:off x="365126" y="838200"/>
            <a:ext cx="4283074" cy="5106987"/>
          </a:xfrm>
        </p:spPr>
        <p:txBody>
          <a:bodyPr/>
          <a:lstStyle/>
          <a:p>
            <a:r>
              <a:rPr lang="en-US" sz="2800" dirty="0">
                <a:solidFill>
                  <a:srgbClr val="000000"/>
                </a:solidFill>
                <a:latin typeface="Arial" charset="0"/>
                <a:ea typeface="MS PGothic" charset="0"/>
              </a:rPr>
              <a:t>The solubility of a gas (</a:t>
            </a:r>
            <a:r>
              <a:rPr lang="en-US" sz="2800" i="1" dirty="0">
                <a:solidFill>
                  <a:srgbClr val="000000"/>
                </a:solidFill>
                <a:latin typeface="Arial" charset="0"/>
                <a:ea typeface="MS PGothic" charset="0"/>
              </a:rPr>
              <a:t>S</a:t>
            </a:r>
            <a:r>
              <a:rPr lang="en-US" sz="2800" baseline="-25000" dirty="0">
                <a:solidFill>
                  <a:srgbClr val="000000"/>
                </a:solidFill>
                <a:latin typeface="Arial" charset="0"/>
                <a:ea typeface="MS PGothic" charset="0"/>
              </a:rPr>
              <a:t>gas</a:t>
            </a:r>
            <a:r>
              <a:rPr lang="en-US" sz="2800" dirty="0">
                <a:solidFill>
                  <a:srgbClr val="000000"/>
                </a:solidFill>
                <a:latin typeface="Arial" charset="0"/>
                <a:ea typeface="MS PGothic" charset="0"/>
              </a:rPr>
              <a:t>) is directly proportional to its partial pressure, (</a:t>
            </a:r>
            <a:r>
              <a:rPr lang="en-US" sz="2800" i="1" dirty="0">
                <a:solidFill>
                  <a:srgbClr val="000000"/>
                </a:solidFill>
                <a:latin typeface="Arial" charset="0"/>
                <a:ea typeface="MS PGothic" charset="0"/>
              </a:rPr>
              <a:t>P</a:t>
            </a:r>
            <a:r>
              <a:rPr lang="en-US" sz="2800" baseline="-25000" dirty="0">
                <a:solidFill>
                  <a:srgbClr val="000000"/>
                </a:solidFill>
                <a:latin typeface="Arial" charset="0"/>
                <a:ea typeface="MS PGothic" charset="0"/>
              </a:rPr>
              <a:t>gas</a:t>
            </a:r>
            <a:r>
              <a:rPr lang="en-US" sz="2800" dirty="0">
                <a:solidFill>
                  <a:srgbClr val="000000"/>
                </a:solidFill>
                <a:latin typeface="Arial" charset="0"/>
                <a:ea typeface="MS PGothic" charset="0"/>
              </a:rPr>
              <a:t>).</a:t>
            </a:r>
          </a:p>
          <a:p>
            <a:pPr algn="ctr">
              <a:buFontTx/>
              <a:buNone/>
            </a:pPr>
            <a:r>
              <a:rPr lang="en-US" sz="2800" i="1" dirty="0">
                <a:solidFill>
                  <a:srgbClr val="000000"/>
                </a:solidFill>
                <a:latin typeface="Arial" charset="0"/>
                <a:ea typeface="MS PGothic" charset="0"/>
              </a:rPr>
              <a:t>S</a:t>
            </a:r>
            <a:r>
              <a:rPr lang="en-US" sz="2800" baseline="-25000" dirty="0">
                <a:solidFill>
                  <a:srgbClr val="000000"/>
                </a:solidFill>
                <a:latin typeface="Arial" charset="0"/>
                <a:ea typeface="MS PGothic" charset="0"/>
              </a:rPr>
              <a:t>gas</a:t>
            </a:r>
            <a:r>
              <a:rPr lang="en-US" sz="2800" i="1" dirty="0">
                <a:solidFill>
                  <a:srgbClr val="000000"/>
                </a:solidFill>
                <a:latin typeface="Arial" charset="0"/>
                <a:ea typeface="MS PGothic" charset="0"/>
              </a:rPr>
              <a:t> = k</a:t>
            </a:r>
            <a:r>
              <a:rPr lang="en-US" sz="2800" baseline="-25000" dirty="0">
                <a:solidFill>
                  <a:srgbClr val="000000"/>
                </a:solidFill>
                <a:latin typeface="Arial" charset="0"/>
                <a:ea typeface="MS PGothic" charset="0"/>
              </a:rPr>
              <a:t>H</a:t>
            </a:r>
            <a:r>
              <a:rPr lang="en-US" sz="2800" i="1" dirty="0">
                <a:solidFill>
                  <a:srgbClr val="000000"/>
                </a:solidFill>
                <a:latin typeface="Arial" charset="0"/>
                <a:ea typeface="MS PGothic" charset="0"/>
              </a:rPr>
              <a:t>P</a:t>
            </a:r>
            <a:r>
              <a:rPr lang="en-US" sz="2800" baseline="-25000" dirty="0">
                <a:solidFill>
                  <a:srgbClr val="000000"/>
                </a:solidFill>
                <a:latin typeface="Arial" charset="0"/>
                <a:ea typeface="MS PGothic" charset="0"/>
              </a:rPr>
              <a:t>gas</a:t>
            </a:r>
            <a:endParaRPr lang="en-US" sz="2800" dirty="0">
              <a:solidFill>
                <a:srgbClr val="000000"/>
              </a:solidFill>
              <a:latin typeface="Arial" charset="0"/>
              <a:ea typeface="MS PGothic" charset="0"/>
            </a:endParaRPr>
          </a:p>
          <a:p>
            <a:endParaRPr lang="en-US" i="1" dirty="0">
              <a:solidFill>
                <a:srgbClr val="000000"/>
              </a:solidFill>
              <a:latin typeface="Arial" charset="0"/>
              <a:ea typeface="MS PGothic" charset="0"/>
            </a:endParaRPr>
          </a:p>
          <a:p>
            <a:r>
              <a:rPr lang="en-US" sz="2800" i="1" dirty="0">
                <a:solidFill>
                  <a:srgbClr val="000000"/>
                </a:solidFill>
                <a:latin typeface="Arial" charset="0"/>
                <a:ea typeface="MS PGothic" charset="0"/>
              </a:rPr>
              <a:t>k</a:t>
            </a:r>
            <a:r>
              <a:rPr lang="en-US" sz="2800" baseline="-25000" dirty="0">
                <a:solidFill>
                  <a:srgbClr val="000000"/>
                </a:solidFill>
                <a:latin typeface="Arial" charset="0"/>
                <a:ea typeface="MS PGothic" charset="0"/>
              </a:rPr>
              <a:t>H</a:t>
            </a:r>
            <a:r>
              <a:rPr lang="en-US" sz="2800" dirty="0">
                <a:solidFill>
                  <a:srgbClr val="000000"/>
                </a:solidFill>
                <a:latin typeface="Arial" charset="0"/>
                <a:ea typeface="MS PGothic" charset="0"/>
              </a:rPr>
              <a:t> is called the </a:t>
            </a:r>
            <a:r>
              <a:rPr lang="en-US" sz="2800" b="1" dirty="0" smtClean="0">
                <a:solidFill>
                  <a:srgbClr val="000000"/>
                </a:solidFill>
                <a:latin typeface="Arial" charset="0"/>
                <a:ea typeface="MS PGothic" charset="0"/>
              </a:rPr>
              <a:t>Henry’</a:t>
            </a:r>
            <a:r>
              <a:rPr lang="en-US" altLang="ja-JP" sz="2800" b="1" dirty="0" smtClean="0">
                <a:solidFill>
                  <a:srgbClr val="000000"/>
                </a:solidFill>
                <a:latin typeface="Arial" charset="0"/>
                <a:ea typeface="MS PGothic" charset="0"/>
              </a:rPr>
              <a:t>s </a:t>
            </a:r>
            <a:r>
              <a:rPr lang="en-US" altLang="ja-JP" sz="2800" b="1" dirty="0">
                <a:solidFill>
                  <a:srgbClr val="000000"/>
                </a:solidFill>
                <a:latin typeface="Arial" charset="0"/>
                <a:ea typeface="MS PGothic" charset="0"/>
              </a:rPr>
              <a:t>law constant</a:t>
            </a:r>
            <a:r>
              <a:rPr lang="en-US" altLang="ja-JP" sz="2800" dirty="0">
                <a:solidFill>
                  <a:srgbClr val="000000"/>
                </a:solidFill>
                <a:latin typeface="Arial" charset="0"/>
                <a:ea typeface="MS PGothic" charset="0"/>
              </a:rPr>
              <a:t>.</a:t>
            </a:r>
            <a:endParaRPr lang="en-US" sz="2800" i="1" dirty="0">
              <a:solidFill>
                <a:srgbClr val="000000"/>
              </a:solidFill>
              <a:latin typeface="Arial" charset="0"/>
              <a:ea typeface="MS PGothic" charset="0"/>
            </a:endParaRP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2431"/>
          <a:stretch/>
        </p:blipFill>
        <p:spPr>
          <a:xfrm>
            <a:off x="5025390" y="990600"/>
            <a:ext cx="3740775" cy="3977640"/>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lIns="90488" tIns="44450" rIns="90488" bIns="44450"/>
          <a:lstStyle/>
          <a:p>
            <a:pPr>
              <a:defRPr/>
            </a:pPr>
            <a:r>
              <a:rPr lang="en-US" sz="2800" dirty="0" smtClean="0">
                <a:solidFill>
                  <a:srgbClr val="000000"/>
                </a:solidFill>
                <a:ea typeface="+mn-ea"/>
                <a:cs typeface="+mn-cs"/>
              </a:rPr>
              <a:t>Solutions have variable composition.</a:t>
            </a:r>
          </a:p>
          <a:p>
            <a:pPr>
              <a:defRPr/>
            </a:pPr>
            <a:r>
              <a:rPr lang="en-US" sz="2800" dirty="0" smtClean="0">
                <a:solidFill>
                  <a:srgbClr val="000000"/>
                </a:solidFill>
                <a:ea typeface="+mn-ea"/>
                <a:cs typeface="+mn-cs"/>
              </a:rPr>
              <a:t>To describe a solution, you need to describe the components </a:t>
            </a:r>
            <a:r>
              <a:rPr lang="en-US" sz="2800" i="1" dirty="0" smtClean="0">
                <a:solidFill>
                  <a:srgbClr val="000000"/>
                </a:solidFill>
                <a:ea typeface="+mn-ea"/>
                <a:cs typeface="+mn-cs"/>
              </a:rPr>
              <a:t>and</a:t>
            </a:r>
            <a:r>
              <a:rPr lang="en-US" sz="2800" dirty="0" smtClean="0">
                <a:solidFill>
                  <a:srgbClr val="000000"/>
                </a:solidFill>
                <a:ea typeface="+mn-ea"/>
                <a:cs typeface="+mn-cs"/>
              </a:rPr>
              <a:t> their relative amounts.</a:t>
            </a:r>
          </a:p>
          <a:p>
            <a:pPr>
              <a:defRPr/>
            </a:pPr>
            <a:r>
              <a:rPr lang="en-US" sz="2800" dirty="0" smtClean="0">
                <a:solidFill>
                  <a:srgbClr val="000000"/>
                </a:solidFill>
                <a:ea typeface="+mn-ea"/>
                <a:cs typeface="+mn-cs"/>
              </a:rPr>
              <a:t>The terms </a:t>
            </a:r>
            <a:r>
              <a:rPr lang="en-US" sz="2800" b="1" dirty="0" smtClean="0">
                <a:solidFill>
                  <a:srgbClr val="000000"/>
                </a:solidFill>
                <a:ea typeface="+mn-ea"/>
                <a:cs typeface="+mn-cs"/>
              </a:rPr>
              <a:t>dilute </a:t>
            </a:r>
            <a:r>
              <a:rPr lang="en-US" sz="2800" dirty="0" smtClean="0">
                <a:solidFill>
                  <a:srgbClr val="000000"/>
                </a:solidFill>
                <a:ea typeface="+mn-ea"/>
                <a:cs typeface="+mn-cs"/>
              </a:rPr>
              <a:t>and</a:t>
            </a:r>
            <a:r>
              <a:rPr lang="en-US" sz="2800" b="1" dirty="0" smtClean="0">
                <a:solidFill>
                  <a:srgbClr val="000000"/>
                </a:solidFill>
                <a:ea typeface="+mn-ea"/>
                <a:cs typeface="+mn-cs"/>
              </a:rPr>
              <a:t> concentrated</a:t>
            </a:r>
            <a:r>
              <a:rPr lang="en-US" sz="2800" dirty="0" smtClean="0">
                <a:solidFill>
                  <a:srgbClr val="000000"/>
                </a:solidFill>
                <a:ea typeface="+mn-ea"/>
                <a:cs typeface="+mn-cs"/>
              </a:rPr>
              <a:t> can be used as qualitative descriptions of the amount of solute in solution.</a:t>
            </a:r>
          </a:p>
          <a:p>
            <a:pPr>
              <a:defRPr/>
            </a:pPr>
            <a:r>
              <a:rPr lang="en-US" sz="2800" b="1" dirty="0" smtClean="0">
                <a:solidFill>
                  <a:srgbClr val="000000"/>
                </a:solidFill>
                <a:ea typeface="+mn-ea"/>
                <a:cs typeface="+mn-cs"/>
              </a:rPr>
              <a:t>Concentration</a:t>
            </a:r>
            <a:r>
              <a:rPr lang="en-US" sz="2800" dirty="0" smtClean="0">
                <a:solidFill>
                  <a:srgbClr val="000000"/>
                </a:solidFill>
                <a:ea typeface="+mn-ea"/>
                <a:cs typeface="+mn-cs"/>
              </a:rPr>
              <a:t> = amount of solute in a given amount of solution.</a:t>
            </a:r>
          </a:p>
          <a:p>
            <a:pPr lvl="1">
              <a:defRPr/>
            </a:pPr>
            <a:r>
              <a:rPr lang="en-US" sz="2400" dirty="0">
                <a:solidFill>
                  <a:srgbClr val="000000"/>
                </a:solidFill>
                <a:ea typeface="ＭＳ Ｐゴシック" charset="0"/>
              </a:rPr>
              <a:t>O</a:t>
            </a:r>
            <a:r>
              <a:rPr lang="en-US" sz="2400" dirty="0" smtClean="0">
                <a:solidFill>
                  <a:srgbClr val="000000"/>
                </a:solidFill>
                <a:ea typeface="ＭＳ Ｐゴシック" charset="0"/>
              </a:rPr>
              <a:t>ccasionally per amount of solvent</a:t>
            </a:r>
          </a:p>
        </p:txBody>
      </p:sp>
      <p:sp>
        <p:nvSpPr>
          <p:cNvPr id="101378" name="Rectangle 2"/>
          <p:cNvSpPr txBox="1">
            <a:spLocks noChangeArrowheads="1"/>
          </p:cNvSpPr>
          <p:nvPr/>
        </p:nvSpPr>
        <p:spPr bwMode="auto">
          <a:xfrm>
            <a:off x="762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Concentrations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dirty="0">
                <a:latin typeface="Arial" charset="0"/>
                <a:ea typeface="MS PGothic" charset="0"/>
              </a:rPr>
              <a:t>Concentrations</a:t>
            </a:r>
          </a:p>
        </p:txBody>
      </p:sp>
      <p:pic>
        <p:nvPicPr>
          <p:cNvPr id="2" name="Picture 1"/>
          <p:cNvPicPr>
            <a:picLocks noChangeAspect="1"/>
          </p:cNvPicPr>
          <p:nvPr/>
        </p:nvPicPr>
        <p:blipFill rotWithShape="1">
          <a:blip r:embed="rId2" cstate="email">
            <a:extLst>
              <a:ext uri="{28A0092B-C50C-407E-A947-70E740481C1C}">
                <a14:useLocalDpi xmlns="" xmlns:a14="http://schemas.microsoft.com/office/drawing/2010/main" val="0"/>
              </a:ext>
            </a:extLst>
          </a:blip>
          <a:srcRect b="2722"/>
          <a:stretch/>
        </p:blipFill>
        <p:spPr>
          <a:xfrm>
            <a:off x="838200" y="838200"/>
            <a:ext cx="7391400" cy="537724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a:spLocks noGrp="1" noChangeArrowheads="1"/>
          </p:cNvSpPr>
          <p:nvPr>
            <p:ph idx="1"/>
          </p:nvPr>
        </p:nvSpPr>
        <p:spPr/>
        <p:txBody>
          <a:bodyPr lIns="90488" tIns="44450" rIns="90488" bIns="44450"/>
          <a:lstStyle/>
          <a:p>
            <a:r>
              <a:rPr lang="en-US" sz="2800" dirty="0">
                <a:solidFill>
                  <a:srgbClr val="000000"/>
                </a:solidFill>
                <a:latin typeface="Arial" charset="0"/>
                <a:ea typeface="MS PGothic" charset="0"/>
              </a:rPr>
              <a:t>Need to know amount of solution and concentration of </a:t>
            </a:r>
            <a:r>
              <a:rPr lang="en-US" sz="2800" dirty="0" smtClean="0">
                <a:solidFill>
                  <a:srgbClr val="000000"/>
                </a:solidFill>
                <a:latin typeface="Arial" charset="0"/>
                <a:ea typeface="MS PGothic" charset="0"/>
              </a:rPr>
              <a:t>solution.</a:t>
            </a:r>
            <a:endParaRPr lang="en-US" sz="2800" dirty="0">
              <a:solidFill>
                <a:srgbClr val="000000"/>
              </a:solidFill>
              <a:latin typeface="Arial" charset="0"/>
              <a:ea typeface="MS PGothic" charset="0"/>
            </a:endParaRPr>
          </a:p>
          <a:p>
            <a:endParaRPr lang="en-US" sz="1000" dirty="0">
              <a:solidFill>
                <a:srgbClr val="000000"/>
              </a:solidFill>
              <a:latin typeface="Arial" charset="0"/>
              <a:ea typeface="MS PGothic" charset="0"/>
            </a:endParaRPr>
          </a:p>
          <a:p>
            <a:r>
              <a:rPr lang="en-US" sz="2800" dirty="0">
                <a:solidFill>
                  <a:srgbClr val="000000"/>
                </a:solidFill>
                <a:latin typeface="Arial" charset="0"/>
                <a:ea typeface="MS PGothic" charset="0"/>
              </a:rPr>
              <a:t>Calculate the mass of solute </a:t>
            </a:r>
            <a:r>
              <a:rPr lang="en-US" sz="2800" dirty="0" smtClean="0">
                <a:solidFill>
                  <a:srgbClr val="000000"/>
                </a:solidFill>
                <a:latin typeface="Arial" charset="0"/>
                <a:ea typeface="MS PGothic" charset="0"/>
              </a:rPr>
              <a:t>needed.</a:t>
            </a:r>
            <a:endParaRPr lang="en-US" sz="2800" dirty="0">
              <a:solidFill>
                <a:srgbClr val="000000"/>
              </a:solidFill>
              <a:latin typeface="Arial" charset="0"/>
              <a:ea typeface="MS PGothic" charset="0"/>
            </a:endParaRPr>
          </a:p>
          <a:p>
            <a:pPr lvl="1"/>
            <a:r>
              <a:rPr lang="en-US" sz="2400" dirty="0">
                <a:solidFill>
                  <a:srgbClr val="000000"/>
                </a:solidFill>
                <a:latin typeface="Arial" charset="0"/>
                <a:ea typeface="MS PGothic" charset="0"/>
              </a:rPr>
              <a:t>Start with </a:t>
            </a:r>
            <a:r>
              <a:rPr lang="en-US" sz="2400" dirty="0" smtClean="0">
                <a:solidFill>
                  <a:srgbClr val="000000"/>
                </a:solidFill>
                <a:latin typeface="Arial" charset="0"/>
                <a:ea typeface="MS PGothic" charset="0"/>
              </a:rPr>
              <a:t>an amount </a:t>
            </a:r>
            <a:r>
              <a:rPr lang="en-US" sz="2400" dirty="0">
                <a:solidFill>
                  <a:srgbClr val="000000"/>
                </a:solidFill>
                <a:latin typeface="Arial" charset="0"/>
                <a:ea typeface="MS PGothic" charset="0"/>
              </a:rPr>
              <a:t>of </a:t>
            </a:r>
            <a:r>
              <a:rPr lang="en-US" sz="2400" dirty="0" smtClean="0">
                <a:solidFill>
                  <a:srgbClr val="000000"/>
                </a:solidFill>
                <a:latin typeface="Arial" charset="0"/>
                <a:ea typeface="MS PGothic" charset="0"/>
              </a:rPr>
              <a:t>solution.</a:t>
            </a:r>
            <a:endParaRPr lang="en-US" sz="2400" dirty="0">
              <a:solidFill>
                <a:srgbClr val="000000"/>
              </a:solidFill>
              <a:latin typeface="Arial" charset="0"/>
              <a:ea typeface="MS PGothic" charset="0"/>
            </a:endParaRPr>
          </a:p>
          <a:p>
            <a:pPr lvl="1"/>
            <a:r>
              <a:rPr lang="en-US" sz="2400" dirty="0">
                <a:solidFill>
                  <a:srgbClr val="000000"/>
                </a:solidFill>
                <a:latin typeface="Arial" charset="0"/>
                <a:ea typeface="MS PGothic" charset="0"/>
              </a:rPr>
              <a:t>Use concentration as a conversion </a:t>
            </a:r>
            <a:r>
              <a:rPr lang="en-US" sz="2400" dirty="0" smtClean="0">
                <a:solidFill>
                  <a:srgbClr val="000000"/>
                </a:solidFill>
                <a:latin typeface="Arial" charset="0"/>
                <a:ea typeface="MS PGothic" charset="0"/>
              </a:rPr>
              <a:t>factor.</a:t>
            </a:r>
            <a:endParaRPr lang="en-US" sz="2400" dirty="0">
              <a:solidFill>
                <a:srgbClr val="000000"/>
              </a:solidFill>
              <a:latin typeface="Arial" charset="0"/>
              <a:ea typeface="MS PGothic" charset="0"/>
            </a:endParaRPr>
          </a:p>
          <a:p>
            <a:pPr lvl="2"/>
            <a:r>
              <a:rPr lang="en-US" sz="2000" dirty="0">
                <a:solidFill>
                  <a:srgbClr val="000000"/>
                </a:solidFill>
                <a:latin typeface="Arial" charset="0"/>
                <a:ea typeface="MS PGothic" charset="0"/>
              </a:rPr>
              <a:t>5% by mass ⇒</a:t>
            </a:r>
            <a:r>
              <a:rPr lang="en-US" sz="2000" dirty="0">
                <a:solidFill>
                  <a:srgbClr val="000000"/>
                </a:solidFill>
                <a:latin typeface="Symbol" charset="0"/>
                <a:ea typeface="MS PGothic" charset="0"/>
              </a:rPr>
              <a:t> </a:t>
            </a:r>
            <a:r>
              <a:rPr lang="en-US" sz="2000" dirty="0">
                <a:solidFill>
                  <a:srgbClr val="000000"/>
                </a:solidFill>
                <a:latin typeface="Arial" charset="0"/>
                <a:ea typeface="MS PGothic" charset="0"/>
              </a:rPr>
              <a:t>5 g solute ≡ 100 g solution</a:t>
            </a:r>
          </a:p>
          <a:p>
            <a:pPr lvl="1"/>
            <a:r>
              <a:rPr lang="ja-JP" altLang="en-US" sz="2400" dirty="0">
                <a:solidFill>
                  <a:srgbClr val="000000"/>
                </a:solidFill>
                <a:latin typeface="Arial" charset="0"/>
                <a:ea typeface="MS PGothic" charset="0"/>
              </a:rPr>
              <a:t>“</a:t>
            </a:r>
            <a:r>
              <a:rPr lang="en-US" altLang="ja-JP" sz="2400" dirty="0">
                <a:solidFill>
                  <a:srgbClr val="000000"/>
                </a:solidFill>
                <a:latin typeface="Arial" charset="0"/>
                <a:ea typeface="MS PGothic" charset="0"/>
              </a:rPr>
              <a:t>Dissolve the grams of solute in enough solvent to total the total amount of solution</a:t>
            </a:r>
            <a:r>
              <a:rPr lang="en-US" altLang="ja-JP" sz="2400" dirty="0" smtClean="0">
                <a:solidFill>
                  <a:srgbClr val="000000"/>
                </a:solidFill>
                <a:latin typeface="Arial" charset="0"/>
                <a:ea typeface="MS PGothic" charset="0"/>
              </a:rPr>
              <a:t>.”</a:t>
            </a:r>
            <a:endParaRPr lang="en-US" altLang="ja-JP" sz="2400" dirty="0">
              <a:solidFill>
                <a:srgbClr val="000000"/>
              </a:solidFill>
              <a:latin typeface="Arial" charset="0"/>
              <a:ea typeface="MS PGothic" charset="0"/>
            </a:endParaRPr>
          </a:p>
        </p:txBody>
      </p:sp>
      <p:sp>
        <p:nvSpPr>
          <p:cNvPr id="104450" name="Title 1"/>
          <p:cNvSpPr txBox="1">
            <a:spLocks/>
          </p:cNvSpPr>
          <p:nvPr/>
        </p:nvSpPr>
        <p:spPr bwMode="auto">
          <a:xfrm>
            <a:off x="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Preparing a Solution</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txBox="1">
            <a:spLocks/>
          </p:cNvSpPr>
          <p:nvPr/>
        </p:nvSpPr>
        <p:spPr bwMode="auto">
          <a:xfrm>
            <a:off x="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Preparing a Solution</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3608"/>
          <a:stretch/>
        </p:blipFill>
        <p:spPr>
          <a:xfrm>
            <a:off x="304800" y="768096"/>
            <a:ext cx="8534400" cy="5129784"/>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3"/>
          <p:cNvSpPr>
            <a:spLocks noGrp="1" noChangeArrowheads="1"/>
          </p:cNvSpPr>
          <p:nvPr>
            <p:ph idx="1"/>
          </p:nvPr>
        </p:nvSpPr>
        <p:spPr/>
        <p:txBody>
          <a:bodyPr lIns="90488" tIns="44450" rIns="90488" bIns="44450"/>
          <a:lstStyle/>
          <a:p>
            <a:r>
              <a:rPr lang="en-US" sz="2800" dirty="0">
                <a:latin typeface="Arial" charset="0"/>
                <a:ea typeface="MS PGothic" charset="0"/>
              </a:rPr>
              <a:t>Moles of solute per 1 liter of solution</a:t>
            </a:r>
          </a:p>
          <a:p>
            <a:r>
              <a:rPr lang="en-US" sz="2800" dirty="0">
                <a:latin typeface="Arial" charset="0"/>
                <a:ea typeface="MS PGothic" charset="0"/>
              </a:rPr>
              <a:t>Describes how many molecules of solute in each liter of solution</a:t>
            </a:r>
          </a:p>
          <a:p>
            <a:r>
              <a:rPr lang="en-US" sz="2800" dirty="0">
                <a:latin typeface="Arial" charset="0"/>
                <a:ea typeface="MS PGothic" charset="0"/>
              </a:rPr>
              <a:t>If a sugar solution concentration is 2.0 M,</a:t>
            </a:r>
          </a:p>
          <a:p>
            <a:pPr lvl="1"/>
            <a:r>
              <a:rPr lang="en-US" sz="2400" dirty="0">
                <a:latin typeface="Arial" charset="0"/>
                <a:ea typeface="MS PGothic" charset="0"/>
              </a:rPr>
              <a:t>1 liter of solution contains 2.0 moles of </a:t>
            </a:r>
            <a:r>
              <a:rPr lang="en-US" sz="2400" dirty="0" smtClean="0">
                <a:latin typeface="Arial" charset="0"/>
                <a:ea typeface="MS PGothic" charset="0"/>
              </a:rPr>
              <a:t>sugar. </a:t>
            </a:r>
            <a:endParaRPr lang="en-US" sz="2400" dirty="0">
              <a:latin typeface="Arial" charset="0"/>
              <a:ea typeface="MS PGothic" charset="0"/>
            </a:endParaRPr>
          </a:p>
          <a:p>
            <a:pPr lvl="1"/>
            <a:r>
              <a:rPr lang="en-US" sz="2400" dirty="0">
                <a:latin typeface="Arial" charset="0"/>
                <a:ea typeface="MS PGothic" charset="0"/>
              </a:rPr>
              <a:t>2 liters = 4.0 moles </a:t>
            </a:r>
            <a:r>
              <a:rPr lang="en-US" sz="2400" dirty="0" smtClean="0">
                <a:latin typeface="Arial" charset="0"/>
                <a:ea typeface="MS PGothic" charset="0"/>
              </a:rPr>
              <a:t>sugar. </a:t>
            </a:r>
            <a:endParaRPr lang="en-US" sz="2400" dirty="0">
              <a:latin typeface="Arial" charset="0"/>
              <a:ea typeface="MS PGothic" charset="0"/>
            </a:endParaRPr>
          </a:p>
          <a:p>
            <a:pPr lvl="1"/>
            <a:r>
              <a:rPr lang="en-US" sz="2400" dirty="0">
                <a:latin typeface="Arial" charset="0"/>
                <a:ea typeface="MS PGothic" charset="0"/>
              </a:rPr>
              <a:t>0.5 liters = 1.0 mole </a:t>
            </a:r>
            <a:r>
              <a:rPr lang="en-US" sz="2400" dirty="0" smtClean="0">
                <a:latin typeface="Arial" charset="0"/>
                <a:ea typeface="MS PGothic" charset="0"/>
              </a:rPr>
              <a:t>sugar.</a:t>
            </a:r>
            <a:endParaRPr lang="en-US" sz="2400" dirty="0">
              <a:latin typeface="Arial" charset="0"/>
              <a:ea typeface="MS PGothic" charset="0"/>
            </a:endParaRPr>
          </a:p>
        </p:txBody>
      </p:sp>
      <p:sp>
        <p:nvSpPr>
          <p:cNvPr id="108547" name="Title 1"/>
          <p:cNvSpPr txBox="1">
            <a:spLocks/>
          </p:cNvSpPr>
          <p:nvPr/>
        </p:nvSpPr>
        <p:spPr bwMode="auto">
          <a:xfrm>
            <a:off x="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Solution Concentration: Molarity</a:t>
            </a:r>
          </a:p>
        </p:txBody>
      </p:sp>
      <p:pic>
        <p:nvPicPr>
          <p:cNvPr id="4" name="Picture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24000" y="4724400"/>
            <a:ext cx="5715000" cy="1163869"/>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itle 1"/>
          <p:cNvSpPr>
            <a:spLocks noGrp="1"/>
          </p:cNvSpPr>
          <p:nvPr>
            <p:ph type="title"/>
          </p:nvPr>
        </p:nvSpPr>
        <p:spPr>
          <a:noFill/>
        </p:spPr>
        <p:txBody>
          <a:bodyPr/>
          <a:lstStyle/>
          <a:p>
            <a:r>
              <a:rPr lang="en-US" dirty="0">
                <a:latin typeface="Arial" charset="0"/>
                <a:ea typeface="MS PGothic" charset="0"/>
              </a:rPr>
              <a:t>Solution Concentration: Molality, m</a:t>
            </a:r>
          </a:p>
        </p:txBody>
      </p:sp>
      <p:sp>
        <p:nvSpPr>
          <p:cNvPr id="110593" name="Rectangle 3"/>
          <p:cNvSpPr>
            <a:spLocks noGrp="1" noChangeArrowheads="1"/>
          </p:cNvSpPr>
          <p:nvPr>
            <p:ph idx="1"/>
          </p:nvPr>
        </p:nvSpPr>
        <p:spPr/>
        <p:txBody>
          <a:bodyPr lIns="90488" tIns="44450" rIns="90488" bIns="44450"/>
          <a:lstStyle/>
          <a:p>
            <a:r>
              <a:rPr lang="en-US" sz="2800" dirty="0">
                <a:latin typeface="Arial" charset="0"/>
                <a:ea typeface="MS PGothic" charset="0"/>
              </a:rPr>
              <a:t>Moles of solute per 1 kilogram of solvent</a:t>
            </a:r>
          </a:p>
          <a:p>
            <a:pPr lvl="1"/>
            <a:r>
              <a:rPr lang="en-US" sz="2400" dirty="0">
                <a:latin typeface="Arial" charset="0"/>
                <a:ea typeface="MS PGothic" charset="0"/>
              </a:rPr>
              <a:t>Defined in terms of amount of solvent, not solution </a:t>
            </a:r>
          </a:p>
          <a:p>
            <a:pPr lvl="2"/>
            <a:r>
              <a:rPr lang="en-US" sz="2000" dirty="0">
                <a:latin typeface="Arial" charset="0"/>
                <a:ea typeface="MS PGothic" charset="0"/>
              </a:rPr>
              <a:t>Like the others</a:t>
            </a:r>
          </a:p>
          <a:p>
            <a:r>
              <a:rPr lang="en-US" sz="2800" dirty="0">
                <a:latin typeface="Arial" charset="0"/>
                <a:ea typeface="MS PGothic" charset="0"/>
              </a:rPr>
              <a:t>Does not vary with temperature</a:t>
            </a:r>
          </a:p>
          <a:p>
            <a:pPr lvl="1"/>
            <a:r>
              <a:rPr lang="en-US" sz="2400" dirty="0">
                <a:latin typeface="Arial" charset="0"/>
                <a:ea typeface="MS PGothic" charset="0"/>
              </a:rPr>
              <a:t>Because based on masses, not volumes</a:t>
            </a:r>
          </a:p>
        </p:txBody>
      </p:sp>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295400" y="3828612"/>
            <a:ext cx="6324600" cy="1326712"/>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en-US" dirty="0">
                <a:latin typeface="Arial" charset="0"/>
                <a:ea typeface="MS PGothic" charset="0"/>
              </a:rPr>
              <a:t>Seawater</a:t>
            </a:r>
          </a:p>
        </p:txBody>
      </p:sp>
      <p:sp>
        <p:nvSpPr>
          <p:cNvPr id="22529" name="Rectangle 3"/>
          <p:cNvSpPr>
            <a:spLocks noGrp="1" noChangeArrowheads="1"/>
          </p:cNvSpPr>
          <p:nvPr>
            <p:ph idx="1"/>
          </p:nvPr>
        </p:nvSpPr>
        <p:spPr/>
        <p:txBody>
          <a:bodyPr/>
          <a:lstStyle/>
          <a:p>
            <a:r>
              <a:rPr lang="en-US" dirty="0">
                <a:latin typeface="Arial" charset="0"/>
                <a:ea typeface="MS PGothic" charset="0"/>
              </a:rPr>
              <a:t>Drinking seawater will dehydrate you and give you diarrhea.</a:t>
            </a:r>
          </a:p>
          <a:p>
            <a:r>
              <a:rPr lang="en-US" dirty="0">
                <a:latin typeface="Arial" charset="0"/>
                <a:ea typeface="MS PGothic" charset="0"/>
              </a:rPr>
              <a:t>The cell wall acts as a barrier to </a:t>
            </a:r>
            <a:r>
              <a:rPr lang="en-US" dirty="0" smtClean="0">
                <a:latin typeface="Arial" charset="0"/>
                <a:ea typeface="MS PGothic" charset="0"/>
              </a:rPr>
              <a:t>the solute moving, </a:t>
            </a:r>
            <a:r>
              <a:rPr lang="en-US" dirty="0">
                <a:latin typeface="Arial" charset="0"/>
                <a:ea typeface="MS PGothic" charset="0"/>
              </a:rPr>
              <a:t>so the only way for the seawater and the cell solution to have uniform mixing is for water to flow out of the cells of your intestine and into your digestive tract.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latin typeface="Arial" charset="0"/>
                <a:ea typeface="MS PGothic" charset="0"/>
              </a:rPr>
              <a:t>Parts Solute in Parts Solution </a:t>
            </a:r>
          </a:p>
        </p:txBody>
      </p:sp>
      <p:sp>
        <p:nvSpPr>
          <p:cNvPr id="112642" name="Rectangle 4"/>
          <p:cNvSpPr>
            <a:spLocks noGrp="1" noChangeArrowheads="1"/>
          </p:cNvSpPr>
          <p:nvPr>
            <p:ph idx="1"/>
          </p:nvPr>
        </p:nvSpPr>
        <p:spPr/>
        <p:txBody>
          <a:bodyPr/>
          <a:lstStyle/>
          <a:p>
            <a:pPr>
              <a:lnSpc>
                <a:spcPct val="90000"/>
              </a:lnSpc>
              <a:defRPr/>
            </a:pPr>
            <a:r>
              <a:rPr lang="en-US" sz="2800" dirty="0">
                <a:ea typeface="ＭＳ Ｐゴシック" charset="0"/>
                <a:cs typeface="ＭＳ Ｐゴシック" charset="0"/>
              </a:rPr>
              <a:t>Parts can be measured by mass or volume</a:t>
            </a:r>
            <a:r>
              <a:rPr lang="en-US" sz="2800" dirty="0" smtClean="0">
                <a:ea typeface="ＭＳ Ｐゴシック" charset="0"/>
                <a:cs typeface="ＭＳ Ｐゴシック" charset="0"/>
              </a:rPr>
              <a:t>.</a:t>
            </a:r>
          </a:p>
          <a:p>
            <a:pPr marL="0" indent="0">
              <a:lnSpc>
                <a:spcPct val="90000"/>
              </a:lnSpc>
              <a:buFontTx/>
              <a:buNone/>
              <a:defRPr/>
            </a:pPr>
            <a:endParaRPr lang="en-US" sz="2800" dirty="0">
              <a:ea typeface="ＭＳ Ｐゴシック" charset="0"/>
              <a:cs typeface="ＭＳ Ｐゴシック" charset="0"/>
            </a:endParaRPr>
          </a:p>
          <a:p>
            <a:pPr>
              <a:lnSpc>
                <a:spcPct val="90000"/>
              </a:lnSpc>
              <a:defRPr/>
            </a:pPr>
            <a:r>
              <a:rPr lang="en-US" sz="2800" dirty="0">
                <a:ea typeface="ＭＳ Ｐゴシック" charset="0"/>
                <a:cs typeface="ＭＳ Ｐゴシック" charset="0"/>
              </a:rPr>
              <a:t>Parts are generally measured in the same units.</a:t>
            </a:r>
          </a:p>
          <a:p>
            <a:pPr lvl="1">
              <a:lnSpc>
                <a:spcPct val="90000"/>
              </a:lnSpc>
              <a:defRPr/>
            </a:pPr>
            <a:r>
              <a:rPr lang="en-US" sz="2400" dirty="0">
                <a:ea typeface="ＭＳ Ｐゴシック" charset="0"/>
              </a:rPr>
              <a:t>By mass in grams, </a:t>
            </a:r>
            <a:r>
              <a:rPr lang="en-US" sz="2400" dirty="0" smtClean="0">
                <a:ea typeface="ＭＳ Ｐゴシック" charset="0"/>
              </a:rPr>
              <a:t>kilograms, lbs., </a:t>
            </a:r>
            <a:r>
              <a:rPr lang="en-US" sz="2400" dirty="0">
                <a:ea typeface="ＭＳ Ｐゴシック" charset="0"/>
              </a:rPr>
              <a:t>etc.</a:t>
            </a:r>
          </a:p>
          <a:p>
            <a:pPr lvl="1">
              <a:lnSpc>
                <a:spcPct val="90000"/>
              </a:lnSpc>
              <a:defRPr/>
            </a:pPr>
            <a:r>
              <a:rPr lang="en-US" sz="2400" dirty="0">
                <a:ea typeface="ＭＳ Ｐゴシック" charset="0"/>
              </a:rPr>
              <a:t>By volume in mL, L, gallons, etc.</a:t>
            </a:r>
          </a:p>
          <a:p>
            <a:pPr lvl="1">
              <a:lnSpc>
                <a:spcPct val="90000"/>
              </a:lnSpc>
              <a:defRPr/>
            </a:pPr>
            <a:r>
              <a:rPr lang="en-US" sz="2400" dirty="0">
                <a:ea typeface="ＭＳ Ｐゴシック" charset="0"/>
              </a:rPr>
              <a:t>Mass and volume combined in grams and mL</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latin typeface="Arial" charset="0"/>
                <a:ea typeface="MS PGothic" charset="0"/>
              </a:rPr>
              <a:t>Parts Solute in Parts Solution </a:t>
            </a:r>
          </a:p>
        </p:txBody>
      </p:sp>
      <p:sp>
        <p:nvSpPr>
          <p:cNvPr id="114690" name="Rectangle 4"/>
          <p:cNvSpPr>
            <a:spLocks noGrp="1" noChangeArrowheads="1"/>
          </p:cNvSpPr>
          <p:nvPr>
            <p:ph idx="1"/>
          </p:nvPr>
        </p:nvSpPr>
        <p:spPr/>
        <p:txBody>
          <a:bodyPr/>
          <a:lstStyle/>
          <a:p>
            <a:pPr>
              <a:lnSpc>
                <a:spcPct val="90000"/>
              </a:lnSpc>
              <a:defRPr/>
            </a:pPr>
            <a:r>
              <a:rPr lang="en-US" sz="2800" dirty="0">
                <a:ea typeface="ＭＳ Ｐゴシック" charset="0"/>
                <a:cs typeface="ＭＳ Ｐゴシック" charset="0"/>
              </a:rPr>
              <a:t>Percentage = parts of solute in every 100 parts solution</a:t>
            </a:r>
          </a:p>
          <a:p>
            <a:pPr lvl="1">
              <a:lnSpc>
                <a:spcPct val="90000"/>
              </a:lnSpc>
              <a:defRPr/>
            </a:pPr>
            <a:r>
              <a:rPr lang="en-US" sz="2400" dirty="0">
                <a:ea typeface="ＭＳ Ｐゴシック" charset="0"/>
              </a:rPr>
              <a:t>If a solution is 0.9% by mass, then there are 0.9 grams of solute in every 100 grams of solution (or 0.9 kg solute in every 100 kg solution).</a:t>
            </a:r>
          </a:p>
          <a:p>
            <a:pPr marL="0" indent="0">
              <a:lnSpc>
                <a:spcPct val="90000"/>
              </a:lnSpc>
              <a:buFontTx/>
              <a:buNone/>
              <a:defRPr/>
            </a:pPr>
            <a:endParaRPr lang="en-US" sz="2800" dirty="0">
              <a:ea typeface="ＭＳ Ｐゴシック" charset="0"/>
              <a:cs typeface="ＭＳ Ｐゴシック" charset="0"/>
            </a:endParaRPr>
          </a:p>
          <a:p>
            <a:pPr>
              <a:lnSpc>
                <a:spcPct val="90000"/>
              </a:lnSpc>
              <a:defRPr/>
            </a:pPr>
            <a:r>
              <a:rPr lang="en-US" sz="2800" dirty="0">
                <a:ea typeface="ＭＳ Ｐゴシック" charset="0"/>
                <a:cs typeface="ＭＳ Ｐゴシック" charset="0"/>
              </a:rPr>
              <a:t>Parts per million = parts of solute in every 1 million parts solution</a:t>
            </a:r>
          </a:p>
          <a:p>
            <a:pPr lvl="1">
              <a:lnSpc>
                <a:spcPct val="90000"/>
              </a:lnSpc>
              <a:defRPr/>
            </a:pPr>
            <a:r>
              <a:rPr lang="en-US" sz="2400" dirty="0">
                <a:ea typeface="ＭＳ Ｐゴシック" charset="0"/>
              </a:rPr>
              <a:t>If a solution is 36 ppm by volume, then there are 36 mL of solute in 1 million mL of solution.</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Title 1"/>
          <p:cNvSpPr>
            <a:spLocks noGrp="1"/>
          </p:cNvSpPr>
          <p:nvPr>
            <p:ph type="title"/>
          </p:nvPr>
        </p:nvSpPr>
        <p:spPr>
          <a:noFill/>
        </p:spPr>
        <p:txBody>
          <a:bodyPr/>
          <a:lstStyle/>
          <a:p>
            <a:r>
              <a:rPr lang="en-US" dirty="0">
                <a:latin typeface="Arial" charset="0"/>
                <a:ea typeface="MS PGothic" charset="0"/>
              </a:rPr>
              <a:t>PPM</a:t>
            </a:r>
          </a:p>
        </p:txBody>
      </p:sp>
      <p:sp>
        <p:nvSpPr>
          <p:cNvPr id="116737" name="Rectangle 3"/>
          <p:cNvSpPr>
            <a:spLocks noGrp="1" noChangeArrowheads="1"/>
          </p:cNvSpPr>
          <p:nvPr>
            <p:ph idx="1"/>
          </p:nvPr>
        </p:nvSpPr>
        <p:spPr/>
        <p:txBody>
          <a:bodyPr lIns="90488" tIns="44450" rIns="90488" bIns="44450"/>
          <a:lstStyle/>
          <a:p>
            <a:r>
              <a:rPr lang="en-US" sz="2800" dirty="0">
                <a:latin typeface="Arial" charset="0"/>
                <a:ea typeface="MS PGothic" charset="0"/>
              </a:rPr>
              <a:t>Grams of solute per 1,000,000 g of solution</a:t>
            </a:r>
          </a:p>
          <a:p>
            <a:r>
              <a:rPr lang="en-US" sz="2800" dirty="0">
                <a:latin typeface="Arial" charset="0"/>
                <a:ea typeface="MS PGothic" charset="0"/>
              </a:rPr>
              <a:t>mg of solute per 1 kg of solution</a:t>
            </a:r>
          </a:p>
          <a:p>
            <a:r>
              <a:rPr lang="en-US" sz="2800" dirty="0">
                <a:latin typeface="Arial" charset="0"/>
                <a:ea typeface="MS PGothic" charset="0"/>
              </a:rPr>
              <a:t>1 liter of water = 1 kg of water</a:t>
            </a:r>
          </a:p>
          <a:p>
            <a:pPr lvl="1"/>
            <a:r>
              <a:rPr lang="en-US" sz="2400" dirty="0">
                <a:latin typeface="Arial" charset="0"/>
                <a:ea typeface="MS PGothic" charset="0"/>
              </a:rPr>
              <a:t>For aqueous </a:t>
            </a:r>
            <a:r>
              <a:rPr lang="en-US" sz="2400" dirty="0" smtClean="0">
                <a:latin typeface="Arial" charset="0"/>
                <a:ea typeface="MS PGothic" charset="0"/>
              </a:rPr>
              <a:t>solutions, </a:t>
            </a:r>
            <a:r>
              <a:rPr lang="en-US" sz="2400" dirty="0">
                <a:latin typeface="Arial" charset="0"/>
                <a:ea typeface="MS PGothic" charset="0"/>
              </a:rPr>
              <a:t>we often approximate the kg of the solution as the kg or L of water.</a:t>
            </a:r>
          </a:p>
          <a:p>
            <a:pPr lvl="2"/>
            <a:r>
              <a:rPr lang="en-US" sz="2000" dirty="0">
                <a:latin typeface="Arial" charset="0"/>
                <a:ea typeface="MS PGothic" charset="0"/>
              </a:rPr>
              <a:t>For dilute solutions, the difference in density between the solution and pure water is usually negligible.</a:t>
            </a:r>
          </a:p>
        </p:txBody>
      </p:sp>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l="13767" t="60500" r="16144" b="19750"/>
          <a:stretch/>
        </p:blipFill>
        <p:spPr>
          <a:xfrm>
            <a:off x="1611631" y="4149090"/>
            <a:ext cx="5726430" cy="1354455"/>
          </a:xfrm>
          <a:prstGeom prst="rect">
            <a:avLst/>
          </a:prstGeom>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txBox="1">
            <a:spLocks/>
          </p:cNvSpPr>
          <p:nvPr/>
        </p:nvSpPr>
        <p:spPr bwMode="auto">
          <a:xfrm>
            <a:off x="0" y="0"/>
            <a:ext cx="9144000" cy="579438"/>
          </a:xfrm>
          <a:prstGeom prst="rect">
            <a:avLst/>
          </a:prstGeom>
          <a:noFill/>
          <a:ln>
            <a:noFill/>
          </a:ln>
          <a:extLst/>
        </p:spPr>
        <p:txBody>
          <a:bodyPr lIns="457200"/>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3200" b="1" dirty="0">
                <a:solidFill>
                  <a:srgbClr val="ED6B06"/>
                </a:solidFill>
                <a:cs typeface="Arial" charset="0"/>
              </a:rPr>
              <a:t>Parts </a:t>
            </a:r>
            <a:r>
              <a:rPr lang="en-US" sz="3200" b="1" dirty="0" smtClean="0">
                <a:solidFill>
                  <a:srgbClr val="ED6B06"/>
                </a:solidFill>
                <a:cs typeface="Arial" charset="0"/>
              </a:rPr>
              <a:t>per </a:t>
            </a:r>
            <a:r>
              <a:rPr lang="en-US" sz="3200" b="1" dirty="0">
                <a:solidFill>
                  <a:srgbClr val="ED6B06"/>
                </a:solidFill>
                <a:cs typeface="Arial" charset="0"/>
              </a:rPr>
              <a:t>Billion Concentration</a:t>
            </a:r>
          </a:p>
        </p:txBody>
      </p:sp>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l="16473" t="80563" r="17393"/>
          <a:stretch/>
        </p:blipFill>
        <p:spPr>
          <a:xfrm>
            <a:off x="1870363" y="2590800"/>
            <a:ext cx="5403273" cy="1333005"/>
          </a:xfrm>
          <a:prstGeom prst="rect">
            <a:avLst/>
          </a:prstGeo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noFill/>
        </p:spPr>
        <p:txBody>
          <a:bodyPr/>
          <a:lstStyle/>
          <a:p>
            <a:r>
              <a:rPr lang="en-US" dirty="0">
                <a:latin typeface="Arial" charset="0"/>
                <a:ea typeface="MS PGothic" charset="0"/>
              </a:rPr>
              <a:t>Solution Concentrations: Mole Fraction, </a:t>
            </a:r>
            <a:r>
              <a:rPr lang="en-US" i="1" dirty="0">
                <a:latin typeface="Arial" charset="0"/>
                <a:ea typeface="MS PGothic" charset="0"/>
              </a:rPr>
              <a:t>X</a:t>
            </a:r>
            <a:r>
              <a:rPr lang="en-US" i="1" baseline="-25000" dirty="0">
                <a:latin typeface="Arial" charset="0"/>
                <a:ea typeface="MS PGothic" charset="0"/>
              </a:rPr>
              <a:t>A</a:t>
            </a:r>
            <a:endParaRPr lang="en-US" dirty="0">
              <a:latin typeface="Arial" charset="0"/>
              <a:ea typeface="MS PGothic" charset="0"/>
            </a:endParaRPr>
          </a:p>
        </p:txBody>
      </p:sp>
      <p:sp>
        <p:nvSpPr>
          <p:cNvPr id="120833" name="Rectangle 3"/>
          <p:cNvSpPr>
            <a:spLocks noGrp="1" noChangeArrowheads="1"/>
          </p:cNvSpPr>
          <p:nvPr>
            <p:ph idx="1"/>
          </p:nvPr>
        </p:nvSpPr>
        <p:spPr/>
        <p:txBody>
          <a:bodyPr lIns="90488" tIns="44450" rIns="90488" bIns="44450"/>
          <a:lstStyle/>
          <a:p>
            <a:pPr>
              <a:lnSpc>
                <a:spcPct val="90000"/>
              </a:lnSpc>
            </a:pPr>
            <a:r>
              <a:rPr lang="en-US" sz="2800" dirty="0">
                <a:solidFill>
                  <a:srgbClr val="000000"/>
                </a:solidFill>
                <a:latin typeface="Arial" charset="0"/>
                <a:ea typeface="MS PGothic" charset="0"/>
              </a:rPr>
              <a:t>The </a:t>
            </a:r>
            <a:r>
              <a:rPr lang="en-US" sz="2800" b="1" dirty="0">
                <a:solidFill>
                  <a:srgbClr val="000000"/>
                </a:solidFill>
                <a:latin typeface="Arial" charset="0"/>
                <a:ea typeface="MS PGothic" charset="0"/>
              </a:rPr>
              <a:t>mole fraction</a:t>
            </a:r>
            <a:r>
              <a:rPr lang="en-US" sz="2800" dirty="0">
                <a:solidFill>
                  <a:srgbClr val="000000"/>
                </a:solidFill>
                <a:latin typeface="Arial" charset="0"/>
                <a:ea typeface="MS PGothic" charset="0"/>
              </a:rPr>
              <a:t> is the fraction of the moles of one component in the total moles of all the components of the solution.</a:t>
            </a:r>
          </a:p>
          <a:p>
            <a:pPr>
              <a:lnSpc>
                <a:spcPct val="90000"/>
              </a:lnSpc>
            </a:pPr>
            <a:endParaRPr lang="en-US" sz="1000" dirty="0">
              <a:solidFill>
                <a:srgbClr val="000000"/>
              </a:solidFill>
              <a:latin typeface="Arial" charset="0"/>
              <a:ea typeface="MS PGothic" charset="0"/>
            </a:endParaRPr>
          </a:p>
          <a:p>
            <a:pPr>
              <a:lnSpc>
                <a:spcPct val="90000"/>
              </a:lnSpc>
            </a:pPr>
            <a:r>
              <a:rPr lang="en-US" sz="2800" dirty="0">
                <a:solidFill>
                  <a:srgbClr val="000000"/>
                </a:solidFill>
                <a:latin typeface="Arial" charset="0"/>
                <a:ea typeface="MS PGothic" charset="0"/>
              </a:rPr>
              <a:t>Total of all the mole fractions in a solution = 1.</a:t>
            </a:r>
          </a:p>
          <a:p>
            <a:pPr>
              <a:lnSpc>
                <a:spcPct val="90000"/>
              </a:lnSpc>
            </a:pPr>
            <a:endParaRPr lang="en-US" sz="1000" dirty="0">
              <a:solidFill>
                <a:srgbClr val="000000"/>
              </a:solidFill>
              <a:latin typeface="Arial" charset="0"/>
              <a:ea typeface="MS PGothic" charset="0"/>
            </a:endParaRPr>
          </a:p>
          <a:p>
            <a:pPr>
              <a:lnSpc>
                <a:spcPct val="90000"/>
              </a:lnSpc>
            </a:pPr>
            <a:r>
              <a:rPr lang="en-US" sz="2800" dirty="0">
                <a:solidFill>
                  <a:srgbClr val="000000"/>
                </a:solidFill>
                <a:latin typeface="Arial" charset="0"/>
                <a:ea typeface="MS PGothic" charset="0"/>
              </a:rPr>
              <a:t>Unitless </a:t>
            </a:r>
          </a:p>
          <a:p>
            <a:pPr>
              <a:lnSpc>
                <a:spcPct val="90000"/>
              </a:lnSpc>
            </a:pPr>
            <a:endParaRPr lang="en-US" sz="1000" dirty="0">
              <a:solidFill>
                <a:srgbClr val="000000"/>
              </a:solidFill>
              <a:latin typeface="Arial" charset="0"/>
              <a:ea typeface="MS PGothic" charset="0"/>
            </a:endParaRPr>
          </a:p>
          <a:p>
            <a:pPr>
              <a:lnSpc>
                <a:spcPct val="90000"/>
              </a:lnSpc>
            </a:pPr>
            <a:r>
              <a:rPr lang="en-US" sz="2800" dirty="0">
                <a:solidFill>
                  <a:srgbClr val="000000"/>
                </a:solidFill>
                <a:latin typeface="Arial" charset="0"/>
                <a:ea typeface="MS PGothic" charset="0"/>
              </a:rPr>
              <a:t>The </a:t>
            </a:r>
            <a:r>
              <a:rPr lang="en-US" sz="2800" b="1" dirty="0">
                <a:solidFill>
                  <a:srgbClr val="000000"/>
                </a:solidFill>
                <a:latin typeface="Arial" charset="0"/>
                <a:ea typeface="MS PGothic" charset="0"/>
              </a:rPr>
              <a:t>mole percentage</a:t>
            </a:r>
            <a:r>
              <a:rPr lang="en-US" sz="2800" dirty="0">
                <a:solidFill>
                  <a:srgbClr val="000000"/>
                </a:solidFill>
                <a:latin typeface="Arial" charset="0"/>
                <a:ea typeface="MS PGothic" charset="0"/>
              </a:rPr>
              <a:t> is the percentage of the moles of one component in the total moles of all the components of the solution.</a:t>
            </a:r>
          </a:p>
          <a:p>
            <a:pPr lvl="1">
              <a:lnSpc>
                <a:spcPct val="90000"/>
              </a:lnSpc>
            </a:pPr>
            <a:r>
              <a:rPr lang="en-US" sz="2400" dirty="0">
                <a:solidFill>
                  <a:srgbClr val="000000"/>
                </a:solidFill>
                <a:latin typeface="Arial" charset="0"/>
                <a:ea typeface="MS PGothic" charset="0"/>
              </a:rPr>
              <a:t>= mole fraction × 100%</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3"/>
          <p:cNvSpPr>
            <a:spLocks noGrp="1" noChangeArrowheads="1"/>
          </p:cNvSpPr>
          <p:nvPr>
            <p:ph idx="1"/>
          </p:nvPr>
        </p:nvSpPr>
        <p:spPr/>
        <p:txBody>
          <a:bodyPr/>
          <a:lstStyle/>
          <a:p>
            <a:pPr marL="463550" indent="-463550">
              <a:buFont typeface="+mj-lt"/>
              <a:buAutoNum type="arabicPeriod"/>
            </a:pPr>
            <a:r>
              <a:rPr lang="en-US" sz="2800" dirty="0" smtClean="0">
                <a:latin typeface="Arial" charset="0"/>
                <a:ea typeface="MS PGothic" charset="0"/>
              </a:rPr>
              <a:t>Write </a:t>
            </a:r>
            <a:r>
              <a:rPr lang="en-US" sz="2800" dirty="0">
                <a:latin typeface="Arial" charset="0"/>
                <a:ea typeface="MS PGothic" charset="0"/>
              </a:rPr>
              <a:t>the given concentration as a </a:t>
            </a:r>
            <a:r>
              <a:rPr lang="en-US" sz="2800" dirty="0" smtClean="0">
                <a:latin typeface="Arial" charset="0"/>
                <a:ea typeface="MS PGothic" charset="0"/>
              </a:rPr>
              <a:t>ratio.</a:t>
            </a:r>
            <a:endParaRPr lang="en-US" sz="2800" dirty="0">
              <a:latin typeface="Arial" charset="0"/>
              <a:ea typeface="MS PGothic" charset="0"/>
            </a:endParaRPr>
          </a:p>
          <a:p>
            <a:pPr marL="463550" indent="-463550">
              <a:buFont typeface="+mj-lt"/>
              <a:buAutoNum type="arabicPeriod"/>
            </a:pPr>
            <a:r>
              <a:rPr lang="en-US" sz="2800" dirty="0" smtClean="0">
                <a:latin typeface="Arial" charset="0"/>
                <a:ea typeface="MS PGothic" charset="0"/>
              </a:rPr>
              <a:t>Separate </a:t>
            </a:r>
            <a:r>
              <a:rPr lang="en-US" sz="2800" dirty="0">
                <a:latin typeface="Arial" charset="0"/>
                <a:ea typeface="MS PGothic" charset="0"/>
              </a:rPr>
              <a:t>the numerator and denominator.</a:t>
            </a:r>
          </a:p>
          <a:p>
            <a:pPr marL="740664" lvl="1" indent="-283464">
              <a:buFont typeface="Arial" pitchFamily="34" charset="0"/>
              <a:buChar char="–"/>
            </a:pPr>
            <a:r>
              <a:rPr lang="en-US" sz="2400" dirty="0">
                <a:latin typeface="Arial" charset="0"/>
                <a:ea typeface="MS PGothic" charset="0"/>
              </a:rPr>
              <a:t>Separate into the solute part and solution </a:t>
            </a:r>
            <a:r>
              <a:rPr lang="en-US" sz="2400" dirty="0" smtClean="0">
                <a:latin typeface="Arial" charset="0"/>
                <a:ea typeface="MS PGothic" charset="0"/>
              </a:rPr>
              <a:t>part.</a:t>
            </a:r>
          </a:p>
          <a:p>
            <a:pPr marL="463550" indent="-463550">
              <a:buFont typeface="+mj-lt"/>
              <a:buAutoNum type="arabicPeriod"/>
            </a:pPr>
            <a:r>
              <a:rPr lang="en-US" sz="2800" dirty="0" smtClean="0">
                <a:latin typeface="Arial" charset="0"/>
                <a:ea typeface="MS PGothic" charset="0"/>
              </a:rPr>
              <a:t>Convert the solute part into the required unit.</a:t>
            </a:r>
          </a:p>
          <a:p>
            <a:pPr marL="463550" indent="-463550">
              <a:buFont typeface="+mj-lt"/>
              <a:buAutoNum type="arabicPeriod"/>
            </a:pPr>
            <a:r>
              <a:rPr lang="en-US" sz="2800" dirty="0" smtClean="0">
                <a:latin typeface="Arial" charset="0"/>
                <a:ea typeface="MS PGothic" charset="0"/>
              </a:rPr>
              <a:t>Convert </a:t>
            </a:r>
            <a:r>
              <a:rPr lang="en-US" sz="2800" dirty="0">
                <a:latin typeface="Arial" charset="0"/>
                <a:ea typeface="MS PGothic" charset="0"/>
              </a:rPr>
              <a:t>the solution part into the required unit.</a:t>
            </a:r>
          </a:p>
          <a:p>
            <a:pPr marL="463550" indent="-463550">
              <a:buFont typeface="+mj-lt"/>
              <a:buAutoNum type="arabicPeriod"/>
            </a:pPr>
            <a:r>
              <a:rPr lang="en-US" sz="2800" dirty="0" smtClean="0">
                <a:latin typeface="Arial" charset="0"/>
                <a:ea typeface="MS PGothic" charset="0"/>
              </a:rPr>
              <a:t>Use </a:t>
            </a:r>
            <a:r>
              <a:rPr lang="en-US" sz="2800" dirty="0">
                <a:latin typeface="Arial" charset="0"/>
                <a:ea typeface="MS PGothic" charset="0"/>
              </a:rPr>
              <a:t>the definitions to calculate the </a:t>
            </a:r>
            <a:r>
              <a:rPr lang="en-US" sz="2800" dirty="0" smtClean="0">
                <a:latin typeface="Arial" charset="0"/>
                <a:ea typeface="MS PGothic" charset="0"/>
              </a:rPr>
              <a:t>new concentration </a:t>
            </a:r>
            <a:r>
              <a:rPr lang="en-US" sz="2800" dirty="0">
                <a:latin typeface="Arial" charset="0"/>
                <a:ea typeface="MS PGothic" charset="0"/>
              </a:rPr>
              <a:t>units.</a:t>
            </a:r>
          </a:p>
        </p:txBody>
      </p:sp>
      <p:sp>
        <p:nvSpPr>
          <p:cNvPr id="122882" name="Title 1"/>
          <p:cNvSpPr txBox="1">
            <a:spLocks/>
          </p:cNvSpPr>
          <p:nvPr/>
        </p:nvSpPr>
        <p:spPr bwMode="auto">
          <a:xfrm>
            <a:off x="0" y="0"/>
            <a:ext cx="9144000" cy="584200"/>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Converting Concentration Units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p:txBody>
          <a:bodyPr/>
          <a:lstStyle/>
          <a:p>
            <a:pPr>
              <a:defRPr/>
            </a:pPr>
            <a:r>
              <a:rPr lang="en-US" sz="2800" b="1" dirty="0" smtClean="0">
                <a:solidFill>
                  <a:srgbClr val="000000"/>
                </a:solidFill>
                <a:ea typeface="+mn-ea"/>
                <a:cs typeface="+mn-cs"/>
              </a:rPr>
              <a:t>Colligative properties</a:t>
            </a:r>
            <a:r>
              <a:rPr lang="en-US" sz="2800" dirty="0" smtClean="0">
                <a:solidFill>
                  <a:srgbClr val="000000"/>
                </a:solidFill>
                <a:ea typeface="+mn-ea"/>
                <a:cs typeface="+mn-cs"/>
              </a:rPr>
              <a:t> are properties whose values depend only on the number of solute particles and not on what they are.</a:t>
            </a:r>
          </a:p>
          <a:p>
            <a:pPr lvl="1">
              <a:defRPr/>
            </a:pPr>
            <a:r>
              <a:rPr lang="en-US" sz="2400" dirty="0">
                <a:solidFill>
                  <a:srgbClr val="000000"/>
                </a:solidFill>
                <a:ea typeface="ＭＳ Ｐゴシック" charset="0"/>
              </a:rPr>
              <a:t>V</a:t>
            </a:r>
            <a:r>
              <a:rPr lang="en-US" sz="2400" dirty="0" smtClean="0">
                <a:solidFill>
                  <a:srgbClr val="000000"/>
                </a:solidFill>
                <a:ea typeface="ＭＳ Ｐゴシック" charset="0"/>
              </a:rPr>
              <a:t>alue of the property depends on the concentration of the solution.</a:t>
            </a:r>
          </a:p>
          <a:p>
            <a:pPr>
              <a:defRPr/>
            </a:pPr>
            <a:endParaRPr lang="en-US" sz="2400" dirty="0" smtClean="0">
              <a:solidFill>
                <a:srgbClr val="000000"/>
              </a:solidFill>
              <a:ea typeface="+mn-ea"/>
              <a:cs typeface="+mn-cs"/>
            </a:endParaRPr>
          </a:p>
          <a:p>
            <a:pPr>
              <a:defRPr/>
            </a:pPr>
            <a:r>
              <a:rPr lang="en-US" sz="2800" dirty="0" smtClean="0">
                <a:solidFill>
                  <a:srgbClr val="000000"/>
                </a:solidFill>
                <a:ea typeface="+mn-ea"/>
                <a:cs typeface="+mn-cs"/>
              </a:rPr>
              <a:t>The difference in the value of the property between the solution and the pure substance is generally related to the different attractive forces and solute particles occupying solvent molecules’ positions.</a:t>
            </a:r>
          </a:p>
        </p:txBody>
      </p:sp>
      <p:sp>
        <p:nvSpPr>
          <p:cNvPr id="124930" name="Title 1"/>
          <p:cNvSpPr txBox="1">
            <a:spLocks/>
          </p:cNvSpPr>
          <p:nvPr/>
        </p:nvSpPr>
        <p:spPr bwMode="auto">
          <a:xfrm>
            <a:off x="0" y="0"/>
            <a:ext cx="9144000" cy="584200"/>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Colligative Properties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noFill/>
        </p:spPr>
        <p:txBody>
          <a:bodyPr/>
          <a:lstStyle/>
          <a:p>
            <a:r>
              <a:rPr lang="en-US" dirty="0">
                <a:latin typeface="Arial" charset="0"/>
                <a:ea typeface="MS PGothic" charset="0"/>
              </a:rPr>
              <a:t>Vapor Pressure of Solutions</a:t>
            </a:r>
          </a:p>
        </p:txBody>
      </p:sp>
      <p:sp>
        <p:nvSpPr>
          <p:cNvPr id="126977" name="Rectangle 3"/>
          <p:cNvSpPr>
            <a:spLocks noGrp="1" noChangeArrowheads="1"/>
          </p:cNvSpPr>
          <p:nvPr>
            <p:ph idx="1"/>
          </p:nvPr>
        </p:nvSpPr>
        <p:spPr/>
        <p:txBody>
          <a:bodyPr/>
          <a:lstStyle/>
          <a:p>
            <a:r>
              <a:rPr lang="en-US" sz="2800" dirty="0">
                <a:latin typeface="Arial" charset="0"/>
                <a:ea typeface="MS PGothic" charset="0"/>
              </a:rPr>
              <a:t>The vapor pressure of a solvent above a solution is lower than the vapor pressure of the pure solvent.</a:t>
            </a:r>
          </a:p>
          <a:p>
            <a:pPr lvl="1"/>
            <a:r>
              <a:rPr lang="en-US" sz="2400" dirty="0">
                <a:latin typeface="Arial" charset="0"/>
                <a:ea typeface="MS PGothic" charset="0"/>
              </a:rPr>
              <a:t>The solute particles replace some of the solvent molecules at the surface.</a:t>
            </a:r>
          </a:p>
          <a:p>
            <a:pPr lvl="1"/>
            <a:r>
              <a:rPr lang="en-US" sz="2400" dirty="0">
                <a:latin typeface="Arial" charset="0"/>
                <a:ea typeface="MS PGothic" charset="0"/>
              </a:rPr>
              <a:t>The pure solvent establishes a liquid vapor equilibrium.</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3820"/>
          <a:stretch/>
        </p:blipFill>
        <p:spPr>
          <a:xfrm>
            <a:off x="3352800" y="3505200"/>
            <a:ext cx="1925676" cy="3063240"/>
          </a:xfrm>
          <a:prstGeom prst="rect">
            <a:avLst/>
          </a:prstGeom>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noFill/>
        </p:spPr>
        <p:txBody>
          <a:bodyPr/>
          <a:lstStyle/>
          <a:p>
            <a:r>
              <a:rPr lang="en-US" dirty="0">
                <a:latin typeface="Arial" charset="0"/>
                <a:ea typeface="MS PGothic" charset="0"/>
              </a:rPr>
              <a:t>Vapor Pressure of Solutions</a:t>
            </a:r>
          </a:p>
        </p:txBody>
      </p:sp>
      <p:sp>
        <p:nvSpPr>
          <p:cNvPr id="129025" name="Rectangle 3"/>
          <p:cNvSpPr>
            <a:spLocks noGrp="1" noChangeArrowheads="1"/>
          </p:cNvSpPr>
          <p:nvPr>
            <p:ph idx="1"/>
          </p:nvPr>
        </p:nvSpPr>
        <p:spPr/>
        <p:txBody>
          <a:bodyPr/>
          <a:lstStyle/>
          <a:p>
            <a:r>
              <a:rPr lang="en-US" sz="2800" dirty="0">
                <a:latin typeface="Arial" charset="0"/>
                <a:ea typeface="MS PGothic" charset="0"/>
              </a:rPr>
              <a:t>Addition of a nonvolatile solute reduces the rate of vaporization, decreasing the amount of vapor.</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3646"/>
          <a:stretch/>
        </p:blipFill>
        <p:spPr>
          <a:xfrm>
            <a:off x="3200400" y="2167890"/>
            <a:ext cx="2828193" cy="4053840"/>
          </a:xfrm>
          <a:prstGeom prst="rect">
            <a:avLst/>
          </a:prstGeom>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noFill/>
        </p:spPr>
        <p:txBody>
          <a:bodyPr/>
          <a:lstStyle/>
          <a:p>
            <a:r>
              <a:rPr lang="en-US" dirty="0">
                <a:latin typeface="Arial" charset="0"/>
                <a:ea typeface="MS PGothic" charset="0"/>
              </a:rPr>
              <a:t>Vapor Pressure of Solutions</a:t>
            </a:r>
          </a:p>
        </p:txBody>
      </p:sp>
      <p:sp>
        <p:nvSpPr>
          <p:cNvPr id="131073" name="Rectangle 3"/>
          <p:cNvSpPr>
            <a:spLocks noGrp="1" noChangeArrowheads="1"/>
          </p:cNvSpPr>
          <p:nvPr>
            <p:ph idx="1"/>
          </p:nvPr>
        </p:nvSpPr>
        <p:spPr/>
        <p:txBody>
          <a:bodyPr/>
          <a:lstStyle/>
          <a:p>
            <a:r>
              <a:rPr lang="en-US" sz="2800" dirty="0">
                <a:latin typeface="Arial" charset="0"/>
                <a:ea typeface="MS PGothic" charset="0"/>
              </a:rPr>
              <a:t>Eventually, equilibrium is </a:t>
            </a:r>
            <a:r>
              <a:rPr lang="en-US" sz="2800" dirty="0" smtClean="0">
                <a:latin typeface="Arial" charset="0"/>
                <a:ea typeface="MS PGothic" charset="0"/>
              </a:rPr>
              <a:t>reestablished </a:t>
            </a:r>
            <a:r>
              <a:rPr lang="en-US" sz="2800" dirty="0">
                <a:latin typeface="Arial" charset="0"/>
                <a:ea typeface="MS PGothic" charset="0"/>
              </a:rPr>
              <a:t>but with a smaller number of vapor molecules; therefore, the vapor pressure will be lower.</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4687"/>
          <a:stretch/>
        </p:blipFill>
        <p:spPr>
          <a:xfrm>
            <a:off x="3276600" y="2590800"/>
            <a:ext cx="2780442" cy="352044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idx="1"/>
          </p:nvPr>
        </p:nvSpPr>
        <p:spPr/>
        <p:txBody>
          <a:bodyPr/>
          <a:lstStyle/>
          <a:p>
            <a:pPr>
              <a:defRPr/>
            </a:pPr>
            <a:r>
              <a:rPr lang="en-US" sz="2600" dirty="0">
                <a:ea typeface="ＭＳ Ｐゴシック" charset="0"/>
                <a:cs typeface="ＭＳ Ｐゴシック" charset="0"/>
              </a:rPr>
              <a:t>A mixture of two or more </a:t>
            </a:r>
            <a:r>
              <a:rPr lang="en-US" sz="2600" dirty="0" smtClean="0">
                <a:ea typeface="ＭＳ Ｐゴシック" charset="0"/>
                <a:cs typeface="ＭＳ Ｐゴシック" charset="0"/>
              </a:rPr>
              <a:t>substances</a:t>
            </a:r>
            <a:endParaRPr lang="en-US" sz="2600" dirty="0">
              <a:ea typeface="ＭＳ Ｐゴシック" charset="0"/>
              <a:cs typeface="ＭＳ Ｐゴシック" charset="0"/>
            </a:endParaRPr>
          </a:p>
          <a:p>
            <a:pPr>
              <a:defRPr/>
            </a:pPr>
            <a:r>
              <a:rPr lang="en-US" sz="2600" dirty="0">
                <a:ea typeface="ＭＳ Ｐゴシック" charset="0"/>
                <a:cs typeface="ＭＳ Ｐゴシック" charset="0"/>
              </a:rPr>
              <a:t>Composition may vary from one sample to another</a:t>
            </a:r>
          </a:p>
          <a:p>
            <a:pPr>
              <a:defRPr/>
            </a:pPr>
            <a:r>
              <a:rPr lang="en-US" sz="2600" dirty="0">
                <a:ea typeface="ＭＳ Ｐゴシック" charset="0"/>
                <a:cs typeface="ＭＳ Ｐゴシック" charset="0"/>
              </a:rPr>
              <a:t>Appears to be one substance, though really contains multiple </a:t>
            </a:r>
            <a:r>
              <a:rPr lang="en-US" sz="2600" dirty="0" smtClean="0">
                <a:ea typeface="ＭＳ Ｐゴシック" charset="0"/>
                <a:cs typeface="ＭＳ Ｐゴシック" charset="0"/>
              </a:rPr>
              <a:t>materials</a:t>
            </a:r>
            <a:endParaRPr lang="en-US" sz="2400" dirty="0">
              <a:ea typeface="ＭＳ Ｐゴシック" charset="0"/>
              <a:cs typeface="ＭＳ Ｐゴシック" charset="0"/>
            </a:endParaRPr>
          </a:p>
          <a:p>
            <a:pPr>
              <a:defRPr/>
            </a:pPr>
            <a:r>
              <a:rPr lang="en-US" sz="2600" dirty="0">
                <a:ea typeface="ＭＳ Ｐゴシック" charset="0"/>
                <a:cs typeface="ＭＳ Ｐゴシック" charset="0"/>
              </a:rPr>
              <a:t>Most homogeneous materials we encounter are actually solutions.</a:t>
            </a:r>
          </a:p>
          <a:p>
            <a:pPr lvl="1">
              <a:defRPr/>
            </a:pPr>
            <a:r>
              <a:rPr lang="en-US" sz="2200" dirty="0">
                <a:ea typeface="ＭＳ Ｐゴシック" charset="0"/>
              </a:rPr>
              <a:t>For example, air and </a:t>
            </a:r>
            <a:r>
              <a:rPr lang="en-US" sz="2200" dirty="0" smtClean="0">
                <a:ea typeface="ＭＳ Ｐゴシック" charset="0"/>
              </a:rPr>
              <a:t>seawater</a:t>
            </a:r>
            <a:endParaRPr lang="en-US" sz="2400" dirty="0">
              <a:ea typeface="ＭＳ Ｐゴシック" charset="0"/>
            </a:endParaRPr>
          </a:p>
          <a:p>
            <a:pPr>
              <a:defRPr/>
            </a:pPr>
            <a:r>
              <a:rPr lang="en-US" sz="2600" dirty="0">
                <a:ea typeface="ＭＳ Ｐゴシック" charset="0"/>
                <a:cs typeface="ＭＳ Ｐゴシック" charset="0"/>
              </a:rPr>
              <a:t>Nature has a tendency toward spontaneous mixing.</a:t>
            </a:r>
          </a:p>
          <a:p>
            <a:pPr lvl="1">
              <a:defRPr/>
            </a:pPr>
            <a:r>
              <a:rPr lang="en-US" sz="2200" dirty="0">
                <a:ea typeface="ＭＳ Ｐゴシック" charset="0"/>
              </a:rPr>
              <a:t>Generally, uniform mixing is more energetically favorable.</a:t>
            </a:r>
          </a:p>
        </p:txBody>
      </p:sp>
      <p:sp>
        <p:nvSpPr>
          <p:cNvPr id="24578" name="Title 1"/>
          <p:cNvSpPr txBox="1">
            <a:spLocks/>
          </p:cNvSpPr>
          <p:nvPr/>
        </p:nvSpPr>
        <p:spPr bwMode="auto">
          <a:xfrm>
            <a:off x="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Homogeneous Mixtures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noFill/>
        </p:spPr>
        <p:txBody>
          <a:bodyPr/>
          <a:lstStyle/>
          <a:p>
            <a:r>
              <a:rPr lang="en-US" dirty="0">
                <a:latin typeface="Arial" charset="0"/>
                <a:ea typeface="MS PGothic" charset="0"/>
              </a:rPr>
              <a:t>Thirsty Solutions Revisited</a:t>
            </a:r>
          </a:p>
        </p:txBody>
      </p:sp>
      <p:sp>
        <p:nvSpPr>
          <p:cNvPr id="133122" name="Rectangle 3"/>
          <p:cNvSpPr>
            <a:spLocks noGrp="1" noChangeArrowheads="1"/>
          </p:cNvSpPr>
          <p:nvPr>
            <p:ph idx="1"/>
          </p:nvPr>
        </p:nvSpPr>
        <p:spPr/>
        <p:txBody>
          <a:bodyPr/>
          <a:lstStyle/>
          <a:p>
            <a:r>
              <a:rPr lang="en-US" dirty="0">
                <a:latin typeface="Arial" charset="0"/>
                <a:ea typeface="MS PGothic" charset="0"/>
              </a:rPr>
              <a:t>A concentrated solution will draw solvent molecules toward it due to the natural drive </a:t>
            </a:r>
            <a:r>
              <a:rPr lang="en-US" dirty="0" smtClean="0">
                <a:latin typeface="Arial" charset="0"/>
                <a:ea typeface="MS PGothic" charset="0"/>
              </a:rPr>
              <a:t>for </a:t>
            </a:r>
            <a:r>
              <a:rPr lang="en-US" dirty="0">
                <a:latin typeface="Arial" charset="0"/>
                <a:ea typeface="MS PGothic" charset="0"/>
              </a:rPr>
              <a:t>materials in nature to mix</a:t>
            </a:r>
            <a:r>
              <a:rPr lang="en-US" dirty="0" smtClean="0">
                <a:latin typeface="Arial" charset="0"/>
                <a:ea typeface="MS PGothic" charset="0"/>
              </a:rPr>
              <a:t>.</a:t>
            </a:r>
          </a:p>
          <a:p>
            <a:endParaRPr lang="en-US" dirty="0">
              <a:latin typeface="Arial" charset="0"/>
              <a:ea typeface="MS PGothic" charset="0"/>
            </a:endParaRPr>
          </a:p>
          <a:p>
            <a:r>
              <a:rPr lang="en-US" dirty="0">
                <a:latin typeface="Arial" charset="0"/>
                <a:ea typeface="MS PGothic" charset="0"/>
              </a:rPr>
              <a:t>Similarly, a concentrated solution will draw pure solvent vapor into it due to this tendency to mix</a:t>
            </a:r>
            <a:r>
              <a:rPr lang="en-US" dirty="0" smtClean="0">
                <a:latin typeface="Arial" charset="0"/>
                <a:ea typeface="MS PGothic" charset="0"/>
              </a:rPr>
              <a:t>.</a:t>
            </a:r>
          </a:p>
          <a:p>
            <a:endParaRPr lang="en-US" dirty="0">
              <a:latin typeface="Arial" charset="0"/>
              <a:ea typeface="MS PGothic" charset="0"/>
            </a:endParaRPr>
          </a:p>
          <a:p>
            <a:r>
              <a:rPr lang="en-US" dirty="0">
                <a:latin typeface="Arial" charset="0"/>
                <a:ea typeface="MS PGothic" charset="0"/>
              </a:rPr>
              <a:t>The result is reduction in vapor pressure.</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ext Box 6"/>
          <p:cNvSpPr txBox="1">
            <a:spLocks noChangeArrowheads="1"/>
          </p:cNvSpPr>
          <p:nvPr/>
        </p:nvSpPr>
        <p:spPr bwMode="auto">
          <a:xfrm>
            <a:off x="5502275" y="1379538"/>
            <a:ext cx="3336925" cy="3786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dirty="0"/>
              <a:t>Beakers with equal liquid levels of pure solvent and a solution are placed in a bell jar</a:t>
            </a:r>
            <a:r>
              <a:rPr lang="en-US" dirty="0" smtClean="0"/>
              <a:t>. Solvent </a:t>
            </a:r>
            <a:r>
              <a:rPr lang="en-US" dirty="0"/>
              <a:t>molecules evaporate from each one and fill the bell jar, establishing an equilibrium with the liquids in the beakers.</a:t>
            </a:r>
          </a:p>
        </p:txBody>
      </p:sp>
      <p:sp>
        <p:nvSpPr>
          <p:cNvPr id="135170" name="Title 1"/>
          <p:cNvSpPr>
            <a:spLocks noGrp="1"/>
          </p:cNvSpPr>
          <p:nvPr>
            <p:ph type="title"/>
          </p:nvPr>
        </p:nvSpPr>
        <p:spPr>
          <a:noFill/>
        </p:spPr>
        <p:txBody>
          <a:bodyPr/>
          <a:lstStyle/>
          <a:p>
            <a:r>
              <a:rPr lang="en-US" dirty="0">
                <a:latin typeface="Arial" charset="0"/>
                <a:ea typeface="MS PGothic" charset="0"/>
              </a:rPr>
              <a:t>Thirsty Solutions</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3462"/>
          <a:stretch/>
        </p:blipFill>
        <p:spPr>
          <a:xfrm>
            <a:off x="228600" y="1563846"/>
            <a:ext cx="5083238" cy="3417570"/>
          </a:xfrm>
          <a:prstGeom prst="rect">
            <a:avLst/>
          </a:prstGeom>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 Box 9"/>
          <p:cNvSpPr txBox="1">
            <a:spLocks noChangeArrowheads="1"/>
          </p:cNvSpPr>
          <p:nvPr/>
        </p:nvSpPr>
        <p:spPr bwMode="auto">
          <a:xfrm>
            <a:off x="5715000" y="1655763"/>
            <a:ext cx="3124200" cy="3786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dirty="0"/>
              <a:t>When equilibrium is established, the liquid level in the solution beaker is higher than the solution level in the pure solvent beaker; the thirsty solution grabs and holds solvent vapor more effectively.</a:t>
            </a:r>
          </a:p>
        </p:txBody>
      </p:sp>
      <p:sp>
        <p:nvSpPr>
          <p:cNvPr id="137218" name="Title 1"/>
          <p:cNvSpPr>
            <a:spLocks noGrp="1"/>
          </p:cNvSpPr>
          <p:nvPr>
            <p:ph type="title"/>
          </p:nvPr>
        </p:nvSpPr>
        <p:spPr>
          <a:noFill/>
        </p:spPr>
        <p:txBody>
          <a:bodyPr/>
          <a:lstStyle/>
          <a:p>
            <a:r>
              <a:rPr lang="en-US" dirty="0">
                <a:latin typeface="Arial" charset="0"/>
                <a:ea typeface="MS PGothic" charset="0"/>
              </a:rPr>
              <a:t>Thirsty Solutions</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3561"/>
          <a:stretch/>
        </p:blipFill>
        <p:spPr>
          <a:xfrm>
            <a:off x="193540" y="1720056"/>
            <a:ext cx="5479550" cy="3657600"/>
          </a:xfrm>
          <a:prstGeom prst="rect">
            <a:avLst/>
          </a:prstGeom>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noFill/>
        </p:spPr>
        <p:txBody>
          <a:bodyPr/>
          <a:lstStyle/>
          <a:p>
            <a:r>
              <a:rPr lang="en-US" dirty="0" err="1" smtClean="0">
                <a:latin typeface="Arial" charset="0"/>
                <a:ea typeface="MS PGothic" charset="0"/>
              </a:rPr>
              <a:t>Raoult’</a:t>
            </a:r>
            <a:r>
              <a:rPr lang="en-US" altLang="ja-JP" dirty="0" err="1" smtClean="0">
                <a:latin typeface="Arial" charset="0"/>
                <a:ea typeface="MS PGothic" charset="0"/>
              </a:rPr>
              <a:t>s</a:t>
            </a:r>
            <a:r>
              <a:rPr lang="en-US" altLang="ja-JP" dirty="0" smtClean="0">
                <a:latin typeface="Arial" charset="0"/>
                <a:ea typeface="MS PGothic" charset="0"/>
              </a:rPr>
              <a:t> </a:t>
            </a:r>
            <a:r>
              <a:rPr lang="en-US" altLang="ja-JP" dirty="0">
                <a:latin typeface="Arial" charset="0"/>
                <a:ea typeface="MS PGothic" charset="0"/>
              </a:rPr>
              <a:t>Law</a:t>
            </a:r>
            <a:endParaRPr lang="en-US" dirty="0">
              <a:latin typeface="Arial" charset="0"/>
              <a:ea typeface="MS PGothic" charset="0"/>
            </a:endParaRPr>
          </a:p>
        </p:txBody>
      </p:sp>
      <p:sp>
        <p:nvSpPr>
          <p:cNvPr id="139266" name="Rectangle 3"/>
          <p:cNvSpPr>
            <a:spLocks noGrp="1" noChangeArrowheads="1"/>
          </p:cNvSpPr>
          <p:nvPr>
            <p:ph idx="1"/>
          </p:nvPr>
        </p:nvSpPr>
        <p:spPr/>
        <p:txBody>
          <a:bodyPr/>
          <a:lstStyle/>
          <a:p>
            <a:r>
              <a:rPr lang="en-US" sz="2800" dirty="0">
                <a:latin typeface="Arial" charset="0"/>
                <a:ea typeface="MS PGothic" charset="0"/>
              </a:rPr>
              <a:t>The vapor pressure of a volatile solvent above a solution is equal to its normal vapor </a:t>
            </a:r>
            <a:r>
              <a:rPr lang="en-US" sz="2800" dirty="0" smtClean="0">
                <a:latin typeface="Arial" charset="0"/>
                <a:ea typeface="MS PGothic" charset="0"/>
              </a:rPr>
              <a:t>pressure, </a:t>
            </a:r>
            <a:r>
              <a:rPr lang="en-US" sz="2800" i="1" dirty="0" smtClean="0">
                <a:latin typeface="Arial" charset="0"/>
                <a:ea typeface="MS PGothic" charset="0"/>
              </a:rPr>
              <a:t>P</a:t>
            </a:r>
            <a:r>
              <a:rPr lang="en-US" sz="2800" dirty="0" smtClean="0">
                <a:ea typeface="Calibri"/>
              </a:rPr>
              <a:t>°</a:t>
            </a:r>
            <a:r>
              <a:rPr lang="en-US" sz="2800" dirty="0" smtClean="0">
                <a:latin typeface="Arial" charset="0"/>
                <a:ea typeface="MS PGothic" charset="0"/>
              </a:rPr>
              <a:t>, </a:t>
            </a:r>
            <a:r>
              <a:rPr lang="en-US" sz="2800" dirty="0">
                <a:latin typeface="Arial" charset="0"/>
                <a:ea typeface="MS PGothic" charset="0"/>
              </a:rPr>
              <a:t>multiplied by its mole fraction in the solution</a:t>
            </a:r>
            <a:r>
              <a:rPr lang="en-US" sz="2800" dirty="0" smtClean="0">
                <a:latin typeface="Arial" charset="0"/>
                <a:ea typeface="MS PGothic" charset="0"/>
              </a:rPr>
              <a:t>.</a:t>
            </a:r>
          </a:p>
          <a:p>
            <a:pPr marL="0" indent="0">
              <a:buNone/>
            </a:pPr>
            <a:endParaRPr lang="en-US" sz="2800" i="1" dirty="0">
              <a:latin typeface="Arial" charset="0"/>
              <a:ea typeface="MS PGothic" charset="0"/>
            </a:endParaRPr>
          </a:p>
          <a:p>
            <a:pPr algn="ctr">
              <a:buFontTx/>
              <a:buNone/>
            </a:pPr>
            <a:r>
              <a:rPr lang="en-US" i="1" dirty="0">
                <a:latin typeface="Arial" charset="0"/>
                <a:ea typeface="MS PGothic" charset="0"/>
              </a:rPr>
              <a:t>P</a:t>
            </a:r>
            <a:r>
              <a:rPr lang="en-US" baseline="-25000" dirty="0">
                <a:latin typeface="Arial" charset="0"/>
                <a:ea typeface="MS PGothic" charset="0"/>
              </a:rPr>
              <a:t>solvent in solution</a:t>
            </a:r>
            <a:r>
              <a:rPr lang="en-US" dirty="0">
                <a:latin typeface="Arial" charset="0"/>
                <a:ea typeface="MS PGothic" charset="0"/>
              </a:rPr>
              <a:t> = </a:t>
            </a:r>
            <a:r>
              <a:rPr lang="el-GR" i="1" dirty="0">
                <a:latin typeface="Times New Roman" charset="0"/>
                <a:ea typeface="MS PGothic" charset="0"/>
                <a:cs typeface="Times New Roman" charset="0"/>
              </a:rPr>
              <a:t>χ</a:t>
            </a:r>
            <a:r>
              <a:rPr lang="en-US" baseline="-25000" dirty="0" err="1">
                <a:latin typeface="Arial" charset="0"/>
                <a:ea typeface="MS PGothic" charset="0"/>
              </a:rPr>
              <a:t>solvent</a:t>
            </a:r>
            <a:r>
              <a:rPr lang="en-US" dirty="0" err="1">
                <a:latin typeface="Arial" charset="0"/>
                <a:ea typeface="MS PGothic" charset="0"/>
              </a:rPr>
              <a:t>∙</a:t>
            </a:r>
            <a:r>
              <a:rPr lang="en-US" i="1" dirty="0" err="1" smtClean="0">
                <a:latin typeface="Arial" charset="0"/>
                <a:ea typeface="MS PGothic" charset="0"/>
              </a:rPr>
              <a:t>P</a:t>
            </a:r>
            <a:r>
              <a:rPr lang="en-US" dirty="0" smtClean="0">
                <a:ea typeface="Calibri"/>
              </a:rPr>
              <a:t>°</a:t>
            </a:r>
          </a:p>
          <a:p>
            <a:pPr algn="ctr">
              <a:buFontTx/>
              <a:buNone/>
            </a:pPr>
            <a:endParaRPr lang="en-US" dirty="0" smtClean="0">
              <a:latin typeface="Arial" charset="0"/>
              <a:ea typeface="MS PGothic" charset="0"/>
            </a:endParaRPr>
          </a:p>
          <a:p>
            <a:pPr lvl="1"/>
            <a:r>
              <a:rPr lang="en-US" sz="2400" dirty="0" smtClean="0">
                <a:latin typeface="Arial" charset="0"/>
                <a:ea typeface="MS PGothic" charset="0"/>
              </a:rPr>
              <a:t>Because </a:t>
            </a:r>
            <a:r>
              <a:rPr lang="en-US" sz="2400" dirty="0">
                <a:latin typeface="Arial" charset="0"/>
                <a:ea typeface="MS PGothic" charset="0"/>
              </a:rPr>
              <a:t>the mole fraction is always less than 1, the vapor pressure of the solvent in solution will always be less than the vapor pressure of the pure solvent.</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noFill/>
        </p:spPr>
        <p:txBody>
          <a:bodyPr/>
          <a:lstStyle/>
          <a:p>
            <a:r>
              <a:rPr lang="en-US" dirty="0">
                <a:latin typeface="Arial" charset="0"/>
                <a:ea typeface="MS PGothic" charset="0"/>
              </a:rPr>
              <a:t>Vapor Pressure Lowering</a:t>
            </a:r>
          </a:p>
        </p:txBody>
      </p:sp>
      <p:sp>
        <p:nvSpPr>
          <p:cNvPr id="141313" name="Content Placeholder 2"/>
          <p:cNvSpPr>
            <a:spLocks noGrp="1"/>
          </p:cNvSpPr>
          <p:nvPr>
            <p:ph idx="1"/>
          </p:nvPr>
        </p:nvSpPr>
        <p:spPr/>
        <p:txBody>
          <a:bodyPr/>
          <a:lstStyle/>
          <a:p>
            <a:r>
              <a:rPr lang="en-US" sz="2800" dirty="0">
                <a:solidFill>
                  <a:srgbClr val="000000"/>
                </a:solidFill>
                <a:latin typeface="Arial" charset="0"/>
                <a:ea typeface="MS PGothic" charset="0"/>
              </a:rPr>
              <a:t>The vapor pressure of a solvent in a solution is always lower than the vapor pressure of the </a:t>
            </a:r>
            <a:br>
              <a:rPr lang="en-US" sz="2800" dirty="0">
                <a:solidFill>
                  <a:srgbClr val="000000"/>
                </a:solidFill>
                <a:latin typeface="Arial" charset="0"/>
                <a:ea typeface="MS PGothic" charset="0"/>
              </a:rPr>
            </a:br>
            <a:r>
              <a:rPr lang="en-US" sz="2800" dirty="0">
                <a:solidFill>
                  <a:srgbClr val="000000"/>
                </a:solidFill>
                <a:latin typeface="Arial" charset="0"/>
                <a:ea typeface="MS PGothic" charset="0"/>
              </a:rPr>
              <a:t>pure solvent.</a:t>
            </a:r>
          </a:p>
          <a:p>
            <a:r>
              <a:rPr lang="en-US" sz="2800" dirty="0">
                <a:solidFill>
                  <a:srgbClr val="000000"/>
                </a:solidFill>
                <a:latin typeface="Arial" charset="0"/>
                <a:ea typeface="MS PGothic" charset="0"/>
              </a:rPr>
              <a:t>The vapor pressure of the solution is directly proportional to the amount of the solvent in </a:t>
            </a:r>
            <a:br>
              <a:rPr lang="en-US" sz="2800" dirty="0">
                <a:solidFill>
                  <a:srgbClr val="000000"/>
                </a:solidFill>
                <a:latin typeface="Arial" charset="0"/>
                <a:ea typeface="MS PGothic" charset="0"/>
              </a:rPr>
            </a:br>
            <a:r>
              <a:rPr lang="en-US" sz="2800" dirty="0">
                <a:solidFill>
                  <a:srgbClr val="000000"/>
                </a:solidFill>
                <a:latin typeface="Arial" charset="0"/>
                <a:ea typeface="MS PGothic" charset="0"/>
              </a:rPr>
              <a:t>the solution.</a:t>
            </a:r>
          </a:p>
          <a:p>
            <a:r>
              <a:rPr lang="en-US" sz="2800" dirty="0">
                <a:solidFill>
                  <a:srgbClr val="000000"/>
                </a:solidFill>
                <a:latin typeface="Arial" charset="0"/>
                <a:ea typeface="MS PGothic" charset="0"/>
              </a:rPr>
              <a:t>The difference between the vapor pressure of the pure solvent and the vapor pressure of the solvent in solution is called the </a:t>
            </a:r>
            <a:r>
              <a:rPr lang="en-US" sz="2800" b="1" dirty="0">
                <a:solidFill>
                  <a:srgbClr val="000000"/>
                </a:solidFill>
                <a:latin typeface="Arial" charset="0"/>
                <a:ea typeface="MS PGothic" charset="0"/>
              </a:rPr>
              <a:t>vapor pressure lowering</a:t>
            </a:r>
            <a:r>
              <a:rPr lang="en-US" sz="2800" dirty="0">
                <a:solidFill>
                  <a:srgbClr val="000000"/>
                </a:solidFill>
                <a:latin typeface="Arial" charset="0"/>
                <a:ea typeface="MS PGothic" charset="0"/>
              </a:rPr>
              <a:t>.</a:t>
            </a:r>
          </a:p>
          <a:p>
            <a:pPr algn="ctr">
              <a:buFontTx/>
              <a:buNone/>
            </a:pPr>
            <a:r>
              <a:rPr lang="el-GR" sz="2800" i="1" dirty="0">
                <a:solidFill>
                  <a:srgbClr val="000000"/>
                </a:solidFill>
                <a:latin typeface="Arial" charset="0"/>
                <a:ea typeface="MS PGothic" charset="0"/>
              </a:rPr>
              <a:t>Δ</a:t>
            </a:r>
            <a:r>
              <a:rPr lang="en-US" sz="2800" i="1" dirty="0">
                <a:solidFill>
                  <a:srgbClr val="000000"/>
                </a:solidFill>
                <a:latin typeface="Arial" charset="0"/>
                <a:ea typeface="MS PGothic" charset="0"/>
              </a:rPr>
              <a:t>P</a:t>
            </a:r>
            <a:r>
              <a:rPr lang="en-US" sz="2800" dirty="0">
                <a:solidFill>
                  <a:srgbClr val="000000"/>
                </a:solidFill>
                <a:latin typeface="Arial" charset="0"/>
                <a:ea typeface="MS PGothic" charset="0"/>
              </a:rPr>
              <a:t> = </a:t>
            </a:r>
            <a:r>
              <a:rPr lang="en-US" sz="2800" i="1" dirty="0" err="1" smtClean="0">
                <a:solidFill>
                  <a:srgbClr val="000000"/>
                </a:solidFill>
                <a:latin typeface="Arial" charset="0"/>
                <a:ea typeface="MS PGothic" charset="0"/>
              </a:rPr>
              <a:t>P</a:t>
            </a:r>
            <a:r>
              <a:rPr lang="en-US" sz="2800" dirty="0" err="1">
                <a:ea typeface="Calibri"/>
              </a:rPr>
              <a:t>°</a:t>
            </a:r>
            <a:r>
              <a:rPr lang="en-US" sz="2800" baseline="-25000" dirty="0" err="1" smtClean="0">
                <a:solidFill>
                  <a:srgbClr val="000000"/>
                </a:solidFill>
                <a:latin typeface="Arial" charset="0"/>
                <a:ea typeface="MS PGothic" charset="0"/>
              </a:rPr>
              <a:t>solvent</a:t>
            </a:r>
            <a:r>
              <a:rPr lang="en-US" sz="2800" i="1" dirty="0" smtClean="0">
                <a:solidFill>
                  <a:srgbClr val="000000"/>
                </a:solidFill>
                <a:latin typeface="Arial" charset="0"/>
                <a:ea typeface="MS PGothic" charset="0"/>
              </a:rPr>
              <a:t> </a:t>
            </a:r>
            <a:r>
              <a:rPr lang="en-US" sz="2800" i="1" dirty="0">
                <a:solidFill>
                  <a:srgbClr val="000000"/>
                </a:solidFill>
                <a:latin typeface="Arial" charset="0"/>
                <a:ea typeface="MS PGothic" charset="0"/>
              </a:rPr>
              <a:t>−</a:t>
            </a:r>
            <a:r>
              <a:rPr lang="en-US" sz="2800" dirty="0">
                <a:solidFill>
                  <a:srgbClr val="000000"/>
                </a:solidFill>
                <a:latin typeface="Arial" charset="0"/>
                <a:ea typeface="MS PGothic" charset="0"/>
              </a:rPr>
              <a:t> </a:t>
            </a:r>
            <a:r>
              <a:rPr lang="en-US" sz="2800" i="1" dirty="0">
                <a:solidFill>
                  <a:srgbClr val="000000"/>
                </a:solidFill>
                <a:latin typeface="Arial" charset="0"/>
                <a:ea typeface="MS PGothic" charset="0"/>
              </a:rPr>
              <a:t>P</a:t>
            </a:r>
            <a:r>
              <a:rPr lang="en-US" sz="2800" baseline="-25000" dirty="0">
                <a:solidFill>
                  <a:srgbClr val="000000"/>
                </a:solidFill>
                <a:latin typeface="Arial" charset="0"/>
                <a:ea typeface="MS PGothic" charset="0"/>
              </a:rPr>
              <a:t>solution</a:t>
            </a:r>
            <a:r>
              <a:rPr lang="en-US" sz="2800" i="1" dirty="0">
                <a:solidFill>
                  <a:srgbClr val="000000"/>
                </a:solidFill>
                <a:latin typeface="Arial" charset="0"/>
                <a:ea typeface="MS PGothic" charset="0"/>
              </a:rPr>
              <a:t> = </a:t>
            </a:r>
            <a:r>
              <a:rPr lang="el-GR" i="1" dirty="0">
                <a:solidFill>
                  <a:srgbClr val="000000"/>
                </a:solidFill>
                <a:latin typeface="Times New Roman" charset="0"/>
                <a:ea typeface="MS PGothic" charset="0"/>
                <a:cs typeface="Times New Roman" charset="0"/>
              </a:rPr>
              <a:t>χ</a:t>
            </a:r>
            <a:r>
              <a:rPr lang="en-US" sz="2800" baseline="-25000" dirty="0">
                <a:solidFill>
                  <a:srgbClr val="000000"/>
                </a:solidFill>
                <a:latin typeface="Arial" charset="0"/>
                <a:ea typeface="MS PGothic" charset="0"/>
              </a:rPr>
              <a:t>solute</a:t>
            </a:r>
            <a:r>
              <a:rPr lang="en-US" i="1" dirty="0">
                <a:solidFill>
                  <a:srgbClr val="000000"/>
                </a:solidFill>
                <a:latin typeface="Arial" charset="0"/>
                <a:ea typeface="MS PGothic" charset="0"/>
              </a:rPr>
              <a:t> ∙</a:t>
            </a:r>
            <a:r>
              <a:rPr lang="en-US" i="1" dirty="0">
                <a:solidFill>
                  <a:srgbClr val="000000"/>
                </a:solidFill>
                <a:latin typeface="Arial" charset="0"/>
                <a:ea typeface="MS PGothic" charset="0"/>
                <a:sym typeface="Wingdings" charset="0"/>
              </a:rPr>
              <a:t> </a:t>
            </a:r>
            <a:r>
              <a:rPr lang="en-US" sz="2800" i="1" dirty="0" err="1" smtClean="0">
                <a:solidFill>
                  <a:srgbClr val="000000"/>
                </a:solidFill>
                <a:latin typeface="Arial" charset="0"/>
                <a:ea typeface="MS PGothic" charset="0"/>
              </a:rPr>
              <a:t>P</a:t>
            </a:r>
            <a:r>
              <a:rPr lang="en-US" sz="2800" dirty="0" err="1">
                <a:ea typeface="Calibri"/>
              </a:rPr>
              <a:t>°</a:t>
            </a:r>
            <a:r>
              <a:rPr lang="en-US" sz="2800" baseline="-25000" dirty="0" err="1" smtClean="0">
                <a:solidFill>
                  <a:srgbClr val="000000"/>
                </a:solidFill>
                <a:latin typeface="Arial" charset="0"/>
                <a:ea typeface="MS PGothic" charset="0"/>
              </a:rPr>
              <a:t>solvent</a:t>
            </a:r>
            <a:endParaRPr lang="en-US" sz="2800" baseline="-25000" dirty="0">
              <a:solidFill>
                <a:srgbClr val="000000"/>
              </a:solidFill>
              <a:latin typeface="Arial" charset="0"/>
              <a:ea typeface="MS PGothic"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noFill/>
        </p:spPr>
        <p:txBody>
          <a:bodyPr/>
          <a:lstStyle/>
          <a:p>
            <a:r>
              <a:rPr lang="en-US" dirty="0" err="1" smtClean="0">
                <a:latin typeface="Arial" charset="0"/>
                <a:ea typeface="MS PGothic" charset="0"/>
              </a:rPr>
              <a:t>Raoult’</a:t>
            </a:r>
            <a:r>
              <a:rPr lang="en-US" altLang="ja-JP" dirty="0" err="1" smtClean="0">
                <a:latin typeface="Arial" charset="0"/>
                <a:ea typeface="MS PGothic" charset="0"/>
              </a:rPr>
              <a:t>s</a:t>
            </a:r>
            <a:r>
              <a:rPr lang="en-US" altLang="ja-JP" dirty="0" smtClean="0">
                <a:latin typeface="Arial" charset="0"/>
                <a:ea typeface="MS PGothic" charset="0"/>
              </a:rPr>
              <a:t> </a:t>
            </a:r>
            <a:r>
              <a:rPr lang="en-US" altLang="ja-JP" dirty="0">
                <a:latin typeface="Arial" charset="0"/>
                <a:ea typeface="MS PGothic" charset="0"/>
              </a:rPr>
              <a:t>Law for Volatile Solute</a:t>
            </a:r>
            <a:endParaRPr lang="en-US" dirty="0">
              <a:latin typeface="Arial" charset="0"/>
              <a:ea typeface="MS PGothic" charset="0"/>
            </a:endParaRPr>
          </a:p>
        </p:txBody>
      </p:sp>
      <p:sp>
        <p:nvSpPr>
          <p:cNvPr id="143361" name="Rectangle 3"/>
          <p:cNvSpPr>
            <a:spLocks noGrp="1" noChangeArrowheads="1"/>
          </p:cNvSpPr>
          <p:nvPr>
            <p:ph idx="1"/>
          </p:nvPr>
        </p:nvSpPr>
        <p:spPr/>
        <p:txBody>
          <a:bodyPr/>
          <a:lstStyle/>
          <a:p>
            <a:r>
              <a:rPr lang="en-US" sz="2800" dirty="0">
                <a:latin typeface="Arial" charset="0"/>
                <a:ea typeface="MS PGothic" charset="0"/>
              </a:rPr>
              <a:t>When both the solvent and the solute can evaporate, both molecules will be found in the vapor phase. </a:t>
            </a:r>
          </a:p>
          <a:p>
            <a:r>
              <a:rPr lang="en-US" sz="2800" dirty="0">
                <a:latin typeface="Arial" charset="0"/>
                <a:ea typeface="MS PGothic" charset="0"/>
              </a:rPr>
              <a:t>The total vapor pressure above the solution will be the sum of the vapor pressures of the solute and solvent.</a:t>
            </a:r>
          </a:p>
          <a:p>
            <a:pPr lvl="1"/>
            <a:r>
              <a:rPr lang="en-US" sz="2400" dirty="0">
                <a:latin typeface="Arial" charset="0"/>
                <a:ea typeface="MS PGothic" charset="0"/>
              </a:rPr>
              <a:t>For an ideal solution</a:t>
            </a:r>
          </a:p>
          <a:p>
            <a:pPr algn="ctr">
              <a:buFontTx/>
              <a:buNone/>
            </a:pPr>
            <a:r>
              <a:rPr lang="en-US" sz="2800" i="1" dirty="0">
                <a:latin typeface="Arial" charset="0"/>
                <a:ea typeface="MS PGothic" charset="0"/>
              </a:rPr>
              <a:t>P</a:t>
            </a:r>
            <a:r>
              <a:rPr lang="en-US" sz="2800" baseline="-25000" dirty="0">
                <a:latin typeface="Arial" charset="0"/>
                <a:ea typeface="MS PGothic" charset="0"/>
              </a:rPr>
              <a:t>total</a:t>
            </a:r>
            <a:r>
              <a:rPr lang="en-US" sz="2800" dirty="0">
                <a:latin typeface="Arial" charset="0"/>
                <a:ea typeface="MS PGothic" charset="0"/>
              </a:rPr>
              <a:t> = </a:t>
            </a:r>
            <a:r>
              <a:rPr lang="en-US" sz="2800" i="1" dirty="0">
                <a:latin typeface="Arial" charset="0"/>
                <a:ea typeface="MS PGothic" charset="0"/>
              </a:rPr>
              <a:t>P</a:t>
            </a:r>
            <a:r>
              <a:rPr lang="en-US" sz="2800" baseline="-25000" dirty="0">
                <a:latin typeface="Arial" charset="0"/>
                <a:ea typeface="MS PGothic" charset="0"/>
              </a:rPr>
              <a:t>solute</a:t>
            </a:r>
            <a:r>
              <a:rPr lang="en-US" sz="2800" dirty="0">
                <a:latin typeface="Arial" charset="0"/>
                <a:ea typeface="MS PGothic" charset="0"/>
              </a:rPr>
              <a:t> + </a:t>
            </a:r>
            <a:r>
              <a:rPr lang="en-US" sz="2800" i="1" dirty="0">
                <a:latin typeface="Arial" charset="0"/>
                <a:ea typeface="MS PGothic" charset="0"/>
              </a:rPr>
              <a:t>P</a:t>
            </a:r>
            <a:r>
              <a:rPr lang="en-US" sz="2800" baseline="-25000" dirty="0">
                <a:latin typeface="Arial" charset="0"/>
                <a:ea typeface="MS PGothic" charset="0"/>
              </a:rPr>
              <a:t>solvent</a:t>
            </a:r>
            <a:endParaRPr lang="en-US" sz="2800" dirty="0">
              <a:latin typeface="Arial" charset="0"/>
              <a:ea typeface="MS PGothic" charset="0"/>
            </a:endParaRPr>
          </a:p>
          <a:p>
            <a:r>
              <a:rPr lang="en-US" sz="2800" dirty="0">
                <a:latin typeface="Arial" charset="0"/>
                <a:ea typeface="MS PGothic" charset="0"/>
              </a:rPr>
              <a:t>The solvent decreases the solute vapor pressure in the same way the solute decreased the </a:t>
            </a:r>
            <a:r>
              <a:rPr lang="en-US" sz="2800" dirty="0" smtClean="0">
                <a:latin typeface="Arial" charset="0"/>
                <a:ea typeface="MS PGothic" charset="0"/>
              </a:rPr>
              <a:t>solvent’</a:t>
            </a:r>
            <a:r>
              <a:rPr lang="en-US" altLang="ja-JP" sz="2800" dirty="0" smtClean="0">
                <a:latin typeface="Arial" charset="0"/>
                <a:ea typeface="MS PGothic" charset="0"/>
              </a:rPr>
              <a:t>s</a:t>
            </a:r>
            <a:r>
              <a:rPr lang="en-US" altLang="ja-JP" sz="2800" dirty="0">
                <a:latin typeface="Arial" charset="0"/>
                <a:ea typeface="MS PGothic" charset="0"/>
              </a:rPr>
              <a:t>.</a:t>
            </a:r>
          </a:p>
          <a:p>
            <a:pPr algn="ctr">
              <a:buFontTx/>
              <a:buNone/>
            </a:pPr>
            <a:r>
              <a:rPr lang="en-US" sz="2800" i="1" dirty="0">
                <a:latin typeface="Arial" charset="0"/>
                <a:ea typeface="MS PGothic" charset="0"/>
              </a:rPr>
              <a:t>P</a:t>
            </a:r>
            <a:r>
              <a:rPr lang="en-US" sz="2800" baseline="-25000" dirty="0">
                <a:latin typeface="Arial" charset="0"/>
                <a:ea typeface="MS PGothic" charset="0"/>
              </a:rPr>
              <a:t>solute</a:t>
            </a:r>
            <a:r>
              <a:rPr lang="en-US" sz="2800" dirty="0">
                <a:latin typeface="Arial" charset="0"/>
                <a:ea typeface="MS PGothic" charset="0"/>
              </a:rPr>
              <a:t> = </a:t>
            </a:r>
            <a:r>
              <a:rPr lang="el-GR" i="1" dirty="0">
                <a:latin typeface="Times New Roman" charset="0"/>
                <a:ea typeface="MS PGothic" charset="0"/>
                <a:cs typeface="Times New Roman" charset="0"/>
              </a:rPr>
              <a:t>χ</a:t>
            </a:r>
            <a:r>
              <a:rPr lang="en-US" sz="2800" baseline="-25000" dirty="0" err="1">
                <a:latin typeface="Arial" charset="0"/>
                <a:ea typeface="MS PGothic" charset="0"/>
              </a:rPr>
              <a:t>solute</a:t>
            </a:r>
            <a:r>
              <a:rPr lang="en-US" sz="2800" i="1" dirty="0" err="1">
                <a:latin typeface="Arial" charset="0"/>
                <a:ea typeface="MS PGothic" charset="0"/>
              </a:rPr>
              <a:t>∙</a:t>
            </a:r>
            <a:r>
              <a:rPr lang="en-US" sz="2800" i="1" dirty="0" err="1" smtClean="0">
                <a:latin typeface="Arial" charset="0"/>
                <a:ea typeface="MS PGothic" charset="0"/>
              </a:rPr>
              <a:t>P</a:t>
            </a:r>
            <a:r>
              <a:rPr lang="en-US" sz="2800" dirty="0" err="1">
                <a:ea typeface="Calibri"/>
              </a:rPr>
              <a:t>°</a:t>
            </a:r>
            <a:r>
              <a:rPr lang="en-US" sz="2800" baseline="-25000" dirty="0" err="1" smtClean="0">
                <a:latin typeface="Arial" charset="0"/>
                <a:ea typeface="MS PGothic" charset="0"/>
              </a:rPr>
              <a:t>solute</a:t>
            </a:r>
            <a:r>
              <a:rPr lang="en-US" sz="2800" dirty="0" smtClean="0">
                <a:latin typeface="Arial" charset="0"/>
                <a:ea typeface="MS PGothic" charset="0"/>
              </a:rPr>
              <a:t> </a:t>
            </a:r>
            <a:r>
              <a:rPr lang="en-US" sz="2800" dirty="0">
                <a:latin typeface="Arial" charset="0"/>
                <a:ea typeface="MS PGothic" charset="0"/>
              </a:rPr>
              <a:t>and </a:t>
            </a:r>
            <a:r>
              <a:rPr lang="en-US" sz="2800" i="1" dirty="0">
                <a:latin typeface="Arial" charset="0"/>
                <a:ea typeface="MS PGothic" charset="0"/>
              </a:rPr>
              <a:t>P</a:t>
            </a:r>
            <a:r>
              <a:rPr lang="en-US" sz="2800" baseline="-25000" dirty="0">
                <a:latin typeface="Arial" charset="0"/>
                <a:ea typeface="MS PGothic" charset="0"/>
              </a:rPr>
              <a:t>solvent</a:t>
            </a:r>
            <a:r>
              <a:rPr lang="en-US" sz="2800" dirty="0">
                <a:latin typeface="Arial" charset="0"/>
                <a:ea typeface="MS PGothic" charset="0"/>
              </a:rPr>
              <a:t> = </a:t>
            </a:r>
            <a:r>
              <a:rPr lang="el-GR" i="1" dirty="0">
                <a:latin typeface="Times New Roman" charset="0"/>
                <a:ea typeface="MS PGothic" charset="0"/>
                <a:cs typeface="Times New Roman" charset="0"/>
              </a:rPr>
              <a:t>χ</a:t>
            </a:r>
            <a:r>
              <a:rPr lang="en-US" sz="2800" baseline="-25000" dirty="0">
                <a:latin typeface="Arial" charset="0"/>
                <a:ea typeface="MS PGothic" charset="0"/>
              </a:rPr>
              <a:t>solvent </a:t>
            </a:r>
            <a:r>
              <a:rPr lang="en-US" sz="2800" i="1" dirty="0">
                <a:latin typeface="Arial" charset="0"/>
                <a:ea typeface="MS PGothic" charset="0"/>
              </a:rPr>
              <a:t>∙</a:t>
            </a:r>
            <a:r>
              <a:rPr lang="en-US" sz="2800" i="1" dirty="0" err="1" smtClean="0">
                <a:latin typeface="Arial" charset="0"/>
                <a:ea typeface="MS PGothic" charset="0"/>
              </a:rPr>
              <a:t>P</a:t>
            </a:r>
            <a:r>
              <a:rPr lang="en-US" sz="2800" dirty="0" err="1">
                <a:ea typeface="Calibri"/>
              </a:rPr>
              <a:t>°</a:t>
            </a:r>
            <a:r>
              <a:rPr lang="en-US" sz="2800" baseline="-25000" dirty="0" err="1" smtClean="0">
                <a:latin typeface="Arial" charset="0"/>
                <a:ea typeface="MS PGothic" charset="0"/>
              </a:rPr>
              <a:t>solvent</a:t>
            </a:r>
            <a:r>
              <a:rPr lang="en-US" sz="2800" dirty="0" smtClean="0">
                <a:latin typeface="Arial" charset="0"/>
                <a:ea typeface="MS PGothic" charset="0"/>
              </a:rPr>
              <a:t> </a:t>
            </a:r>
            <a:endParaRPr lang="en-US" sz="2800" dirty="0">
              <a:latin typeface="Arial" charset="0"/>
              <a:ea typeface="MS PGothic"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a:noFill/>
        </p:spPr>
        <p:txBody>
          <a:bodyPr/>
          <a:lstStyle/>
          <a:p>
            <a:r>
              <a:rPr lang="en-US" dirty="0">
                <a:latin typeface="Arial" charset="0"/>
                <a:ea typeface="MS PGothic" charset="0"/>
              </a:rPr>
              <a:t>Ideal versus Nonideal </a:t>
            </a:r>
            <a:r>
              <a:rPr lang="en-US" dirty="0" smtClean="0">
                <a:latin typeface="Arial" charset="0"/>
                <a:ea typeface="MS PGothic" charset="0"/>
              </a:rPr>
              <a:t>Solutions</a:t>
            </a:r>
            <a:endParaRPr lang="en-US" dirty="0">
              <a:latin typeface="Arial" charset="0"/>
              <a:ea typeface="MS PGothic" charset="0"/>
            </a:endParaRPr>
          </a:p>
        </p:txBody>
      </p:sp>
      <p:sp>
        <p:nvSpPr>
          <p:cNvPr id="145410" name="Rectangle 3"/>
          <p:cNvSpPr>
            <a:spLocks noGrp="1" noChangeArrowheads="1"/>
          </p:cNvSpPr>
          <p:nvPr>
            <p:ph idx="1"/>
          </p:nvPr>
        </p:nvSpPr>
        <p:spPr/>
        <p:txBody>
          <a:bodyPr/>
          <a:lstStyle/>
          <a:p>
            <a:r>
              <a:rPr lang="en-US" dirty="0">
                <a:latin typeface="Arial" charset="0"/>
                <a:ea typeface="MS PGothic" charset="0"/>
              </a:rPr>
              <a:t>In ideal solutions, the made solute–solvent interactions are equal to the sum of the broken solute–solute and solvent–solvent interactions.</a:t>
            </a:r>
          </a:p>
          <a:p>
            <a:pPr lvl="1"/>
            <a:r>
              <a:rPr lang="en-US" dirty="0">
                <a:latin typeface="Arial" charset="0"/>
                <a:ea typeface="MS PGothic" charset="0"/>
              </a:rPr>
              <a:t>Ideal solutions follow </a:t>
            </a:r>
            <a:r>
              <a:rPr lang="en-US" dirty="0" smtClean="0">
                <a:latin typeface="Arial" charset="0"/>
                <a:ea typeface="MS PGothic" charset="0"/>
              </a:rPr>
              <a:t>Raoult’</a:t>
            </a:r>
            <a:r>
              <a:rPr lang="en-US" altLang="ja-JP" dirty="0" smtClean="0">
                <a:latin typeface="Arial" charset="0"/>
                <a:ea typeface="MS PGothic" charset="0"/>
              </a:rPr>
              <a:t>s law.</a:t>
            </a:r>
            <a:endParaRPr lang="en-US" altLang="ja-JP" dirty="0">
              <a:latin typeface="Arial" charset="0"/>
              <a:ea typeface="MS PGothic" charset="0"/>
            </a:endParaRPr>
          </a:p>
          <a:p>
            <a:r>
              <a:rPr lang="en-US" dirty="0">
                <a:latin typeface="Arial" charset="0"/>
                <a:ea typeface="MS PGothic" charset="0"/>
              </a:rPr>
              <a:t>Effectively, the solute is diluting the solvent.</a:t>
            </a:r>
          </a:p>
          <a:p>
            <a:r>
              <a:rPr lang="en-US" dirty="0">
                <a:latin typeface="Arial" charset="0"/>
                <a:ea typeface="MS PGothic" charset="0"/>
              </a:rPr>
              <a:t>If the solute–solvent interactions are stronger or weaker than the broken </a:t>
            </a:r>
            <a:r>
              <a:rPr lang="en-US" dirty="0" smtClean="0">
                <a:latin typeface="Arial" charset="0"/>
                <a:ea typeface="MS PGothic" charset="0"/>
              </a:rPr>
              <a:t>interactions, </a:t>
            </a:r>
            <a:r>
              <a:rPr lang="en-US" dirty="0">
                <a:latin typeface="Arial" charset="0"/>
                <a:ea typeface="MS PGothic" charset="0"/>
              </a:rPr>
              <a:t>the solution is nonideal.</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noFill/>
        </p:spPr>
        <p:txBody>
          <a:bodyPr/>
          <a:lstStyle/>
          <a:p>
            <a:r>
              <a:rPr lang="en-US" dirty="0">
                <a:latin typeface="Arial" charset="0"/>
                <a:ea typeface="MS PGothic" charset="0"/>
              </a:rPr>
              <a:t>Vapor Pressure of a Nonideal Solution</a:t>
            </a:r>
          </a:p>
        </p:txBody>
      </p:sp>
      <p:sp>
        <p:nvSpPr>
          <p:cNvPr id="147457" name="Rectangle 3"/>
          <p:cNvSpPr>
            <a:spLocks noGrp="1" noChangeArrowheads="1"/>
          </p:cNvSpPr>
          <p:nvPr>
            <p:ph idx="1"/>
          </p:nvPr>
        </p:nvSpPr>
        <p:spPr/>
        <p:txBody>
          <a:bodyPr/>
          <a:lstStyle/>
          <a:p>
            <a:r>
              <a:rPr lang="en-US" sz="2800" dirty="0">
                <a:latin typeface="Arial" charset="0"/>
                <a:ea typeface="MS PGothic" charset="0"/>
              </a:rPr>
              <a:t>When the solute</a:t>
            </a:r>
            <a:r>
              <a:rPr lang="en-US" dirty="0">
                <a:latin typeface="Arial" charset="0"/>
                <a:ea typeface="MS PGothic" charset="0"/>
              </a:rPr>
              <a:t>–</a:t>
            </a:r>
            <a:r>
              <a:rPr lang="en-US" sz="2800" dirty="0">
                <a:latin typeface="Arial" charset="0"/>
                <a:ea typeface="MS PGothic" charset="0"/>
              </a:rPr>
              <a:t>solvent interactions are stronger than the solute</a:t>
            </a:r>
            <a:r>
              <a:rPr lang="en-US" dirty="0">
                <a:latin typeface="Arial" charset="0"/>
                <a:ea typeface="MS PGothic" charset="0"/>
              </a:rPr>
              <a:t>–</a:t>
            </a:r>
            <a:r>
              <a:rPr lang="en-US" sz="2800" dirty="0">
                <a:latin typeface="Arial" charset="0"/>
                <a:ea typeface="MS PGothic" charset="0"/>
              </a:rPr>
              <a:t>solute </a:t>
            </a:r>
            <a:r>
              <a:rPr lang="en-US" sz="2800" dirty="0">
                <a:latin typeface="Arial" charset="0"/>
                <a:ea typeface="MS PGothic" charset="0"/>
                <a:sym typeface="Symbol" charset="0"/>
              </a:rPr>
              <a:t></a:t>
            </a:r>
            <a:r>
              <a:rPr lang="en-US" sz="2800" dirty="0">
                <a:latin typeface="Arial" charset="0"/>
                <a:ea typeface="MS PGothic" charset="0"/>
              </a:rPr>
              <a:t> solvent</a:t>
            </a:r>
            <a:r>
              <a:rPr lang="en-US" dirty="0">
                <a:latin typeface="Arial" charset="0"/>
                <a:ea typeface="MS PGothic" charset="0"/>
              </a:rPr>
              <a:t>–</a:t>
            </a:r>
            <a:r>
              <a:rPr lang="en-US" sz="2800" dirty="0">
                <a:latin typeface="Arial" charset="0"/>
                <a:ea typeface="MS PGothic" charset="0"/>
              </a:rPr>
              <a:t>solvent, the total vapor pressure of the solution will be less than predicted by </a:t>
            </a:r>
            <a:r>
              <a:rPr lang="en-US" sz="2800" dirty="0" smtClean="0">
                <a:latin typeface="Arial" charset="0"/>
                <a:ea typeface="MS PGothic" charset="0"/>
              </a:rPr>
              <a:t>Raoult’</a:t>
            </a:r>
            <a:r>
              <a:rPr lang="en-US" altLang="ja-JP" sz="2800" dirty="0" smtClean="0">
                <a:latin typeface="Arial" charset="0"/>
                <a:ea typeface="MS PGothic" charset="0"/>
              </a:rPr>
              <a:t>s </a:t>
            </a:r>
            <a:r>
              <a:rPr lang="en-US" altLang="ja-JP" sz="2800" dirty="0">
                <a:latin typeface="Arial" charset="0"/>
                <a:ea typeface="MS PGothic" charset="0"/>
              </a:rPr>
              <a:t>law, because the vapor pressures of the solute and solvent are lower </a:t>
            </a:r>
            <a:br>
              <a:rPr lang="en-US" altLang="ja-JP" sz="2800" dirty="0">
                <a:latin typeface="Arial" charset="0"/>
                <a:ea typeface="MS PGothic" charset="0"/>
              </a:rPr>
            </a:br>
            <a:r>
              <a:rPr lang="en-US" altLang="ja-JP" sz="2800" dirty="0">
                <a:latin typeface="Arial" charset="0"/>
                <a:ea typeface="MS PGothic" charset="0"/>
              </a:rPr>
              <a:t>than ideal</a:t>
            </a:r>
            <a:r>
              <a:rPr lang="en-US" altLang="ja-JP" sz="2800" dirty="0" smtClean="0">
                <a:latin typeface="Arial" charset="0"/>
                <a:ea typeface="MS PGothic" charset="0"/>
              </a:rPr>
              <a:t>.</a:t>
            </a:r>
            <a:endParaRPr lang="en-US" sz="1000" dirty="0">
              <a:latin typeface="Arial" charset="0"/>
              <a:ea typeface="MS PGothic" charset="0"/>
            </a:endParaRPr>
          </a:p>
          <a:p>
            <a:r>
              <a:rPr lang="en-US" sz="2800" dirty="0">
                <a:latin typeface="Arial" charset="0"/>
                <a:ea typeface="MS PGothic" charset="0"/>
              </a:rPr>
              <a:t>When the solute</a:t>
            </a:r>
            <a:r>
              <a:rPr lang="en-US" dirty="0">
                <a:latin typeface="Arial" charset="0"/>
                <a:ea typeface="MS PGothic" charset="0"/>
              </a:rPr>
              <a:t>–</a:t>
            </a:r>
            <a:r>
              <a:rPr lang="en-US" sz="2800" dirty="0">
                <a:latin typeface="Arial" charset="0"/>
                <a:ea typeface="MS PGothic" charset="0"/>
              </a:rPr>
              <a:t>solvent interactions are weaker than the solute</a:t>
            </a:r>
            <a:r>
              <a:rPr lang="en-US" dirty="0">
                <a:latin typeface="Arial" charset="0"/>
                <a:ea typeface="MS PGothic" charset="0"/>
              </a:rPr>
              <a:t>–</a:t>
            </a:r>
            <a:r>
              <a:rPr lang="en-US" sz="2800" dirty="0">
                <a:latin typeface="Arial" charset="0"/>
                <a:ea typeface="MS PGothic" charset="0"/>
              </a:rPr>
              <a:t>solute </a:t>
            </a:r>
            <a:r>
              <a:rPr lang="en-US" sz="2800" dirty="0">
                <a:latin typeface="Arial" charset="0"/>
                <a:ea typeface="MS PGothic" charset="0"/>
                <a:sym typeface="Symbol" charset="0"/>
              </a:rPr>
              <a:t></a:t>
            </a:r>
            <a:r>
              <a:rPr lang="en-US" sz="2800" dirty="0">
                <a:latin typeface="Arial" charset="0"/>
                <a:ea typeface="MS PGothic" charset="0"/>
              </a:rPr>
              <a:t> solvent</a:t>
            </a:r>
            <a:r>
              <a:rPr lang="en-US" dirty="0">
                <a:latin typeface="Arial" charset="0"/>
                <a:ea typeface="MS PGothic" charset="0"/>
              </a:rPr>
              <a:t>–</a:t>
            </a:r>
            <a:r>
              <a:rPr lang="en-US" sz="2800" dirty="0">
                <a:latin typeface="Arial" charset="0"/>
                <a:ea typeface="MS PGothic" charset="0"/>
              </a:rPr>
              <a:t>solvent, the total vapor pressure of the solution will be more than predicted by </a:t>
            </a:r>
            <a:r>
              <a:rPr lang="en-US" sz="2800" dirty="0" err="1" smtClean="0">
                <a:latin typeface="Arial" charset="0"/>
                <a:ea typeface="MS PGothic" charset="0"/>
              </a:rPr>
              <a:t>Raoult’</a:t>
            </a:r>
            <a:r>
              <a:rPr lang="en-US" altLang="ja-JP" sz="2800" dirty="0" err="1" smtClean="0">
                <a:latin typeface="Arial" charset="0"/>
                <a:ea typeface="MS PGothic" charset="0"/>
              </a:rPr>
              <a:t>s</a:t>
            </a:r>
            <a:r>
              <a:rPr lang="en-US" altLang="ja-JP" sz="2800" dirty="0" smtClean="0">
                <a:latin typeface="Arial" charset="0"/>
                <a:ea typeface="MS PGothic" charset="0"/>
              </a:rPr>
              <a:t> law</a:t>
            </a:r>
            <a:r>
              <a:rPr lang="en-US" altLang="ja-JP" sz="2800" dirty="0">
                <a:latin typeface="Arial" charset="0"/>
                <a:ea typeface="MS PGothic" charset="0"/>
              </a:rPr>
              <a:t>.</a:t>
            </a:r>
            <a:endParaRPr lang="en-US" sz="2800" dirty="0">
              <a:latin typeface="Arial" charset="0"/>
              <a:ea typeface="MS PGothic"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noFill/>
        </p:spPr>
        <p:txBody>
          <a:bodyPr/>
          <a:lstStyle/>
          <a:p>
            <a:r>
              <a:rPr lang="en-US" dirty="0">
                <a:latin typeface="Arial" charset="0"/>
                <a:ea typeface="MS PGothic" charset="0"/>
              </a:rPr>
              <a:t>Deviations from </a:t>
            </a:r>
            <a:r>
              <a:rPr lang="en-US" dirty="0" err="1" smtClean="0">
                <a:latin typeface="Arial" charset="0"/>
                <a:ea typeface="MS PGothic" charset="0"/>
              </a:rPr>
              <a:t>Raoult’</a:t>
            </a:r>
            <a:r>
              <a:rPr lang="en-US" altLang="ja-JP" dirty="0" err="1" smtClean="0">
                <a:latin typeface="Arial" charset="0"/>
                <a:ea typeface="MS PGothic" charset="0"/>
              </a:rPr>
              <a:t>s</a:t>
            </a:r>
            <a:r>
              <a:rPr lang="en-US" altLang="ja-JP" dirty="0" smtClean="0">
                <a:latin typeface="Arial" charset="0"/>
                <a:ea typeface="MS PGothic" charset="0"/>
              </a:rPr>
              <a:t> </a:t>
            </a:r>
            <a:r>
              <a:rPr lang="en-US" altLang="ja-JP" dirty="0">
                <a:latin typeface="Arial" charset="0"/>
                <a:ea typeface="MS PGothic" charset="0"/>
              </a:rPr>
              <a:t>Law</a:t>
            </a:r>
            <a:endParaRPr lang="en-US" dirty="0">
              <a:latin typeface="Arial" charset="0"/>
              <a:ea typeface="MS PGothic" charset="0"/>
            </a:endParaRP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3783"/>
          <a:stretch/>
        </p:blipFill>
        <p:spPr>
          <a:xfrm>
            <a:off x="304800" y="1475232"/>
            <a:ext cx="8534400" cy="3759708"/>
          </a:xfrm>
          <a:prstGeom prst="rect">
            <a:avLst/>
          </a:prstGeom>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4"/>
          <p:cNvSpPr>
            <a:spLocks noGrp="1"/>
          </p:cNvSpPr>
          <p:nvPr>
            <p:ph type="title"/>
          </p:nvPr>
        </p:nvSpPr>
        <p:spPr>
          <a:noFill/>
        </p:spPr>
        <p:txBody>
          <a:bodyPr/>
          <a:lstStyle/>
          <a:p>
            <a:r>
              <a:rPr lang="en-US" dirty="0">
                <a:latin typeface="Arial" charset="0"/>
                <a:ea typeface="MS PGothic" charset="0"/>
              </a:rPr>
              <a:t>Other Colligative Properties Related to Vapor Pressure Lowering</a:t>
            </a:r>
          </a:p>
        </p:txBody>
      </p:sp>
      <p:sp>
        <p:nvSpPr>
          <p:cNvPr id="151554" name="Content Placeholder 5"/>
          <p:cNvSpPr>
            <a:spLocks noGrp="1"/>
          </p:cNvSpPr>
          <p:nvPr>
            <p:ph idx="1"/>
          </p:nvPr>
        </p:nvSpPr>
        <p:spPr>
          <a:xfrm>
            <a:off x="365124" y="1295400"/>
            <a:ext cx="8550275" cy="4191000"/>
          </a:xfrm>
        </p:spPr>
        <p:txBody>
          <a:bodyPr/>
          <a:lstStyle/>
          <a:p>
            <a:r>
              <a:rPr lang="en-US" sz="2800" dirty="0">
                <a:latin typeface="Arial" charset="0"/>
                <a:ea typeface="MS PGothic" charset="0"/>
              </a:rPr>
              <a:t>Vapor pressure lowering occurs at all temperatures.</a:t>
            </a:r>
          </a:p>
          <a:p>
            <a:r>
              <a:rPr lang="en-US" sz="2800" dirty="0">
                <a:latin typeface="Arial" charset="0"/>
                <a:ea typeface="MS PGothic" charset="0"/>
              </a:rPr>
              <a:t>This results in the temperature required to boil the solution being higher than the boiling point of the pure solvent.</a:t>
            </a:r>
          </a:p>
          <a:p>
            <a:r>
              <a:rPr lang="en-US" sz="2800" dirty="0">
                <a:latin typeface="Arial" charset="0"/>
                <a:ea typeface="MS PGothic" charset="0"/>
              </a:rPr>
              <a:t>This also results in the temperature required to freeze the solution being lower than the freezing point of the pure solvent.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noChangeArrowheads="1"/>
          </p:cNvSpPr>
          <p:nvPr>
            <p:ph type="title"/>
          </p:nvPr>
        </p:nvSpPr>
        <p:spPr>
          <a:noFill/>
        </p:spPr>
        <p:txBody>
          <a:bodyPr/>
          <a:lstStyle/>
          <a:p>
            <a:r>
              <a:rPr lang="en-US" dirty="0">
                <a:latin typeface="Arial" charset="0"/>
                <a:ea typeface="MS PGothic" charset="0"/>
              </a:rPr>
              <a:t>Spontaneous Mixing</a:t>
            </a:r>
          </a:p>
        </p:txBody>
      </p:sp>
      <p:sp>
        <p:nvSpPr>
          <p:cNvPr id="6" name="TextBox 5"/>
          <p:cNvSpPr txBox="1"/>
          <p:nvPr/>
        </p:nvSpPr>
        <p:spPr>
          <a:xfrm>
            <a:off x="365760" y="4953000"/>
            <a:ext cx="8092440" cy="1200150"/>
          </a:xfrm>
          <a:prstGeom prst="rect">
            <a:avLst/>
          </a:prstGeom>
          <a:noFill/>
        </p:spPr>
        <p:txBody>
          <a:bodyPr wrap="square">
            <a:spAutoFit/>
          </a:bodyPr>
          <a:lstStyle/>
          <a:p>
            <a:pPr>
              <a:defRPr/>
            </a:pPr>
            <a:r>
              <a:rPr lang="en-US" dirty="0">
                <a:latin typeface="+mn-lt"/>
                <a:ea typeface="+mn-ea"/>
                <a:cs typeface="+mn-cs"/>
              </a:rPr>
              <a:t>When solutions with different solute </a:t>
            </a:r>
            <a:r>
              <a:rPr lang="en-US" dirty="0" smtClean="0">
                <a:latin typeface="+mn-lt"/>
                <a:ea typeface="+mn-ea"/>
                <a:cs typeface="+mn-cs"/>
              </a:rPr>
              <a:t>concentrations come </a:t>
            </a:r>
            <a:r>
              <a:rPr lang="en-US" dirty="0">
                <a:latin typeface="+mn-lt"/>
                <a:ea typeface="+mn-ea"/>
                <a:cs typeface="+mn-cs"/>
              </a:rPr>
              <a:t>in contact, they spontaneously mix to result in a uniform distribution of solute throughout the solution.</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4464"/>
          <a:stretch/>
        </p:blipFill>
        <p:spPr>
          <a:xfrm>
            <a:off x="304800" y="762000"/>
            <a:ext cx="8534400" cy="3669030"/>
          </a:xfrm>
          <a:prstGeom prst="rect">
            <a:avLst/>
          </a:prstGeom>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2404"/>
          <a:stretch/>
        </p:blipFill>
        <p:spPr>
          <a:xfrm>
            <a:off x="152400" y="2226450"/>
            <a:ext cx="4687614" cy="3398520"/>
          </a:xfrm>
          <a:prstGeom prst="rect">
            <a:avLst/>
          </a:prstGeom>
        </p:spPr>
      </p:pic>
      <p:pic>
        <p:nvPicPr>
          <p:cNvPr id="3" name="Picture 2"/>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5029200" y="1935690"/>
            <a:ext cx="3980040" cy="3980040"/>
          </a:xfrm>
          <a:prstGeom prst="rect">
            <a:avLst/>
          </a:prstGeom>
        </p:spPr>
      </p:pic>
      <p:sp>
        <p:nvSpPr>
          <p:cNvPr id="4" name="Title 3"/>
          <p:cNvSpPr>
            <a:spLocks noGrp="1"/>
          </p:cNvSpPr>
          <p:nvPr>
            <p:ph type="title"/>
          </p:nvPr>
        </p:nvSpPr>
        <p:spPr>
          <a:xfrm>
            <a:off x="0" y="0"/>
            <a:ext cx="9144000" cy="1569660"/>
          </a:xfrm>
        </p:spPr>
        <p:txBody>
          <a:bodyPr/>
          <a:lstStyle/>
          <a:p>
            <a:r>
              <a:rPr lang="en-US" dirty="0">
                <a:cs typeface="Arial" charset="0"/>
              </a:rPr>
              <a:t>Freezing Point Depression and Boiling Point Elevation</a:t>
            </a:r>
            <a:br>
              <a:rPr lang="en-US" dirty="0">
                <a:cs typeface="Arial" charset="0"/>
              </a:rPr>
            </a:br>
            <a:endParaRPr 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3"/>
          <p:cNvSpPr>
            <a:spLocks noGrp="1" noChangeArrowheads="1"/>
          </p:cNvSpPr>
          <p:nvPr>
            <p:ph idx="1"/>
          </p:nvPr>
        </p:nvSpPr>
        <p:spPr/>
        <p:txBody>
          <a:bodyPr/>
          <a:lstStyle/>
          <a:p>
            <a:pPr>
              <a:spcBef>
                <a:spcPct val="10000"/>
              </a:spcBef>
            </a:pPr>
            <a:r>
              <a:rPr lang="en-US" sz="2600" dirty="0">
                <a:latin typeface="Arial" charset="0"/>
                <a:ea typeface="MS PGothic" charset="0"/>
              </a:rPr>
              <a:t>The freezing point of a solution is lower than the freezing point of the pure solvent.</a:t>
            </a:r>
          </a:p>
          <a:p>
            <a:pPr lvl="1">
              <a:spcBef>
                <a:spcPct val="10000"/>
              </a:spcBef>
            </a:pPr>
            <a:r>
              <a:rPr lang="en-US" sz="2200" dirty="0" smtClean="0">
                <a:latin typeface="Arial" charset="0"/>
                <a:ea typeface="MS PGothic" charset="0"/>
              </a:rPr>
              <a:t>Therefore, </a:t>
            </a:r>
            <a:r>
              <a:rPr lang="en-US" sz="2200" dirty="0">
                <a:latin typeface="Arial" charset="0"/>
                <a:ea typeface="MS PGothic" charset="0"/>
              </a:rPr>
              <a:t>the melting point of the solid solution is lower.</a:t>
            </a:r>
          </a:p>
          <a:p>
            <a:pPr>
              <a:spcBef>
                <a:spcPct val="10000"/>
              </a:spcBef>
            </a:pPr>
            <a:r>
              <a:rPr lang="en-US" sz="2600" dirty="0">
                <a:latin typeface="Arial" charset="0"/>
                <a:ea typeface="MS PGothic" charset="0"/>
              </a:rPr>
              <a:t>The difference between the freezing point of the solution and </a:t>
            </a:r>
            <a:r>
              <a:rPr lang="en-US" sz="2600" dirty="0" smtClean="0">
                <a:latin typeface="Arial" charset="0"/>
                <a:ea typeface="MS PGothic" charset="0"/>
              </a:rPr>
              <a:t>the freezing </a:t>
            </a:r>
            <a:r>
              <a:rPr lang="en-US" sz="2600" dirty="0">
                <a:latin typeface="Arial" charset="0"/>
                <a:ea typeface="MS PGothic" charset="0"/>
              </a:rPr>
              <a:t>point of the pure solvent is directly proportional to the molal concentration of solute particles.</a:t>
            </a:r>
          </a:p>
          <a:p>
            <a:pPr algn="ctr">
              <a:spcBef>
                <a:spcPct val="10000"/>
              </a:spcBef>
              <a:buFontTx/>
              <a:buNone/>
            </a:pPr>
            <a:r>
              <a:rPr lang="en-US" sz="2600" dirty="0">
                <a:latin typeface="Symbol" charset="0"/>
                <a:ea typeface="MS PGothic" charset="0"/>
              </a:rPr>
              <a:t>(</a:t>
            </a:r>
            <a:r>
              <a:rPr lang="en-US" sz="2600" dirty="0">
                <a:latin typeface="Arial" charset="0"/>
                <a:ea typeface="MS PGothic" charset="0"/>
              </a:rPr>
              <a:t>FP</a:t>
            </a:r>
            <a:r>
              <a:rPr lang="en-US" sz="2600" baseline="-25000" dirty="0">
                <a:latin typeface="Arial" charset="0"/>
                <a:ea typeface="MS PGothic" charset="0"/>
              </a:rPr>
              <a:t>solvent</a:t>
            </a:r>
            <a:r>
              <a:rPr lang="en-US" sz="2600" dirty="0">
                <a:latin typeface="Arial" charset="0"/>
                <a:ea typeface="MS PGothic" charset="0"/>
              </a:rPr>
              <a:t> – FP</a:t>
            </a:r>
            <a:r>
              <a:rPr lang="en-US" sz="2600" baseline="-25000" dirty="0">
                <a:latin typeface="Arial" charset="0"/>
                <a:ea typeface="MS PGothic" charset="0"/>
              </a:rPr>
              <a:t>solution</a:t>
            </a:r>
            <a:r>
              <a:rPr lang="en-US" sz="2600" dirty="0">
                <a:latin typeface="Arial" charset="0"/>
                <a:ea typeface="MS PGothic" charset="0"/>
              </a:rPr>
              <a:t>) = </a:t>
            </a:r>
            <a:r>
              <a:rPr lang="el-GR" sz="2600" dirty="0">
                <a:latin typeface="Arial" charset="0"/>
                <a:ea typeface="MS PGothic" charset="0"/>
              </a:rPr>
              <a:t>Δ</a:t>
            </a:r>
            <a:r>
              <a:rPr lang="en-US" sz="2600" i="1" dirty="0">
                <a:latin typeface="Arial" charset="0"/>
                <a:ea typeface="MS PGothic" charset="0"/>
              </a:rPr>
              <a:t>T</a:t>
            </a:r>
            <a:r>
              <a:rPr lang="en-US" sz="2600" baseline="-25000" dirty="0">
                <a:latin typeface="Arial" charset="0"/>
                <a:ea typeface="MS PGothic" charset="0"/>
              </a:rPr>
              <a:t>f</a:t>
            </a:r>
            <a:r>
              <a:rPr lang="en-US" sz="2600" dirty="0">
                <a:latin typeface="Arial" charset="0"/>
                <a:ea typeface="MS PGothic" charset="0"/>
              </a:rPr>
              <a:t> = </a:t>
            </a:r>
            <a:r>
              <a:rPr lang="en-US" sz="2600" i="1" dirty="0">
                <a:latin typeface="Arial" charset="0"/>
                <a:ea typeface="MS PGothic" charset="0"/>
              </a:rPr>
              <a:t>m</a:t>
            </a:r>
            <a:r>
              <a:rPr lang="en-US" sz="2600" dirty="0">
                <a:latin typeface="Arial" charset="0"/>
                <a:ea typeface="MS PGothic" charset="0"/>
                <a:sym typeface="Wingdings" charset="0"/>
              </a:rPr>
              <a:t>∙</a:t>
            </a:r>
            <a:r>
              <a:rPr lang="en-US" sz="2600" i="1" dirty="0">
                <a:latin typeface="Arial" charset="0"/>
                <a:ea typeface="MS PGothic" charset="0"/>
              </a:rPr>
              <a:t>K</a:t>
            </a:r>
            <a:r>
              <a:rPr lang="en-US" sz="2600" baseline="-25000" dirty="0">
                <a:latin typeface="Arial" charset="0"/>
                <a:ea typeface="MS PGothic" charset="0"/>
              </a:rPr>
              <a:t>f</a:t>
            </a:r>
            <a:endParaRPr lang="en-US" sz="2600" dirty="0">
              <a:latin typeface="Arial" charset="0"/>
              <a:ea typeface="MS PGothic" charset="0"/>
            </a:endParaRPr>
          </a:p>
          <a:p>
            <a:pPr>
              <a:spcBef>
                <a:spcPct val="10000"/>
              </a:spcBef>
            </a:pPr>
            <a:r>
              <a:rPr lang="en-US" sz="2600" dirty="0">
                <a:latin typeface="Arial" charset="0"/>
                <a:ea typeface="MS PGothic" charset="0"/>
              </a:rPr>
              <a:t>The proportionality constant is called the </a:t>
            </a:r>
            <a:r>
              <a:rPr lang="en-US" sz="2600" b="1" dirty="0">
                <a:latin typeface="Arial" charset="0"/>
                <a:ea typeface="MS PGothic" charset="0"/>
              </a:rPr>
              <a:t>freezing point depression constant, </a:t>
            </a:r>
            <a:r>
              <a:rPr lang="en-US" sz="2600" b="1" i="1" dirty="0">
                <a:latin typeface="Arial" charset="0"/>
                <a:ea typeface="MS PGothic" charset="0"/>
              </a:rPr>
              <a:t>K</a:t>
            </a:r>
            <a:r>
              <a:rPr lang="en-US" sz="2600" b="1" baseline="-25000" dirty="0">
                <a:latin typeface="Arial" charset="0"/>
                <a:ea typeface="MS PGothic" charset="0"/>
              </a:rPr>
              <a:t>f</a:t>
            </a:r>
            <a:r>
              <a:rPr lang="en-US" sz="2600" dirty="0">
                <a:latin typeface="Arial" charset="0"/>
                <a:ea typeface="MS PGothic" charset="0"/>
              </a:rPr>
              <a:t>.</a:t>
            </a:r>
          </a:p>
          <a:p>
            <a:pPr lvl="1">
              <a:spcBef>
                <a:spcPct val="10000"/>
              </a:spcBef>
            </a:pPr>
            <a:r>
              <a:rPr lang="en-US" sz="2200" dirty="0">
                <a:latin typeface="Arial" charset="0"/>
                <a:ea typeface="MS PGothic" charset="0"/>
              </a:rPr>
              <a:t>The value of </a:t>
            </a:r>
            <a:r>
              <a:rPr lang="en-US" sz="2200" i="1" dirty="0">
                <a:latin typeface="Arial" charset="0"/>
                <a:ea typeface="MS PGothic" charset="0"/>
              </a:rPr>
              <a:t>K</a:t>
            </a:r>
            <a:r>
              <a:rPr lang="en-US" sz="2200" baseline="-25000" dirty="0">
                <a:latin typeface="Arial" charset="0"/>
                <a:ea typeface="MS PGothic" charset="0"/>
              </a:rPr>
              <a:t>f</a:t>
            </a:r>
            <a:r>
              <a:rPr lang="en-US" sz="2200" dirty="0">
                <a:latin typeface="Arial" charset="0"/>
                <a:ea typeface="MS PGothic" charset="0"/>
              </a:rPr>
              <a:t> depends on the solvent.</a:t>
            </a:r>
          </a:p>
          <a:p>
            <a:pPr lvl="1">
              <a:spcBef>
                <a:spcPct val="10000"/>
              </a:spcBef>
            </a:pPr>
            <a:r>
              <a:rPr lang="en-US" sz="2200" dirty="0">
                <a:latin typeface="Arial" charset="0"/>
                <a:ea typeface="MS PGothic" charset="0"/>
              </a:rPr>
              <a:t>The units of </a:t>
            </a:r>
            <a:r>
              <a:rPr lang="en-US" sz="2200" i="1" dirty="0">
                <a:latin typeface="Arial" charset="0"/>
                <a:ea typeface="MS PGothic" charset="0"/>
              </a:rPr>
              <a:t>K</a:t>
            </a:r>
            <a:r>
              <a:rPr lang="en-US" sz="2200" baseline="-25000" dirty="0">
                <a:latin typeface="Arial" charset="0"/>
                <a:ea typeface="MS PGothic" charset="0"/>
              </a:rPr>
              <a:t>f</a:t>
            </a:r>
            <a:r>
              <a:rPr lang="en-US" sz="2200" dirty="0">
                <a:latin typeface="Arial" charset="0"/>
                <a:ea typeface="MS PGothic" charset="0"/>
              </a:rPr>
              <a:t> are </a:t>
            </a:r>
            <a:r>
              <a:rPr lang="en-US" sz="2000" dirty="0">
                <a:ea typeface="Calibri"/>
              </a:rPr>
              <a:t>°</a:t>
            </a:r>
            <a:r>
              <a:rPr lang="en-US" sz="2200" dirty="0" smtClean="0">
                <a:latin typeface="Arial" charset="0"/>
                <a:ea typeface="MS PGothic" charset="0"/>
              </a:rPr>
              <a:t>C/</a:t>
            </a:r>
            <a:r>
              <a:rPr lang="en-US" sz="2200" i="1" dirty="0" smtClean="0">
                <a:latin typeface="Arial" charset="0"/>
                <a:ea typeface="MS PGothic" charset="0"/>
              </a:rPr>
              <a:t>m</a:t>
            </a:r>
            <a:r>
              <a:rPr lang="en-US" sz="2200" i="1" dirty="0">
                <a:latin typeface="Arial" charset="0"/>
                <a:ea typeface="MS PGothic" charset="0"/>
              </a:rPr>
              <a:t>.</a:t>
            </a:r>
            <a:endParaRPr lang="en-US" sz="2200" dirty="0">
              <a:latin typeface="Arial" charset="0"/>
              <a:ea typeface="MS PGothic" charset="0"/>
            </a:endParaRPr>
          </a:p>
        </p:txBody>
      </p:sp>
      <p:sp>
        <p:nvSpPr>
          <p:cNvPr id="155650" name="Title 1"/>
          <p:cNvSpPr txBox="1">
            <a:spLocks/>
          </p:cNvSpPr>
          <p:nvPr/>
        </p:nvSpPr>
        <p:spPr bwMode="auto">
          <a:xfrm>
            <a:off x="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Freezing Point Depression</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4"/>
          <p:cNvSpPr>
            <a:spLocks noGrp="1" noChangeArrowheads="1"/>
          </p:cNvSpPr>
          <p:nvPr>
            <p:ph type="title"/>
          </p:nvPr>
        </p:nvSpPr>
        <p:spPr>
          <a:noFill/>
        </p:spPr>
        <p:txBody>
          <a:bodyPr/>
          <a:lstStyle/>
          <a:p>
            <a:r>
              <a:rPr lang="en-US" i="1" dirty="0" err="1" smtClean="0">
                <a:latin typeface="Arial" charset="0"/>
                <a:ea typeface="MS PGothic" charset="0"/>
              </a:rPr>
              <a:t>K</a:t>
            </a:r>
            <a:r>
              <a:rPr lang="en-US" baseline="-25000" dirty="0" err="1" smtClean="0">
                <a:latin typeface="Arial" charset="0"/>
                <a:ea typeface="MS PGothic" charset="0"/>
              </a:rPr>
              <a:t>f</a:t>
            </a:r>
            <a:r>
              <a:rPr lang="en-US" baseline="-25000" dirty="0" smtClean="0">
                <a:latin typeface="Arial" charset="0"/>
                <a:ea typeface="MS PGothic" charset="0"/>
              </a:rPr>
              <a:t> </a:t>
            </a:r>
            <a:r>
              <a:rPr lang="en-US" dirty="0" smtClean="0">
                <a:latin typeface="Arial" charset="0"/>
                <a:ea typeface="MS PGothic" charset="0"/>
              </a:rPr>
              <a:t>and</a:t>
            </a:r>
            <a:r>
              <a:rPr lang="en-US" i="1" dirty="0" smtClean="0">
                <a:latin typeface="Arial" charset="0"/>
                <a:ea typeface="MS PGothic" charset="0"/>
              </a:rPr>
              <a:t> </a:t>
            </a:r>
            <a:r>
              <a:rPr lang="en-US" i="1" dirty="0">
                <a:latin typeface="Arial" charset="0"/>
                <a:ea typeface="MS PGothic" charset="0"/>
              </a:rPr>
              <a:t>K</a:t>
            </a:r>
            <a:r>
              <a:rPr lang="en-US" baseline="-25000" dirty="0">
                <a:latin typeface="Arial" charset="0"/>
                <a:ea typeface="MS PGothic" charset="0"/>
              </a:rPr>
              <a:t>b</a:t>
            </a:r>
            <a:endParaRPr lang="en-US" dirty="0">
              <a:latin typeface="Arial" charset="0"/>
              <a:ea typeface="MS PGothic" charset="0"/>
            </a:endParaRP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7051"/>
          <a:stretch/>
        </p:blipFill>
        <p:spPr>
          <a:xfrm>
            <a:off x="304800" y="2191512"/>
            <a:ext cx="8534400" cy="2300478"/>
          </a:xfrm>
          <a:prstGeom prst="rect">
            <a:avLst/>
          </a:prstGeom>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3"/>
          <p:cNvSpPr>
            <a:spLocks noGrp="1" noChangeArrowheads="1"/>
          </p:cNvSpPr>
          <p:nvPr>
            <p:ph idx="1"/>
          </p:nvPr>
        </p:nvSpPr>
        <p:spPr/>
        <p:txBody>
          <a:bodyPr/>
          <a:lstStyle/>
          <a:p>
            <a:pPr>
              <a:spcBef>
                <a:spcPct val="10000"/>
              </a:spcBef>
            </a:pPr>
            <a:r>
              <a:rPr lang="en-US" sz="2800" dirty="0">
                <a:latin typeface="Arial" charset="0"/>
                <a:ea typeface="MS PGothic" charset="0"/>
              </a:rPr>
              <a:t>The boiling point of a solution is higher than the boiling point of the pure solvent.</a:t>
            </a:r>
          </a:p>
          <a:p>
            <a:pPr lvl="1">
              <a:spcBef>
                <a:spcPct val="10000"/>
              </a:spcBef>
            </a:pPr>
            <a:r>
              <a:rPr lang="en-US" sz="2400" dirty="0">
                <a:latin typeface="Arial" charset="0"/>
                <a:ea typeface="MS PGothic" charset="0"/>
              </a:rPr>
              <a:t>For a nonvolatile solute</a:t>
            </a:r>
          </a:p>
          <a:p>
            <a:pPr>
              <a:spcBef>
                <a:spcPct val="10000"/>
              </a:spcBef>
            </a:pPr>
            <a:r>
              <a:rPr lang="en-US" sz="2800" dirty="0">
                <a:latin typeface="Arial" charset="0"/>
                <a:ea typeface="MS PGothic" charset="0"/>
              </a:rPr>
              <a:t>The difference between the boiling point of the solution and boiling point of the pure solvent is directly proportional to the molal concentration of solute particles.</a:t>
            </a:r>
          </a:p>
          <a:p>
            <a:pPr algn="ctr">
              <a:spcBef>
                <a:spcPct val="10000"/>
              </a:spcBef>
              <a:buFontTx/>
              <a:buNone/>
            </a:pPr>
            <a:r>
              <a:rPr lang="en-US" sz="2800" dirty="0">
                <a:latin typeface="Symbol" charset="0"/>
                <a:ea typeface="MS PGothic" charset="0"/>
              </a:rPr>
              <a:t>(</a:t>
            </a:r>
            <a:r>
              <a:rPr lang="en-US" sz="2800" dirty="0">
                <a:latin typeface="Arial" charset="0"/>
                <a:ea typeface="MS PGothic" charset="0"/>
              </a:rPr>
              <a:t>BP</a:t>
            </a:r>
            <a:r>
              <a:rPr lang="en-US" sz="2800" baseline="-25000" dirty="0">
                <a:latin typeface="Arial" charset="0"/>
                <a:ea typeface="MS PGothic" charset="0"/>
              </a:rPr>
              <a:t>solution</a:t>
            </a:r>
            <a:r>
              <a:rPr lang="en-US" sz="2800" dirty="0">
                <a:latin typeface="Arial" charset="0"/>
                <a:ea typeface="MS PGothic" charset="0"/>
              </a:rPr>
              <a:t> – BP</a:t>
            </a:r>
            <a:r>
              <a:rPr lang="en-US" sz="2800" baseline="-25000" dirty="0">
                <a:latin typeface="Arial" charset="0"/>
                <a:ea typeface="MS PGothic" charset="0"/>
              </a:rPr>
              <a:t>solvent</a:t>
            </a:r>
            <a:r>
              <a:rPr lang="en-US" sz="2800" dirty="0">
                <a:latin typeface="Arial" charset="0"/>
                <a:ea typeface="MS PGothic" charset="0"/>
              </a:rPr>
              <a:t>) = </a:t>
            </a:r>
            <a:r>
              <a:rPr lang="el-GR" sz="2800" dirty="0">
                <a:latin typeface="Arial" charset="0"/>
                <a:ea typeface="MS PGothic" charset="0"/>
              </a:rPr>
              <a:t>Δ</a:t>
            </a:r>
            <a:r>
              <a:rPr lang="en-US" sz="2800" i="1" dirty="0">
                <a:latin typeface="Arial" charset="0"/>
                <a:ea typeface="MS PGothic" charset="0"/>
              </a:rPr>
              <a:t>T</a:t>
            </a:r>
            <a:r>
              <a:rPr lang="en-US" sz="2800" baseline="-25000" dirty="0">
                <a:latin typeface="Arial" charset="0"/>
                <a:ea typeface="MS PGothic" charset="0"/>
              </a:rPr>
              <a:t>b</a:t>
            </a:r>
            <a:r>
              <a:rPr lang="en-US" sz="2800" dirty="0">
                <a:latin typeface="Arial" charset="0"/>
                <a:ea typeface="MS PGothic" charset="0"/>
              </a:rPr>
              <a:t> = </a:t>
            </a:r>
            <a:r>
              <a:rPr lang="en-US" sz="2800" i="1" dirty="0">
                <a:latin typeface="Arial" charset="0"/>
                <a:ea typeface="MS PGothic" charset="0"/>
              </a:rPr>
              <a:t>m∙K</a:t>
            </a:r>
            <a:r>
              <a:rPr lang="en-US" sz="2800" baseline="-25000" dirty="0">
                <a:latin typeface="Arial" charset="0"/>
                <a:ea typeface="MS PGothic" charset="0"/>
              </a:rPr>
              <a:t>b</a:t>
            </a:r>
            <a:endParaRPr lang="en-US" sz="2800" dirty="0">
              <a:latin typeface="Arial" charset="0"/>
              <a:ea typeface="MS PGothic" charset="0"/>
            </a:endParaRPr>
          </a:p>
          <a:p>
            <a:pPr>
              <a:spcBef>
                <a:spcPct val="10000"/>
              </a:spcBef>
            </a:pPr>
            <a:r>
              <a:rPr lang="en-US" sz="2800" dirty="0">
                <a:latin typeface="Arial" charset="0"/>
                <a:ea typeface="MS PGothic" charset="0"/>
              </a:rPr>
              <a:t>The proportionality constant is called the </a:t>
            </a:r>
            <a:r>
              <a:rPr lang="en-US" sz="2800" b="1" dirty="0">
                <a:latin typeface="Arial" charset="0"/>
                <a:ea typeface="MS PGothic" charset="0"/>
              </a:rPr>
              <a:t>boiling point elevation constant, </a:t>
            </a:r>
            <a:r>
              <a:rPr lang="en-US" sz="2800" b="1" i="1" dirty="0">
                <a:latin typeface="Arial" charset="0"/>
                <a:ea typeface="MS PGothic" charset="0"/>
              </a:rPr>
              <a:t>K</a:t>
            </a:r>
            <a:r>
              <a:rPr lang="en-US" sz="2800" b="1" baseline="-25000" dirty="0">
                <a:latin typeface="Arial" charset="0"/>
                <a:ea typeface="MS PGothic" charset="0"/>
              </a:rPr>
              <a:t>b</a:t>
            </a:r>
            <a:r>
              <a:rPr lang="en-US" sz="2800" dirty="0">
                <a:latin typeface="Arial" charset="0"/>
                <a:ea typeface="MS PGothic" charset="0"/>
              </a:rPr>
              <a:t>.</a:t>
            </a:r>
          </a:p>
          <a:p>
            <a:pPr lvl="1">
              <a:spcBef>
                <a:spcPct val="10000"/>
              </a:spcBef>
            </a:pPr>
            <a:r>
              <a:rPr lang="en-US" sz="2400" dirty="0">
                <a:latin typeface="Arial" charset="0"/>
                <a:ea typeface="MS PGothic" charset="0"/>
              </a:rPr>
              <a:t>The value of </a:t>
            </a:r>
            <a:r>
              <a:rPr lang="en-US" sz="2400" i="1" dirty="0">
                <a:latin typeface="Arial" charset="0"/>
                <a:ea typeface="MS PGothic" charset="0"/>
              </a:rPr>
              <a:t>K</a:t>
            </a:r>
            <a:r>
              <a:rPr lang="en-US" sz="2400" baseline="-25000" dirty="0">
                <a:latin typeface="Arial" charset="0"/>
                <a:ea typeface="MS PGothic" charset="0"/>
              </a:rPr>
              <a:t>b</a:t>
            </a:r>
            <a:r>
              <a:rPr lang="en-US" sz="2400" dirty="0">
                <a:latin typeface="Arial" charset="0"/>
                <a:ea typeface="MS PGothic" charset="0"/>
              </a:rPr>
              <a:t> depends on the solvent.</a:t>
            </a:r>
          </a:p>
          <a:p>
            <a:pPr lvl="1">
              <a:spcBef>
                <a:spcPct val="10000"/>
              </a:spcBef>
            </a:pPr>
            <a:r>
              <a:rPr lang="en-US" sz="2400" dirty="0">
                <a:latin typeface="Arial" charset="0"/>
                <a:ea typeface="MS PGothic" charset="0"/>
              </a:rPr>
              <a:t>The units of </a:t>
            </a:r>
            <a:r>
              <a:rPr lang="en-US" sz="2400" i="1" dirty="0">
                <a:latin typeface="Arial" charset="0"/>
                <a:ea typeface="MS PGothic" charset="0"/>
              </a:rPr>
              <a:t>K</a:t>
            </a:r>
            <a:r>
              <a:rPr lang="en-US" sz="2400" baseline="-25000" dirty="0">
                <a:latin typeface="Arial" charset="0"/>
                <a:ea typeface="MS PGothic" charset="0"/>
              </a:rPr>
              <a:t>b</a:t>
            </a:r>
            <a:r>
              <a:rPr lang="en-US" sz="2400" dirty="0">
                <a:latin typeface="Arial" charset="0"/>
                <a:ea typeface="MS PGothic" charset="0"/>
              </a:rPr>
              <a:t> are </a:t>
            </a:r>
            <a:r>
              <a:rPr lang="en-US" sz="2400" dirty="0">
                <a:ea typeface="Calibri"/>
              </a:rPr>
              <a:t>°</a:t>
            </a:r>
            <a:r>
              <a:rPr lang="en-US" sz="2400" dirty="0" smtClean="0">
                <a:latin typeface="Arial" charset="0"/>
                <a:ea typeface="MS PGothic" charset="0"/>
              </a:rPr>
              <a:t>C/m</a:t>
            </a:r>
            <a:r>
              <a:rPr lang="en-US" sz="2400" dirty="0">
                <a:latin typeface="Arial" charset="0"/>
                <a:ea typeface="MS PGothic" charset="0"/>
              </a:rPr>
              <a:t>.</a:t>
            </a:r>
          </a:p>
        </p:txBody>
      </p:sp>
      <p:sp>
        <p:nvSpPr>
          <p:cNvPr id="159746" name="Rectangle 4"/>
          <p:cNvSpPr txBox="1">
            <a:spLocks noChangeArrowheads="1"/>
          </p:cNvSpPr>
          <p:nvPr/>
        </p:nvSpPr>
        <p:spPr bwMode="auto">
          <a:xfrm>
            <a:off x="0" y="0"/>
            <a:ext cx="9144000" cy="579438"/>
          </a:xfrm>
          <a:prstGeom prst="rect">
            <a:avLst/>
          </a:prstGeom>
          <a:noFill/>
          <a:ln>
            <a:noFill/>
          </a:ln>
          <a:extLst/>
        </p:spPr>
        <p:txBody>
          <a:bodyPr lIns="4572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Boiling Point Elevation</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a:noFill/>
        </p:spPr>
        <p:txBody>
          <a:bodyPr/>
          <a:lstStyle/>
          <a:p>
            <a:r>
              <a:rPr lang="en-US" dirty="0">
                <a:latin typeface="Arial" charset="0"/>
                <a:ea typeface="MS PGothic" charset="0"/>
              </a:rPr>
              <a:t>Osmosis</a:t>
            </a:r>
          </a:p>
        </p:txBody>
      </p:sp>
      <p:sp>
        <p:nvSpPr>
          <p:cNvPr id="130051" name="Rectangle 3"/>
          <p:cNvSpPr>
            <a:spLocks noGrp="1" noChangeArrowheads="1"/>
          </p:cNvSpPr>
          <p:nvPr>
            <p:ph idx="1"/>
          </p:nvPr>
        </p:nvSpPr>
        <p:spPr/>
        <p:txBody>
          <a:bodyPr/>
          <a:lstStyle/>
          <a:p>
            <a:pPr>
              <a:defRPr/>
            </a:pPr>
            <a:r>
              <a:rPr lang="en-US" b="1" dirty="0" smtClean="0">
                <a:solidFill>
                  <a:srgbClr val="000000"/>
                </a:solidFill>
                <a:ea typeface="+mn-ea"/>
                <a:cs typeface="+mn-cs"/>
              </a:rPr>
              <a:t>Osmosis</a:t>
            </a:r>
            <a:r>
              <a:rPr lang="en-US" dirty="0" smtClean="0">
                <a:solidFill>
                  <a:srgbClr val="000000"/>
                </a:solidFill>
                <a:ea typeface="+mn-ea"/>
                <a:cs typeface="+mn-cs"/>
              </a:rPr>
              <a:t> is the flow of solvent from a solution of low concentration into a solution of high concentration.</a:t>
            </a:r>
          </a:p>
          <a:p>
            <a:pPr marL="0" indent="0">
              <a:buNone/>
              <a:defRPr/>
            </a:pPr>
            <a:endParaRPr lang="en-US" dirty="0" smtClean="0">
              <a:solidFill>
                <a:srgbClr val="000000"/>
              </a:solidFill>
              <a:ea typeface="+mn-ea"/>
              <a:cs typeface="+mn-cs"/>
            </a:endParaRPr>
          </a:p>
          <a:p>
            <a:pPr>
              <a:defRPr/>
            </a:pPr>
            <a:r>
              <a:rPr lang="en-US" dirty="0" smtClean="0">
                <a:solidFill>
                  <a:srgbClr val="000000"/>
                </a:solidFill>
                <a:ea typeface="+mn-ea"/>
                <a:cs typeface="+mn-cs"/>
              </a:rPr>
              <a:t>The solutions may be separated by a semipermeable membrane.</a:t>
            </a:r>
          </a:p>
          <a:p>
            <a:pPr marL="0" indent="0">
              <a:buNone/>
              <a:defRPr/>
            </a:pPr>
            <a:endParaRPr lang="en-US" dirty="0" smtClean="0">
              <a:solidFill>
                <a:srgbClr val="000000"/>
              </a:solidFill>
              <a:ea typeface="+mn-ea"/>
              <a:cs typeface="+mn-cs"/>
            </a:endParaRPr>
          </a:p>
          <a:p>
            <a:pPr>
              <a:defRPr/>
            </a:pPr>
            <a:r>
              <a:rPr lang="en-US" dirty="0" smtClean="0">
                <a:solidFill>
                  <a:srgbClr val="000000"/>
                </a:solidFill>
                <a:ea typeface="+mn-ea"/>
                <a:cs typeface="+mn-cs"/>
              </a:rPr>
              <a:t>A </a:t>
            </a:r>
            <a:r>
              <a:rPr lang="en-US" b="1" dirty="0" smtClean="0">
                <a:solidFill>
                  <a:srgbClr val="000000"/>
                </a:solidFill>
                <a:ea typeface="+mn-ea"/>
                <a:cs typeface="+mn-cs"/>
              </a:rPr>
              <a:t>semipermeable membrane</a:t>
            </a:r>
            <a:r>
              <a:rPr lang="en-US" dirty="0" smtClean="0">
                <a:solidFill>
                  <a:srgbClr val="000000"/>
                </a:solidFill>
                <a:ea typeface="+mn-ea"/>
                <a:cs typeface="+mn-cs"/>
              </a:rPr>
              <a:t> allows solvent, </a:t>
            </a:r>
            <a:r>
              <a:rPr lang="en-US" dirty="0" smtClean="0">
                <a:solidFill>
                  <a:srgbClr val="000000"/>
                </a:solidFill>
              </a:rPr>
              <a:t>but not solute,</a:t>
            </a:r>
            <a:r>
              <a:rPr lang="en-US" dirty="0" smtClean="0">
                <a:solidFill>
                  <a:srgbClr val="000000"/>
                </a:solidFill>
                <a:ea typeface="+mn-ea"/>
                <a:cs typeface="+mn-cs"/>
              </a:rPr>
              <a:t> to flow through it.</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p:txBody>
          <a:bodyPr/>
          <a:lstStyle/>
          <a:p>
            <a:pPr>
              <a:defRPr/>
            </a:pPr>
            <a:r>
              <a:rPr lang="en-US" dirty="0">
                <a:solidFill>
                  <a:srgbClr val="000000"/>
                </a:solidFill>
                <a:latin typeface="Arial" charset="0"/>
                <a:ea typeface="MS PGothic" charset="0"/>
              </a:rPr>
              <a:t>The amount of pressure needed to keep osmotic flow from taking place is called the </a:t>
            </a:r>
            <a:r>
              <a:rPr lang="en-US" b="1" dirty="0">
                <a:solidFill>
                  <a:srgbClr val="000000"/>
                </a:solidFill>
                <a:latin typeface="Arial" charset="0"/>
                <a:ea typeface="MS PGothic" charset="0"/>
              </a:rPr>
              <a:t>osmotic pressure</a:t>
            </a:r>
            <a:r>
              <a:rPr lang="en-US" dirty="0">
                <a:solidFill>
                  <a:srgbClr val="000000"/>
                </a:solidFill>
                <a:latin typeface="Arial" charset="0"/>
                <a:ea typeface="MS PGothic" charset="0"/>
              </a:rPr>
              <a:t>.</a:t>
            </a:r>
          </a:p>
          <a:p>
            <a:pPr>
              <a:defRPr/>
            </a:pPr>
            <a:r>
              <a:rPr lang="en-US" dirty="0">
                <a:solidFill>
                  <a:srgbClr val="000000"/>
                </a:solidFill>
                <a:latin typeface="Arial" charset="0"/>
                <a:ea typeface="MS PGothic" charset="0"/>
              </a:rPr>
              <a:t>The osmotic pressure, </a:t>
            </a:r>
            <a:r>
              <a:rPr lang="en-US" b="1" dirty="0">
                <a:solidFill>
                  <a:srgbClr val="000000"/>
                </a:solidFill>
                <a:latin typeface="Symbol" charset="0"/>
                <a:ea typeface="MS PGothic" charset="0"/>
              </a:rPr>
              <a:t>P</a:t>
            </a:r>
            <a:r>
              <a:rPr lang="en-US" dirty="0">
                <a:solidFill>
                  <a:srgbClr val="000000"/>
                </a:solidFill>
                <a:latin typeface="Arial" charset="0"/>
                <a:ea typeface="MS PGothic" charset="0"/>
              </a:rPr>
              <a:t>, is directly proportional to the molarity of the solute particles.</a:t>
            </a:r>
          </a:p>
          <a:p>
            <a:pPr lvl="1">
              <a:defRPr/>
            </a:pPr>
            <a:r>
              <a:rPr lang="en-US" i="1" dirty="0">
                <a:solidFill>
                  <a:srgbClr val="000000"/>
                </a:solidFill>
                <a:latin typeface="Arial" charset="0"/>
                <a:ea typeface="MS PGothic" charset="0"/>
              </a:rPr>
              <a:t>R</a:t>
            </a:r>
            <a:r>
              <a:rPr lang="en-US" dirty="0">
                <a:solidFill>
                  <a:srgbClr val="000000"/>
                </a:solidFill>
                <a:latin typeface="Arial" charset="0"/>
                <a:ea typeface="MS PGothic" charset="0"/>
              </a:rPr>
              <a:t> = 0.08206 (atm∙L)/(mol∙K</a:t>
            </a:r>
            <a:r>
              <a:rPr lang="en-US" dirty="0" smtClean="0">
                <a:solidFill>
                  <a:srgbClr val="000000"/>
                </a:solidFill>
                <a:latin typeface="Arial" charset="0"/>
                <a:ea typeface="MS PGothic" charset="0"/>
              </a:rPr>
              <a:t>)</a:t>
            </a:r>
          </a:p>
          <a:p>
            <a:pPr lvl="1">
              <a:defRPr/>
            </a:pPr>
            <a:endParaRPr lang="en-US" dirty="0">
              <a:solidFill>
                <a:srgbClr val="000000"/>
              </a:solidFill>
              <a:latin typeface="Arial" charset="0"/>
              <a:ea typeface="MS PGothic" charset="0"/>
            </a:endParaRPr>
          </a:p>
          <a:p>
            <a:pPr marL="457200" lvl="1" indent="0">
              <a:buFontTx/>
              <a:buNone/>
              <a:defRPr/>
            </a:pPr>
            <a:endParaRPr lang="en-US" dirty="0">
              <a:solidFill>
                <a:srgbClr val="000000"/>
              </a:solidFill>
              <a:latin typeface="Arial" charset="0"/>
              <a:ea typeface="MS PGothic" charset="0"/>
            </a:endParaRPr>
          </a:p>
        </p:txBody>
      </p:sp>
      <p:sp>
        <p:nvSpPr>
          <p:cNvPr id="163842" name="Title 1"/>
          <p:cNvSpPr txBox="1">
            <a:spLocks/>
          </p:cNvSpPr>
          <p:nvPr/>
        </p:nvSpPr>
        <p:spPr bwMode="auto">
          <a:xfrm>
            <a:off x="0" y="0"/>
            <a:ext cx="9144000" cy="579438"/>
          </a:xfrm>
          <a:prstGeom prst="rect">
            <a:avLst/>
          </a:prstGeom>
          <a:noFill/>
          <a:ln>
            <a:noFill/>
          </a:ln>
          <a:extLst/>
        </p:spPr>
        <p:txBody>
          <a:bodyPr lIns="457200"/>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Osmotic Pressure</a:t>
            </a:r>
          </a:p>
        </p:txBody>
      </p:sp>
      <p:pic>
        <p:nvPicPr>
          <p:cNvPr id="3" name="Picture 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429000" y="5105400"/>
            <a:ext cx="1685365" cy="457200"/>
          </a:xfrm>
          <a:prstGeom prst="rect">
            <a:avLst/>
          </a:prstGeom>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txBox="1">
            <a:spLocks/>
          </p:cNvSpPr>
          <p:nvPr/>
        </p:nvSpPr>
        <p:spPr bwMode="auto">
          <a:xfrm>
            <a:off x="0" y="0"/>
            <a:ext cx="9144000" cy="579438"/>
          </a:xfrm>
          <a:prstGeom prst="rect">
            <a:avLst/>
          </a:prstGeom>
          <a:noFill/>
          <a:ln>
            <a:noFill/>
          </a:ln>
          <a:extLst/>
        </p:spPr>
        <p:txBody>
          <a:bodyPr lIns="457200"/>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An Osmosis Cell</a:t>
            </a:r>
          </a:p>
        </p:txBody>
      </p:sp>
      <p:pic>
        <p:nvPicPr>
          <p:cNvPr id="3" name="Picture 2"/>
          <p:cNvPicPr>
            <a:picLocks noChangeAspect="1"/>
          </p:cNvPicPr>
          <p:nvPr/>
        </p:nvPicPr>
        <p:blipFill rotWithShape="1">
          <a:blip r:embed="rId3" cstate="email">
            <a:extLst>
              <a:ext uri="{28A0092B-C50C-407E-A947-70E740481C1C}">
                <a14:useLocalDpi xmlns="" xmlns:a14="http://schemas.microsoft.com/office/drawing/2010/main" val="0"/>
              </a:ext>
            </a:extLst>
          </a:blip>
          <a:srcRect b="4862"/>
          <a:stretch/>
        </p:blipFill>
        <p:spPr>
          <a:xfrm>
            <a:off x="304800" y="1469136"/>
            <a:ext cx="8534400" cy="3729165"/>
          </a:xfrm>
          <a:prstGeom prst="rect">
            <a:avLst/>
          </a:prstGeom>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3"/>
          <p:cNvSpPr>
            <a:spLocks noGrp="1" noChangeArrowheads="1"/>
          </p:cNvSpPr>
          <p:nvPr>
            <p:ph idx="1"/>
          </p:nvPr>
        </p:nvSpPr>
        <p:spPr/>
        <p:txBody>
          <a:bodyPr/>
          <a:lstStyle/>
          <a:p>
            <a:r>
              <a:rPr lang="en-US" sz="2800" dirty="0">
                <a:solidFill>
                  <a:srgbClr val="000000"/>
                </a:solidFill>
                <a:latin typeface="Arial" charset="0"/>
                <a:ea typeface="MS PGothic" charset="0"/>
              </a:rPr>
              <a:t>Ionic compounds produce multiple solute particles for each formula unit</a:t>
            </a:r>
            <a:r>
              <a:rPr lang="en-US" sz="2800" dirty="0" smtClean="0">
                <a:solidFill>
                  <a:srgbClr val="000000"/>
                </a:solidFill>
                <a:latin typeface="Arial" charset="0"/>
                <a:ea typeface="MS PGothic" charset="0"/>
              </a:rPr>
              <a:t>.</a:t>
            </a:r>
            <a:endParaRPr lang="en-US" sz="1000" dirty="0">
              <a:solidFill>
                <a:srgbClr val="000000"/>
              </a:solidFill>
              <a:latin typeface="Arial" charset="0"/>
              <a:ea typeface="MS PGothic" charset="0"/>
            </a:endParaRPr>
          </a:p>
          <a:p>
            <a:r>
              <a:rPr lang="en-US" sz="2800" dirty="0">
                <a:solidFill>
                  <a:srgbClr val="000000"/>
                </a:solidFill>
                <a:latin typeface="Arial" charset="0"/>
                <a:ea typeface="MS PGothic" charset="0"/>
              </a:rPr>
              <a:t>The theoretical </a:t>
            </a:r>
            <a:r>
              <a:rPr lang="en-US" sz="2800" b="1" dirty="0" smtClean="0">
                <a:solidFill>
                  <a:srgbClr val="000000"/>
                </a:solidFill>
                <a:latin typeface="Arial" charset="0"/>
                <a:ea typeface="MS PGothic" charset="0"/>
              </a:rPr>
              <a:t>van’</a:t>
            </a:r>
            <a:r>
              <a:rPr lang="en-US" altLang="ja-JP" sz="2800" b="1" dirty="0" smtClean="0">
                <a:solidFill>
                  <a:srgbClr val="000000"/>
                </a:solidFill>
                <a:latin typeface="Arial" charset="0"/>
                <a:ea typeface="MS PGothic" charset="0"/>
              </a:rPr>
              <a:t>t </a:t>
            </a:r>
            <a:r>
              <a:rPr lang="en-US" altLang="ja-JP" sz="2800" b="1" dirty="0">
                <a:solidFill>
                  <a:srgbClr val="000000"/>
                </a:solidFill>
                <a:latin typeface="Arial" charset="0"/>
                <a:ea typeface="MS PGothic" charset="0"/>
              </a:rPr>
              <a:t>Hoff factor, </a:t>
            </a:r>
            <a:r>
              <a:rPr lang="en-US" altLang="ja-JP" sz="2800" b="1" i="1" dirty="0">
                <a:solidFill>
                  <a:srgbClr val="000000"/>
                </a:solidFill>
                <a:latin typeface="Arial" charset="0"/>
                <a:ea typeface="MS PGothic" charset="0"/>
              </a:rPr>
              <a:t>i</a:t>
            </a:r>
            <a:r>
              <a:rPr lang="en-US" altLang="ja-JP" sz="2800" dirty="0">
                <a:solidFill>
                  <a:srgbClr val="000000"/>
                </a:solidFill>
                <a:latin typeface="Arial" charset="0"/>
                <a:ea typeface="MS PGothic" charset="0"/>
              </a:rPr>
              <a:t>, is the ratio of moles of solute particles to moles of formula units dissolved</a:t>
            </a:r>
            <a:r>
              <a:rPr lang="en-US" altLang="ja-JP" sz="2800" dirty="0" smtClean="0">
                <a:solidFill>
                  <a:srgbClr val="000000"/>
                </a:solidFill>
                <a:latin typeface="Arial" charset="0"/>
                <a:ea typeface="MS PGothic" charset="0"/>
              </a:rPr>
              <a:t>.</a:t>
            </a:r>
            <a:endParaRPr lang="en-US" sz="1000" dirty="0">
              <a:solidFill>
                <a:srgbClr val="000000"/>
              </a:solidFill>
              <a:latin typeface="Arial" charset="0"/>
              <a:ea typeface="MS PGothic" charset="0"/>
            </a:endParaRPr>
          </a:p>
          <a:p>
            <a:r>
              <a:rPr lang="en-US" sz="2800" dirty="0">
                <a:solidFill>
                  <a:srgbClr val="000000"/>
                </a:solidFill>
                <a:latin typeface="Arial" charset="0"/>
                <a:ea typeface="MS PGothic" charset="0"/>
              </a:rPr>
              <a:t>The measured </a:t>
            </a:r>
            <a:r>
              <a:rPr lang="en-US" sz="2800" dirty="0" smtClean="0">
                <a:solidFill>
                  <a:srgbClr val="000000"/>
                </a:solidFill>
                <a:latin typeface="Arial" charset="0"/>
                <a:ea typeface="MS PGothic" charset="0"/>
              </a:rPr>
              <a:t>van’</a:t>
            </a:r>
            <a:r>
              <a:rPr lang="en-US" altLang="ja-JP" sz="2800" dirty="0" smtClean="0">
                <a:solidFill>
                  <a:srgbClr val="000000"/>
                </a:solidFill>
                <a:latin typeface="Arial" charset="0"/>
                <a:ea typeface="MS PGothic" charset="0"/>
              </a:rPr>
              <a:t>t </a:t>
            </a:r>
            <a:r>
              <a:rPr lang="en-US" altLang="ja-JP" sz="2800" dirty="0">
                <a:solidFill>
                  <a:srgbClr val="000000"/>
                </a:solidFill>
                <a:latin typeface="Arial" charset="0"/>
                <a:ea typeface="MS PGothic" charset="0"/>
              </a:rPr>
              <a:t>Hoff factor is generally less than the theoretical due to ion pairing in solution.</a:t>
            </a:r>
          </a:p>
          <a:p>
            <a:pPr lvl="1"/>
            <a:r>
              <a:rPr lang="en-US" sz="2400" dirty="0">
                <a:solidFill>
                  <a:srgbClr val="000000"/>
                </a:solidFill>
                <a:latin typeface="Arial" charset="0"/>
                <a:ea typeface="MS PGothic" charset="0"/>
              </a:rPr>
              <a:t>Therefore, the measured </a:t>
            </a:r>
            <a:r>
              <a:rPr lang="en-US" sz="2400" dirty="0" smtClean="0">
                <a:solidFill>
                  <a:srgbClr val="000000"/>
                </a:solidFill>
                <a:latin typeface="Arial" charset="0"/>
                <a:ea typeface="MS PGothic" charset="0"/>
              </a:rPr>
              <a:t>van’</a:t>
            </a:r>
            <a:r>
              <a:rPr lang="en-US" altLang="ja-JP" sz="2400" dirty="0" smtClean="0">
                <a:solidFill>
                  <a:srgbClr val="000000"/>
                </a:solidFill>
                <a:latin typeface="Arial" charset="0"/>
                <a:ea typeface="MS PGothic" charset="0"/>
              </a:rPr>
              <a:t>t </a:t>
            </a:r>
            <a:r>
              <a:rPr lang="en-US" altLang="ja-JP" sz="2400" dirty="0">
                <a:solidFill>
                  <a:srgbClr val="000000"/>
                </a:solidFill>
                <a:latin typeface="Arial" charset="0"/>
                <a:ea typeface="MS PGothic" charset="0"/>
              </a:rPr>
              <a:t>Hoff factors often cause the </a:t>
            </a:r>
            <a:r>
              <a:rPr lang="el-GR" altLang="ja-JP" sz="2400" dirty="0">
                <a:solidFill>
                  <a:srgbClr val="000000"/>
                </a:solidFill>
                <a:latin typeface="Arial" charset="0"/>
                <a:ea typeface="MS PGothic" charset="0"/>
              </a:rPr>
              <a:t>Δ</a:t>
            </a:r>
            <a:r>
              <a:rPr lang="en-US" altLang="ja-JP" sz="2400" i="1" dirty="0">
                <a:solidFill>
                  <a:srgbClr val="000000"/>
                </a:solidFill>
                <a:latin typeface="Arial" charset="0"/>
                <a:ea typeface="MS PGothic" charset="0"/>
              </a:rPr>
              <a:t>T</a:t>
            </a:r>
            <a:r>
              <a:rPr lang="en-US" altLang="ja-JP" sz="2400" dirty="0">
                <a:solidFill>
                  <a:srgbClr val="000000"/>
                </a:solidFill>
                <a:latin typeface="Arial" charset="0"/>
                <a:ea typeface="MS PGothic" charset="0"/>
              </a:rPr>
              <a:t> to be smaller than one might expect.</a:t>
            </a:r>
          </a:p>
          <a:p>
            <a:endParaRPr lang="en-US" b="1" dirty="0">
              <a:solidFill>
                <a:srgbClr val="000000"/>
              </a:solidFill>
              <a:latin typeface="Arial" charset="0"/>
              <a:ea typeface="MS PGothic" charset="0"/>
            </a:endParaRPr>
          </a:p>
        </p:txBody>
      </p:sp>
      <p:sp>
        <p:nvSpPr>
          <p:cNvPr id="167938" name="Title 1"/>
          <p:cNvSpPr txBox="1">
            <a:spLocks/>
          </p:cNvSpPr>
          <p:nvPr/>
        </p:nvSpPr>
        <p:spPr bwMode="auto">
          <a:xfrm>
            <a:off x="0" y="0"/>
            <a:ext cx="9144000" cy="579438"/>
          </a:xfrm>
          <a:prstGeom prst="rect">
            <a:avLst/>
          </a:prstGeom>
          <a:noFill/>
          <a:ln>
            <a:noFill/>
          </a:ln>
          <a:extLst/>
        </p:spPr>
        <p:txBody>
          <a:bodyPr lIns="457200"/>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err="1" smtClean="0">
                <a:solidFill>
                  <a:srgbClr val="ED6B06"/>
                </a:solidFill>
                <a:cs typeface="Arial" charset="0"/>
              </a:rPr>
              <a:t>Van’</a:t>
            </a:r>
            <a:r>
              <a:rPr lang="en-US" altLang="ja-JP" sz="3200" b="1" dirty="0" err="1" smtClean="0">
                <a:solidFill>
                  <a:srgbClr val="ED6B06"/>
                </a:solidFill>
                <a:cs typeface="Arial" charset="0"/>
              </a:rPr>
              <a:t>t</a:t>
            </a:r>
            <a:r>
              <a:rPr lang="en-US" altLang="ja-JP" sz="3200" b="1" dirty="0" smtClean="0">
                <a:solidFill>
                  <a:srgbClr val="ED6B06"/>
                </a:solidFill>
                <a:cs typeface="Arial" charset="0"/>
              </a:rPr>
              <a:t> </a:t>
            </a:r>
            <a:r>
              <a:rPr lang="en-US" altLang="ja-JP" sz="3200" b="1" dirty="0">
                <a:solidFill>
                  <a:srgbClr val="ED6B06"/>
                </a:solidFill>
                <a:cs typeface="Arial" charset="0"/>
              </a:rPr>
              <a:t>Hoff Factor</a:t>
            </a:r>
            <a:endParaRPr lang="en-US" sz="3200" b="1" dirty="0">
              <a:solidFill>
                <a:srgbClr val="ED6B06"/>
              </a:solidFill>
              <a:cs typeface="Arial"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Title 1"/>
          <p:cNvSpPr txBox="1">
            <a:spLocks/>
          </p:cNvSpPr>
          <p:nvPr/>
        </p:nvSpPr>
        <p:spPr bwMode="auto">
          <a:xfrm>
            <a:off x="0" y="0"/>
            <a:ext cx="9144000" cy="1066800"/>
          </a:xfrm>
          <a:prstGeom prst="rect">
            <a:avLst/>
          </a:prstGeom>
          <a:noFill/>
          <a:ln>
            <a:noFill/>
          </a:ln>
          <a:extLst/>
        </p:spPr>
        <p:txBody>
          <a:bodyPr lIns="457200"/>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Colligative Properties of Strong Electrolyte Solutions</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2626"/>
          <a:stretch/>
        </p:blipFill>
        <p:spPr>
          <a:xfrm>
            <a:off x="4648200" y="2324100"/>
            <a:ext cx="4242277" cy="3048000"/>
          </a:xfrm>
          <a:prstGeom prst="rect">
            <a:avLst/>
          </a:prstGeom>
        </p:spPr>
      </p:pic>
      <p:pic>
        <p:nvPicPr>
          <p:cNvPr id="3" name="Picture 2"/>
          <p:cNvPicPr>
            <a:picLocks noChangeAspect="1"/>
          </p:cNvPicPr>
          <p:nvPr/>
        </p:nvPicPr>
        <p:blipFill rotWithShape="1">
          <a:blip r:embed="rId4" cstate="email">
            <a:extLst>
              <a:ext uri="{28A0092B-C50C-407E-A947-70E740481C1C}">
                <a14:useLocalDpi xmlns="" xmlns:a14="http://schemas.microsoft.com/office/drawing/2010/main" val="0"/>
              </a:ext>
            </a:extLst>
          </a:blip>
          <a:srcRect b="4454"/>
          <a:stretch/>
        </p:blipFill>
        <p:spPr>
          <a:xfrm>
            <a:off x="472440" y="2162880"/>
            <a:ext cx="3736609" cy="3370440"/>
          </a:xfrm>
          <a:prstGeom prst="rect">
            <a:avLst/>
          </a:prstGeom>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ext Box 5"/>
          <p:cNvSpPr txBox="1">
            <a:spLocks noChangeArrowheads="1"/>
          </p:cNvSpPr>
          <p:nvPr/>
        </p:nvSpPr>
        <p:spPr bwMode="auto">
          <a:xfrm>
            <a:off x="365760" y="749300"/>
            <a:ext cx="8153400"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dirty="0"/>
              <a:t>An isosmotic solution has the same osmotic pressure as the solution inside the cell; as a </a:t>
            </a:r>
            <a:r>
              <a:rPr lang="en-US" sz="2800" dirty="0" smtClean="0"/>
              <a:t>result, </a:t>
            </a:r>
            <a:r>
              <a:rPr lang="en-US" sz="2800" dirty="0"/>
              <a:t>there is no net flow of water into or out of the cell.</a:t>
            </a:r>
          </a:p>
        </p:txBody>
      </p:sp>
      <p:sp>
        <p:nvSpPr>
          <p:cNvPr id="172036" name="Title 1"/>
          <p:cNvSpPr txBox="1">
            <a:spLocks/>
          </p:cNvSpPr>
          <p:nvPr/>
        </p:nvSpPr>
        <p:spPr bwMode="auto">
          <a:xfrm>
            <a:off x="0" y="0"/>
            <a:ext cx="9144000" cy="609600"/>
          </a:xfrm>
          <a:prstGeom prst="rect">
            <a:avLst/>
          </a:prstGeom>
          <a:noFill/>
          <a:ln>
            <a:noFill/>
          </a:ln>
          <a:extLst/>
        </p:spPr>
        <p:txBody>
          <a:bodyPr lIns="457200"/>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Colligative Properties and Medical Solutions</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4091"/>
          <a:stretch/>
        </p:blipFill>
        <p:spPr>
          <a:xfrm>
            <a:off x="1268730" y="2597408"/>
            <a:ext cx="6553200" cy="3483728"/>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noFill/>
        </p:spPr>
        <p:txBody>
          <a:bodyPr/>
          <a:lstStyle/>
          <a:p>
            <a:r>
              <a:rPr lang="en-US" dirty="0">
                <a:latin typeface="Arial" charset="0"/>
                <a:ea typeface="MS PGothic" charset="0"/>
              </a:rPr>
              <a:t>Seawater</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4724"/>
          <a:stretch/>
        </p:blipFill>
        <p:spPr>
          <a:xfrm>
            <a:off x="304800" y="1194816"/>
            <a:ext cx="8534400" cy="4257294"/>
          </a:xfrm>
          <a:prstGeom prst="rect">
            <a:avLst/>
          </a:prstGeom>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ext Box 5"/>
          <p:cNvSpPr txBox="1">
            <a:spLocks noChangeArrowheads="1"/>
          </p:cNvSpPr>
          <p:nvPr/>
        </p:nvSpPr>
        <p:spPr bwMode="auto">
          <a:xfrm>
            <a:off x="365760" y="749300"/>
            <a:ext cx="8153400" cy="181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dirty="0"/>
              <a:t>A hyperosmotic solution has a higher osmotic pressure than the solution inside the cell; as a result there is a net flow of water out of the cell, causing it to shrivel.</a:t>
            </a:r>
          </a:p>
        </p:txBody>
      </p:sp>
      <p:sp>
        <p:nvSpPr>
          <p:cNvPr id="174084" name="Title 1"/>
          <p:cNvSpPr txBox="1">
            <a:spLocks/>
          </p:cNvSpPr>
          <p:nvPr/>
        </p:nvSpPr>
        <p:spPr bwMode="auto">
          <a:xfrm>
            <a:off x="0" y="0"/>
            <a:ext cx="9144000" cy="609600"/>
          </a:xfrm>
          <a:prstGeom prst="rect">
            <a:avLst/>
          </a:prstGeom>
          <a:noFill/>
          <a:ln>
            <a:noFill/>
          </a:ln>
          <a:extLst/>
        </p:spPr>
        <p:txBody>
          <a:bodyPr lIns="457200"/>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Colligative Properties and Medical Solutions</a:t>
            </a:r>
          </a:p>
        </p:txBody>
      </p:sp>
      <p:pic>
        <p:nvPicPr>
          <p:cNvPr id="6" name="Picture 5"/>
          <p:cNvPicPr>
            <a:picLocks noChangeAspect="1"/>
          </p:cNvPicPr>
          <p:nvPr/>
        </p:nvPicPr>
        <p:blipFill rotWithShape="1">
          <a:blip r:embed="rId3" cstate="email">
            <a:extLst>
              <a:ext uri="{28A0092B-C50C-407E-A947-70E740481C1C}">
                <a14:useLocalDpi xmlns="" xmlns:a14="http://schemas.microsoft.com/office/drawing/2010/main" val="0"/>
              </a:ext>
            </a:extLst>
          </a:blip>
          <a:srcRect b="4091"/>
          <a:stretch/>
        </p:blipFill>
        <p:spPr>
          <a:xfrm>
            <a:off x="1268730" y="2597408"/>
            <a:ext cx="6553200" cy="3483728"/>
          </a:xfrm>
          <a:prstGeom prst="rect">
            <a:avLst/>
          </a:prstGeom>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5"/>
          <p:cNvSpPr txBox="1">
            <a:spLocks noChangeArrowheads="1"/>
          </p:cNvSpPr>
          <p:nvPr/>
        </p:nvSpPr>
        <p:spPr bwMode="auto">
          <a:xfrm>
            <a:off x="365760" y="749300"/>
            <a:ext cx="8153400" cy="181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dirty="0"/>
              <a:t>A hyposmotic solution has a lower osmotic pressure than the solution inside the cell; as a </a:t>
            </a:r>
            <a:r>
              <a:rPr lang="en-US" sz="2800" dirty="0" smtClean="0"/>
              <a:t>result, </a:t>
            </a:r>
            <a:r>
              <a:rPr lang="en-US" sz="2800" dirty="0"/>
              <a:t>there is a net flow of water into the cell, causing it to swell.</a:t>
            </a:r>
          </a:p>
        </p:txBody>
      </p:sp>
      <p:sp>
        <p:nvSpPr>
          <p:cNvPr id="176132" name="Title 1"/>
          <p:cNvSpPr txBox="1">
            <a:spLocks/>
          </p:cNvSpPr>
          <p:nvPr/>
        </p:nvSpPr>
        <p:spPr bwMode="auto">
          <a:xfrm>
            <a:off x="0" y="0"/>
            <a:ext cx="9144000" cy="609600"/>
          </a:xfrm>
          <a:prstGeom prst="rect">
            <a:avLst/>
          </a:prstGeom>
          <a:noFill/>
          <a:ln>
            <a:noFill/>
          </a:ln>
          <a:extLst/>
        </p:spPr>
        <p:txBody>
          <a:bodyPr lIns="457200"/>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Colligative Properties and Medical Solutions</a:t>
            </a:r>
          </a:p>
        </p:txBody>
      </p:sp>
      <p:pic>
        <p:nvPicPr>
          <p:cNvPr id="8" name="Picture 7"/>
          <p:cNvPicPr>
            <a:picLocks noChangeAspect="1"/>
          </p:cNvPicPr>
          <p:nvPr/>
        </p:nvPicPr>
        <p:blipFill rotWithShape="1">
          <a:blip r:embed="rId3" cstate="email">
            <a:extLst>
              <a:ext uri="{28A0092B-C50C-407E-A947-70E740481C1C}">
                <a14:useLocalDpi xmlns="" xmlns:a14="http://schemas.microsoft.com/office/drawing/2010/main" val="0"/>
              </a:ext>
            </a:extLst>
          </a:blip>
          <a:srcRect b="4091"/>
          <a:stretch/>
        </p:blipFill>
        <p:spPr>
          <a:xfrm>
            <a:off x="1268730" y="2597408"/>
            <a:ext cx="6553200" cy="3483728"/>
          </a:xfrm>
          <a:prstGeom prst="rect">
            <a:avLst/>
          </a:prstGeom>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3"/>
          <p:cNvSpPr>
            <a:spLocks noGrp="1" noChangeArrowheads="1"/>
          </p:cNvSpPr>
          <p:nvPr>
            <p:ph type="body" idx="1"/>
          </p:nvPr>
        </p:nvSpPr>
        <p:spPr>
          <a:xfrm>
            <a:off x="365760" y="609600"/>
            <a:ext cx="8683625" cy="5257800"/>
          </a:xfrm>
          <a:noFill/>
        </p:spPr>
        <p:txBody>
          <a:bodyPr lIns="90488" tIns="44450" rIns="90488" bIns="44450"/>
          <a:lstStyle/>
          <a:p>
            <a:pPr>
              <a:spcBef>
                <a:spcPct val="10000"/>
              </a:spcBef>
            </a:pPr>
            <a:r>
              <a:rPr lang="en-US" sz="2800" dirty="0">
                <a:latin typeface="Arial" charset="0"/>
                <a:ea typeface="MS PGothic" charset="0"/>
              </a:rPr>
              <a:t>Solutions = homogeneous</a:t>
            </a:r>
          </a:p>
          <a:p>
            <a:pPr>
              <a:spcBef>
                <a:spcPct val="10000"/>
              </a:spcBef>
            </a:pPr>
            <a:r>
              <a:rPr lang="en-US" sz="2800" dirty="0">
                <a:latin typeface="Arial" charset="0"/>
                <a:ea typeface="MS PGothic" charset="0"/>
              </a:rPr>
              <a:t>Suspensions = heterogeneous, separate </a:t>
            </a:r>
            <a:br>
              <a:rPr lang="en-US" sz="2800" dirty="0">
                <a:latin typeface="Arial" charset="0"/>
                <a:ea typeface="MS PGothic" charset="0"/>
              </a:rPr>
            </a:br>
            <a:r>
              <a:rPr lang="en-US" sz="2800" dirty="0">
                <a:latin typeface="Arial" charset="0"/>
                <a:ea typeface="MS PGothic" charset="0"/>
              </a:rPr>
              <a:t>on standing</a:t>
            </a:r>
          </a:p>
          <a:p>
            <a:pPr>
              <a:spcBef>
                <a:spcPct val="10000"/>
              </a:spcBef>
            </a:pPr>
            <a:r>
              <a:rPr lang="en-US" sz="2800" dirty="0">
                <a:latin typeface="Arial" charset="0"/>
                <a:ea typeface="MS PGothic" charset="0"/>
              </a:rPr>
              <a:t>Colloids = heterogeneous, do not separate </a:t>
            </a:r>
            <a:br>
              <a:rPr lang="en-US" sz="2800" dirty="0">
                <a:latin typeface="Arial" charset="0"/>
                <a:ea typeface="MS PGothic" charset="0"/>
              </a:rPr>
            </a:br>
            <a:r>
              <a:rPr lang="en-US" sz="2800" dirty="0">
                <a:latin typeface="Arial" charset="0"/>
                <a:ea typeface="MS PGothic" charset="0"/>
              </a:rPr>
              <a:t>on standing</a:t>
            </a:r>
          </a:p>
          <a:p>
            <a:pPr lvl="1">
              <a:spcBef>
                <a:spcPct val="10000"/>
              </a:spcBef>
            </a:pPr>
            <a:r>
              <a:rPr lang="en-US" sz="2400" dirty="0">
                <a:latin typeface="Arial" charset="0"/>
                <a:ea typeface="MS PGothic" charset="0"/>
              </a:rPr>
              <a:t>Particles can </a:t>
            </a:r>
            <a:r>
              <a:rPr lang="en-US" sz="2400" dirty="0" smtClean="0">
                <a:latin typeface="Arial" charset="0"/>
                <a:ea typeface="MS PGothic" charset="0"/>
              </a:rPr>
              <a:t>coagulate.</a:t>
            </a:r>
            <a:endParaRPr lang="en-US" sz="2400" dirty="0">
              <a:latin typeface="Arial" charset="0"/>
              <a:ea typeface="MS PGothic" charset="0"/>
            </a:endParaRPr>
          </a:p>
          <a:p>
            <a:pPr lvl="1">
              <a:spcBef>
                <a:spcPct val="10000"/>
              </a:spcBef>
            </a:pPr>
            <a:r>
              <a:rPr lang="en-US" sz="2400" dirty="0">
                <a:latin typeface="Arial" charset="0"/>
                <a:ea typeface="MS PGothic" charset="0"/>
              </a:rPr>
              <a:t>Cannot pass through semipermeable membrane</a:t>
            </a:r>
          </a:p>
          <a:p>
            <a:pPr lvl="1">
              <a:spcBef>
                <a:spcPct val="10000"/>
              </a:spcBef>
            </a:pPr>
            <a:r>
              <a:rPr lang="en-US" sz="2400" dirty="0">
                <a:latin typeface="Arial" charset="0"/>
                <a:ea typeface="MS PGothic" charset="0"/>
              </a:rPr>
              <a:t>Hydrophilic</a:t>
            </a:r>
          </a:p>
          <a:p>
            <a:pPr lvl="2">
              <a:spcBef>
                <a:spcPct val="10000"/>
              </a:spcBef>
            </a:pPr>
            <a:r>
              <a:rPr lang="en-US" sz="2000" dirty="0">
                <a:latin typeface="Arial" charset="0"/>
                <a:ea typeface="MS PGothic" charset="0"/>
              </a:rPr>
              <a:t>Stabilized by attraction for solvent (water)</a:t>
            </a:r>
          </a:p>
          <a:p>
            <a:pPr lvl="1">
              <a:spcBef>
                <a:spcPct val="10000"/>
              </a:spcBef>
            </a:pPr>
            <a:r>
              <a:rPr lang="en-US" sz="2400" dirty="0">
                <a:latin typeface="Arial" charset="0"/>
                <a:ea typeface="MS PGothic" charset="0"/>
              </a:rPr>
              <a:t>Hydrophobic</a:t>
            </a:r>
          </a:p>
          <a:p>
            <a:pPr lvl="2">
              <a:spcBef>
                <a:spcPct val="10000"/>
              </a:spcBef>
            </a:pPr>
            <a:r>
              <a:rPr lang="en-US" sz="2000" dirty="0">
                <a:latin typeface="Arial" charset="0"/>
                <a:ea typeface="MS PGothic" charset="0"/>
              </a:rPr>
              <a:t>Stabilized by charged surface repulsions</a:t>
            </a:r>
          </a:p>
          <a:p>
            <a:pPr>
              <a:spcBef>
                <a:spcPct val="10000"/>
              </a:spcBef>
            </a:pPr>
            <a:r>
              <a:rPr lang="en-US" sz="2800" dirty="0">
                <a:latin typeface="Arial" charset="0"/>
                <a:ea typeface="MS PGothic" charset="0"/>
              </a:rPr>
              <a:t>Show the Tyndall effect and Brownian motion.</a:t>
            </a:r>
          </a:p>
        </p:txBody>
      </p:sp>
      <p:sp>
        <p:nvSpPr>
          <p:cNvPr id="178178" name="Title 1"/>
          <p:cNvSpPr txBox="1">
            <a:spLocks/>
          </p:cNvSpPr>
          <p:nvPr/>
        </p:nvSpPr>
        <p:spPr bwMode="auto">
          <a:xfrm>
            <a:off x="0" y="0"/>
            <a:ext cx="9144000" cy="579438"/>
          </a:xfrm>
          <a:prstGeom prst="rect">
            <a:avLst/>
          </a:prstGeom>
          <a:noFill/>
          <a:ln>
            <a:noFill/>
          </a:ln>
          <a:extLst/>
        </p:spPr>
        <p:txBody>
          <a:bodyPr lIns="457200"/>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dirty="0">
                <a:solidFill>
                  <a:srgbClr val="ED6B06"/>
                </a:solidFill>
                <a:cs typeface="Arial" charset="0"/>
              </a:rPr>
              <a:t>Mixtures</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2"/>
          <p:cNvSpPr>
            <a:spLocks noGrp="1"/>
          </p:cNvSpPr>
          <p:nvPr>
            <p:ph type="title"/>
          </p:nvPr>
        </p:nvSpPr>
        <p:spPr>
          <a:noFill/>
        </p:spPr>
        <p:txBody>
          <a:bodyPr/>
          <a:lstStyle/>
          <a:p>
            <a:r>
              <a:rPr lang="en-US" dirty="0">
                <a:latin typeface="Arial" charset="0"/>
                <a:ea typeface="MS PGothic" charset="0"/>
              </a:rPr>
              <a:t>Types of Colloidal Suspensions</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2604"/>
          <a:stretch/>
        </p:blipFill>
        <p:spPr>
          <a:xfrm>
            <a:off x="1893570" y="685800"/>
            <a:ext cx="5410200" cy="5759974"/>
          </a:xfrm>
          <a:prstGeom prst="rect">
            <a:avLst/>
          </a:prstGeom>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2"/>
          <p:cNvSpPr>
            <a:spLocks noGrp="1"/>
          </p:cNvSpPr>
          <p:nvPr>
            <p:ph type="title"/>
          </p:nvPr>
        </p:nvSpPr>
        <p:spPr/>
        <p:txBody>
          <a:bodyPr/>
          <a:lstStyle/>
          <a:p>
            <a:r>
              <a:rPr lang="en-US" dirty="0">
                <a:latin typeface="Arial" charset="0"/>
                <a:ea typeface="MS PGothic" charset="0"/>
              </a:rPr>
              <a:t>Brownian Motion</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2604"/>
          <a:stretch/>
        </p:blipFill>
        <p:spPr>
          <a:xfrm>
            <a:off x="2057400" y="990600"/>
            <a:ext cx="5247501" cy="4968240"/>
          </a:xfrm>
          <a:prstGeom prst="rect">
            <a:avLst/>
          </a:prstGeom>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noFill/>
        </p:spPr>
        <p:txBody>
          <a:bodyPr/>
          <a:lstStyle/>
          <a:p>
            <a:r>
              <a:rPr lang="en-US" dirty="0">
                <a:latin typeface="Arial" charset="0"/>
                <a:ea typeface="MS PGothic" charset="0"/>
              </a:rPr>
              <a:t>Soaps</a:t>
            </a:r>
          </a:p>
        </p:txBody>
      </p:sp>
      <p:sp>
        <p:nvSpPr>
          <p:cNvPr id="184321" name="Rectangle 3"/>
          <p:cNvSpPr>
            <a:spLocks noGrp="1" noChangeArrowheads="1"/>
          </p:cNvSpPr>
          <p:nvPr>
            <p:ph idx="1"/>
          </p:nvPr>
        </p:nvSpPr>
        <p:spPr/>
        <p:txBody>
          <a:bodyPr/>
          <a:lstStyle/>
          <a:p>
            <a:pPr>
              <a:lnSpc>
                <a:spcPct val="90000"/>
              </a:lnSpc>
            </a:pPr>
            <a:r>
              <a:rPr lang="en-US" sz="3000" dirty="0">
                <a:solidFill>
                  <a:srgbClr val="000000"/>
                </a:solidFill>
                <a:latin typeface="Arial" charset="0"/>
                <a:ea typeface="MS PGothic" charset="0"/>
              </a:rPr>
              <a:t>Soap is a fatty acid salt that forms a colloid because of its unique </a:t>
            </a:r>
            <a:r>
              <a:rPr lang="en-US" sz="3000" dirty="0" smtClean="0">
                <a:solidFill>
                  <a:srgbClr val="000000"/>
                </a:solidFill>
                <a:latin typeface="Arial" charset="0"/>
                <a:ea typeface="MS PGothic" charset="0"/>
              </a:rPr>
              <a:t>structure.</a:t>
            </a:r>
          </a:p>
          <a:p>
            <a:pPr marL="0" indent="0">
              <a:lnSpc>
                <a:spcPct val="90000"/>
              </a:lnSpc>
              <a:buNone/>
            </a:pPr>
            <a:endParaRPr lang="en-US" dirty="0">
              <a:solidFill>
                <a:srgbClr val="000000"/>
              </a:solidFill>
              <a:latin typeface="Arial" charset="0"/>
              <a:ea typeface="MS PGothic" charset="0"/>
            </a:endParaRPr>
          </a:p>
          <a:p>
            <a:pPr>
              <a:lnSpc>
                <a:spcPct val="90000"/>
              </a:lnSpc>
            </a:pPr>
            <a:r>
              <a:rPr lang="en-US" sz="3000" dirty="0">
                <a:solidFill>
                  <a:srgbClr val="000000"/>
                </a:solidFill>
                <a:latin typeface="Arial" charset="0"/>
                <a:ea typeface="MS PGothic" charset="0"/>
              </a:rPr>
              <a:t>One end of the molecule is ionic, the </a:t>
            </a:r>
            <a:r>
              <a:rPr lang="en-US" sz="3000" dirty="0" smtClean="0">
                <a:solidFill>
                  <a:srgbClr val="000000"/>
                </a:solidFill>
                <a:latin typeface="Arial" charset="0"/>
                <a:ea typeface="MS PGothic" charset="0"/>
              </a:rPr>
              <a:t>“</a:t>
            </a:r>
            <a:r>
              <a:rPr lang="en-US" altLang="ja-JP" sz="3000" dirty="0" smtClean="0">
                <a:solidFill>
                  <a:srgbClr val="000000"/>
                </a:solidFill>
                <a:latin typeface="Arial" charset="0"/>
                <a:ea typeface="MS PGothic" charset="0"/>
              </a:rPr>
              <a:t>head,” </a:t>
            </a:r>
            <a:r>
              <a:rPr lang="en-US" altLang="ja-JP" sz="3000" dirty="0">
                <a:solidFill>
                  <a:srgbClr val="000000"/>
                </a:solidFill>
                <a:latin typeface="Arial" charset="0"/>
                <a:ea typeface="MS PGothic" charset="0"/>
              </a:rPr>
              <a:t>and the other end is very nonpolar, the </a:t>
            </a:r>
            <a:r>
              <a:rPr lang="en-US" altLang="ja-JP" sz="3000" dirty="0" smtClean="0">
                <a:solidFill>
                  <a:srgbClr val="000000"/>
                </a:solidFill>
                <a:latin typeface="Arial" charset="0"/>
                <a:ea typeface="MS PGothic" charset="0"/>
              </a:rPr>
              <a:t>“tail</a:t>
            </a:r>
            <a:r>
              <a:rPr lang="en-US" altLang="ja-JP" sz="3000" dirty="0">
                <a:solidFill>
                  <a:srgbClr val="000000"/>
                </a:solidFill>
                <a:latin typeface="Arial" charset="0"/>
                <a:ea typeface="MS PGothic" charset="0"/>
              </a:rPr>
              <a:t>.”</a:t>
            </a:r>
          </a:p>
          <a:p>
            <a:pPr lvl="1">
              <a:lnSpc>
                <a:spcPct val="90000"/>
              </a:lnSpc>
            </a:pPr>
            <a:r>
              <a:rPr lang="en-US" sz="2600" b="1" dirty="0">
                <a:solidFill>
                  <a:srgbClr val="000000"/>
                </a:solidFill>
                <a:latin typeface="Arial" charset="0"/>
                <a:ea typeface="MS PGothic" charset="0"/>
              </a:rPr>
              <a:t>Hydrophilic</a:t>
            </a:r>
            <a:r>
              <a:rPr lang="en-US" sz="2600" dirty="0">
                <a:solidFill>
                  <a:srgbClr val="000000"/>
                </a:solidFill>
                <a:latin typeface="Arial" charset="0"/>
                <a:ea typeface="MS PGothic" charset="0"/>
              </a:rPr>
              <a:t> head and </a:t>
            </a:r>
            <a:r>
              <a:rPr lang="en-US" sz="2600" b="1" dirty="0">
                <a:solidFill>
                  <a:srgbClr val="000000"/>
                </a:solidFill>
                <a:latin typeface="Arial" charset="0"/>
                <a:ea typeface="MS PGothic" charset="0"/>
              </a:rPr>
              <a:t>hydrophobic</a:t>
            </a:r>
            <a:r>
              <a:rPr lang="en-US" sz="2600" dirty="0">
                <a:solidFill>
                  <a:srgbClr val="000000"/>
                </a:solidFill>
                <a:latin typeface="Arial" charset="0"/>
                <a:ea typeface="MS PGothic" charset="0"/>
              </a:rPr>
              <a:t> tail</a:t>
            </a:r>
          </a:p>
          <a:p>
            <a:pPr>
              <a:lnSpc>
                <a:spcPct val="90000"/>
              </a:lnSpc>
            </a:pPr>
            <a:endParaRPr lang="en-US" dirty="0" smtClean="0">
              <a:solidFill>
                <a:srgbClr val="000000"/>
              </a:solidFill>
              <a:latin typeface="Arial" charset="0"/>
              <a:ea typeface="MS PGothic" charset="0"/>
            </a:endParaRPr>
          </a:p>
          <a:p>
            <a:pPr>
              <a:lnSpc>
                <a:spcPct val="90000"/>
              </a:lnSpc>
            </a:pPr>
            <a:r>
              <a:rPr lang="en-US" sz="3000" dirty="0" smtClean="0">
                <a:solidFill>
                  <a:srgbClr val="000000"/>
                </a:solidFill>
                <a:latin typeface="Arial" charset="0"/>
                <a:ea typeface="MS PGothic" charset="0"/>
              </a:rPr>
              <a:t>This </a:t>
            </a:r>
            <a:r>
              <a:rPr lang="en-US" sz="3000" dirty="0">
                <a:solidFill>
                  <a:srgbClr val="000000"/>
                </a:solidFill>
                <a:latin typeface="Arial" charset="0"/>
                <a:ea typeface="MS PGothic" charset="0"/>
              </a:rPr>
              <a:t>unique structure allows soaps to help oily substances be attracted to water.</a:t>
            </a:r>
            <a:r>
              <a:rPr lang="en-US" dirty="0">
                <a:solidFill>
                  <a:srgbClr val="000000"/>
                </a:solidFill>
                <a:latin typeface="Arial" charset="0"/>
                <a:ea typeface="MS PGothic" charset="0"/>
              </a:rPr>
              <a:t> </a:t>
            </a:r>
          </a:p>
          <a:p>
            <a:pPr lvl="1">
              <a:lnSpc>
                <a:spcPct val="90000"/>
              </a:lnSpc>
            </a:pPr>
            <a:r>
              <a:rPr lang="en-US" sz="2600" b="1" dirty="0">
                <a:solidFill>
                  <a:srgbClr val="000000"/>
                </a:solidFill>
                <a:latin typeface="Arial" charset="0"/>
                <a:ea typeface="MS PGothic" charset="0"/>
              </a:rPr>
              <a:t>Micelle </a:t>
            </a:r>
            <a:r>
              <a:rPr lang="en-US" sz="2600" dirty="0">
                <a:solidFill>
                  <a:srgbClr val="000000"/>
                </a:solidFill>
                <a:latin typeface="Arial" charset="0"/>
                <a:ea typeface="MS PGothic" charset="0"/>
              </a:rPr>
              <a:t>formation </a:t>
            </a:r>
          </a:p>
          <a:p>
            <a:pPr lvl="1">
              <a:lnSpc>
                <a:spcPct val="90000"/>
              </a:lnSpc>
            </a:pPr>
            <a:r>
              <a:rPr lang="en-US" sz="2600" dirty="0">
                <a:solidFill>
                  <a:srgbClr val="000000"/>
                </a:solidFill>
                <a:latin typeface="Arial" charset="0"/>
                <a:ea typeface="MS PGothic" charset="0"/>
              </a:rPr>
              <a:t>Emulsification</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a:noFill/>
        </p:spPr>
        <p:txBody>
          <a:bodyPr/>
          <a:lstStyle/>
          <a:p>
            <a:r>
              <a:rPr lang="en-US" dirty="0">
                <a:latin typeface="Arial" charset="0"/>
                <a:ea typeface="MS PGothic" charset="0"/>
              </a:rPr>
              <a:t>Soap</a:t>
            </a:r>
          </a:p>
        </p:txBody>
      </p:sp>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634842" y="2743200"/>
            <a:ext cx="3326892" cy="3596640"/>
          </a:xfrm>
          <a:prstGeom prst="rect">
            <a:avLst/>
          </a:prstGeom>
        </p:spPr>
      </p:pic>
      <p:pic>
        <p:nvPicPr>
          <p:cNvPr id="3" name="Picture 2"/>
          <p:cNvPicPr>
            <a:picLocks noChangeAspect="1"/>
          </p:cNvPicPr>
          <p:nvPr/>
        </p:nvPicPr>
        <p:blipFill rotWithShape="1">
          <a:blip r:embed="rId4" cstate="email">
            <a:extLst>
              <a:ext uri="{28A0092B-C50C-407E-A947-70E740481C1C}">
                <a14:useLocalDpi xmlns="" xmlns:a14="http://schemas.microsoft.com/office/drawing/2010/main" val="0"/>
              </a:ext>
            </a:extLst>
          </a:blip>
          <a:srcRect b="3213"/>
          <a:stretch/>
        </p:blipFill>
        <p:spPr>
          <a:xfrm>
            <a:off x="224642" y="914400"/>
            <a:ext cx="5410200" cy="2980996"/>
          </a:xfrm>
          <a:prstGeom prst="rect">
            <a:avLst/>
          </a:prstGeom>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a:noFill/>
        </p:spPr>
        <p:txBody>
          <a:bodyPr/>
          <a:lstStyle/>
          <a:p>
            <a:r>
              <a:rPr lang="en-US" dirty="0">
                <a:latin typeface="Arial" charset="0"/>
                <a:ea typeface="MS PGothic" charset="0"/>
              </a:rPr>
              <a:t>Soap</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2431"/>
          <a:stretch/>
        </p:blipFill>
        <p:spPr>
          <a:xfrm>
            <a:off x="2362200" y="720090"/>
            <a:ext cx="4257973" cy="5425440"/>
          </a:xfrm>
          <a:prstGeom prst="rect">
            <a:avLst/>
          </a:prstGeom>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5"/>
          <p:cNvSpPr>
            <a:spLocks noGrp="1" noChangeArrowheads="1"/>
          </p:cNvSpPr>
          <p:nvPr>
            <p:ph type="title"/>
          </p:nvPr>
        </p:nvSpPr>
        <p:spPr>
          <a:noFill/>
        </p:spPr>
        <p:txBody>
          <a:bodyPr/>
          <a:lstStyle/>
          <a:p>
            <a:pPr eaLnBrk="1" hangingPunct="1"/>
            <a:r>
              <a:rPr lang="en-US" dirty="0">
                <a:latin typeface="Arial" charset="0"/>
                <a:ea typeface="MS PGothic" charset="0"/>
              </a:rPr>
              <a:t>The Tyndall Effect</a:t>
            </a:r>
          </a:p>
        </p:txBody>
      </p:sp>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04800" y="999744"/>
            <a:ext cx="8534400" cy="4858512"/>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a:noFill/>
        </p:spPr>
        <p:txBody>
          <a:bodyPr/>
          <a:lstStyle/>
          <a:p>
            <a:r>
              <a:rPr lang="en-US" dirty="0">
                <a:latin typeface="Arial" charset="0"/>
                <a:ea typeface="MS PGothic" charset="0"/>
              </a:rPr>
              <a:t>Micelle Repulsions</a:t>
            </a:r>
          </a:p>
        </p:txBody>
      </p:sp>
      <p:pic>
        <p:nvPicPr>
          <p:cNvPr id="2" name="Picture 1"/>
          <p:cNvPicPr>
            <a:picLocks noChangeAspect="1"/>
          </p:cNvPicPr>
          <p:nvPr/>
        </p:nvPicPr>
        <p:blipFill rotWithShape="1">
          <a:blip r:embed="rId2" cstate="email">
            <a:extLst>
              <a:ext uri="{28A0092B-C50C-407E-A947-70E740481C1C}">
                <a14:useLocalDpi xmlns="" xmlns:a14="http://schemas.microsoft.com/office/drawing/2010/main" val="0"/>
              </a:ext>
            </a:extLst>
          </a:blip>
          <a:srcRect b="4782"/>
          <a:stretch/>
        </p:blipFill>
        <p:spPr>
          <a:xfrm>
            <a:off x="304800" y="1014984"/>
            <a:ext cx="8534400" cy="459714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noFill/>
        </p:spPr>
        <p:txBody>
          <a:bodyPr/>
          <a:lstStyle/>
          <a:p>
            <a:r>
              <a:rPr lang="en-US" dirty="0">
                <a:latin typeface="Arial" charset="0"/>
                <a:ea typeface="MS PGothic" charset="0"/>
              </a:rPr>
              <a:t>Common Types of Solutions</a:t>
            </a:r>
          </a:p>
        </p:txBody>
      </p:sp>
      <p:sp>
        <p:nvSpPr>
          <p:cNvPr id="30722" name="Content Placeholder 3"/>
          <p:cNvSpPr>
            <a:spLocks noGrp="1"/>
          </p:cNvSpPr>
          <p:nvPr>
            <p:ph idx="1"/>
          </p:nvPr>
        </p:nvSpPr>
        <p:spPr/>
        <p:txBody>
          <a:bodyPr/>
          <a:lstStyle/>
          <a:p>
            <a:r>
              <a:rPr lang="en-US" sz="2800" dirty="0">
                <a:latin typeface="Arial" charset="0"/>
                <a:ea typeface="MS PGothic" charset="0"/>
              </a:rPr>
              <a:t>A solution may be composed of a solid and a liquid or any other combination.</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val="0"/>
              </a:ext>
            </a:extLst>
          </a:blip>
          <a:srcRect b="5373"/>
          <a:stretch/>
        </p:blipFill>
        <p:spPr>
          <a:xfrm>
            <a:off x="304800" y="2362200"/>
            <a:ext cx="8534400" cy="3126486"/>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Thirsty Seawater&amp;quot;&quot;/&gt;&lt;property id=&quot;20307&quot; value=&quot;259&quot;/&gt;&lt;/object&gt;&lt;object type=&quot;3&quot; unique_id=&quot;10005&quot;&gt;&lt;property id=&quot;20148&quot; value=&quot;5&quot;/&gt;&lt;property id=&quot;20300&quot; value=&quot;Slide 3 - &amp;quot;Seawater&amp;quot;&quot;/&gt;&lt;property id=&quot;20307&quot; value=&quot;260&quot;/&gt;&lt;/object&gt;&lt;object type=&quot;3&quot; unique_id=&quot;10006&quot;&gt;&lt;property id=&quot;20148&quot; value=&quot;5&quot;/&gt;&lt;property id=&quot;20300&quot; value=&quot;Slide 4 - &amp;quot;Seawater&amp;quot;&quot;/&gt;&lt;property id=&quot;20307&quot; value=&quot;405&quot;/&gt;&lt;/object&gt;&lt;object type=&quot;3&quot; unique_id=&quot;10007&quot;&gt;&lt;property id=&quot;20148&quot; value=&quot;5&quot;/&gt;&lt;property id=&quot;20300&quot; value=&quot;Slide 5 - &amp;quot;Seawater&amp;quot;&quot;/&gt;&lt;property id=&quot;20307&quot; value=&quot;261&quot;/&gt;&lt;/object&gt;&lt;object type=&quot;3&quot; unique_id=&quot;10008&quot;&gt;&lt;property id=&quot;20148&quot; value=&quot;5&quot;/&gt;&lt;property id=&quot;20300&quot; value=&quot;Slide 6&quot;/&gt;&lt;property id=&quot;20307&quot; value=&quot;262&quot;/&gt;&lt;/object&gt;&lt;object type=&quot;3&quot; unique_id=&quot;10009&quot;&gt;&lt;property id=&quot;20148&quot; value=&quot;5&quot;/&gt;&lt;property id=&quot;20300&quot; value=&quot;Slide 7 - &amp;quot;Solutions&amp;quot;&quot;/&gt;&lt;property id=&quot;20307&quot; value=&quot;263&quot;/&gt;&lt;/object&gt;&lt;object type=&quot;3&quot; unique_id=&quot;10010&quot;&gt;&lt;property id=&quot;20148&quot; value=&quot;5&quot;/&gt;&lt;property id=&quot;20300&quot; value=&quot;Slide 8 - &amp;quot;Spontaneous Mixing&amp;quot;&quot;/&gt;&lt;property id=&quot;20307&quot; value=&quot;268&quot;/&gt;&lt;/object&gt;&lt;object type=&quot;3&quot; unique_id=&quot;10011&quot;&gt;&lt;property id=&quot;20148&quot; value=&quot;5&quot;/&gt;&lt;property id=&quot;20300&quot; value=&quot;Slide 9 - &amp;quot;Common Types of Solutions&amp;quot;&quot;/&gt;&lt;property id=&quot;20307&quot; value=&quot;264&quot;/&gt;&lt;/object&gt;&lt;object type=&quot;3&quot; unique_id=&quot;10012&quot;&gt;&lt;property id=&quot;20148&quot; value=&quot;5&quot;/&gt;&lt;property id=&quot;20300&quot; value=&quot;Slide 10 - &amp;quot;Common Types of Solutions&amp;quot;&quot;/&gt;&lt;property id=&quot;20307&quot; value=&quot;403&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 - &amp;quot;Nature’s Tendency Toward Mixing: Entropy&amp;quot;&quot;/&gt;&lt;property id=&quot;20307&quot; value=&quot;269&quot;/&gt;&lt;/object&gt;&lt;object type=&quot;3&quot; unique_id=&quot;10015&quot;&gt;&lt;property id=&quot;20148&quot; value=&quot;5&quot;/&gt;&lt;property id=&quot;20300&quot; value=&quot;Slide 13 - &amp;quot;Mixing and the Solution Process Entropy&amp;quot;&quot;/&gt;&lt;property id=&quot;20307&quot; value=&quot;270&quot;/&gt;&lt;/object&gt;&lt;object type=&quot;3&quot; unique_id=&quot;10016&quot;&gt;&lt;property id=&quot;20148&quot; value=&quot;5&quot;/&gt;&lt;property id=&quot;20300&quot; value=&quot;Slide 14&quot;/&gt;&lt;property id=&quot;20307&quot; value=&quot;404&quot;/&gt;&lt;/object&gt;&lt;object type=&quot;3&quot; unique_id=&quot;10017&quot;&gt;&lt;property id=&quot;20148&quot; value=&quot;5&quot;/&gt;&lt;property id=&quot;20300&quot; value=&quot;Slide 15&quot;/&gt;&lt;property id=&quot;20307&quot; value=&quot;271&quot;/&gt;&lt;/object&gt;&lt;object type=&quot;3&quot; unique_id=&quot;10018&quot;&gt;&lt;property id=&quot;20148&quot; value=&quot;5&quot;/&gt;&lt;property id=&quot;20300&quot; value=&quot;Slide 16&quot;/&gt;&lt;property id=&quot;20307&quot; value=&quot;274&quot;/&gt;&lt;/object&gt;&lt;object type=&quot;3&quot; unique_id=&quot;10019&quot;&gt;&lt;property id=&quot;20148&quot; value=&quot;5&quot;/&gt;&lt;property id=&quot;20300&quot; value=&quot;Slide 17 - &amp;quot;Solution Interactions&amp;quot;&quot;/&gt;&lt;property id=&quot;20307&quot; value=&quot;273&quot;/&gt;&lt;/object&gt;&lt;object type=&quot;3&quot; unique_id=&quot;10020&quot;&gt;&lt;property id=&quot;20148&quot; value=&quot;5&quot;/&gt;&lt;property id=&quot;20300&quot; value=&quot;Slide 18 - &amp;quot;Solubility&amp;quot;&quot;/&gt;&lt;property id=&quot;20307&quot; value=&quot;275&quot;/&gt;&lt;/object&gt;&lt;object type=&quot;3&quot; unique_id=&quot;10021&quot;&gt;&lt;property id=&quot;20148&quot; value=&quot;5&quot;/&gt;&lt;property id=&quot;20300&quot; value=&quot;Slide 19 - &amp;quot;Will It Dissolve?&amp;quot;&quot;/&gt;&lt;property id=&quot;20307&quot; value=&quot;276&quot;/&gt;&lt;/object&gt;&lt;object type=&quot;3&quot; unique_id=&quot;10022&quot;&gt;&lt;property id=&quot;20148&quot; value=&quot;5&quot;/&gt;&lt;property id=&quot;20300&quot; value=&quot;Slide 20 - &amp;quot;Heat of Solution&amp;quot;&quot;/&gt;&lt;property id=&quot;20307&quot; value=&quot;283&quot;/&gt;&lt;/object&gt;&lt;object type=&quot;3&quot; unique_id=&quot;10023&quot;&gt;&lt;property id=&quot;20148&quot; value=&quot;5&quot;/&gt;&lt;property id=&quot;20300&quot; value=&quot;Slide 21 - &amp;quot;Energetics of Solution Formation:  The Enthalpy of Solution&amp;quot;&quot;/&gt;&lt;property id=&quot;20307&quot; value=&quot;284&quot;/&gt;&lt;/object&gt;&lt;object type=&quot;3&quot; unique_id=&quot;10024&quot;&gt;&lt;property id=&quot;20148&quot; value=&quot;5&quot;/&gt;&lt;property id=&quot;20300&quot; value=&quot;Slide 22 - &amp;quot;Solution Process&amp;quot;&quot;/&gt;&lt;property id=&quot;20307&quot; value=&quot;285&quot;/&gt;&lt;/object&gt;&lt;object type=&quot;3&quot; unique_id=&quot;10025&quot;&gt;&lt;property id=&quot;20148&quot; value=&quot;5&quot;/&gt;&lt;property id=&quot;20300&quot; value=&quot;Slide 23 - &amp;quot;Solution Process&amp;quot;&quot;/&gt;&lt;property id=&quot;20307&quot; value=&quot;406&quot;/&gt;&lt;/object&gt;&lt;object type=&quot;3&quot; unique_id=&quot;10026&quot;&gt;&lt;property id=&quot;20148&quot; value=&quot;5&quot;/&gt;&lt;property id=&quot;20300&quot; value=&quot;Slide 24 - &amp;quot;Solution Process&amp;quot;&quot;/&gt;&lt;property id=&quot;20307&quot; value=&quot;407&quot;/&gt;&lt;/object&gt;&lt;object type=&quot;3&quot; unique_id=&quot;10027&quot;&gt;&lt;property id=&quot;20148&quot; value=&quot;5&quot;/&gt;&lt;property id=&quot;20300&quot; value=&quot;Slide 25 - &amp;quot;Energetics of Solution Formation&amp;quot;&quot;/&gt;&lt;property id=&quot;20307&quot; value=&quot;286&quot;/&gt;&lt;/object&gt;&lt;object type=&quot;3&quot; unique_id=&quot;10028&quot;&gt;&lt;property id=&quot;20148&quot; value=&quot;5&quot;/&gt;&lt;property id=&quot;20300&quot; value=&quot;Slide 26 - &amp;quot;Energetics of Solution Formation&amp;quot;&quot;/&gt;&lt;property id=&quot;20307&quot; value=&quot;408&quot;/&gt;&lt;/object&gt;&lt;object type=&quot;3&quot; unique_id=&quot;10029&quot;&gt;&lt;property id=&quot;20148&quot; value=&quot;5&quot;/&gt;&lt;property id=&quot;20300&quot; value=&quot;Slide 27&quot;/&gt;&lt;property id=&quot;20307&quot; value=&quot;287&quot;/&gt;&lt;/object&gt;&lt;object type=&quot;3&quot; unique_id=&quot;10030&quot;&gt;&lt;property id=&quot;20148&quot; value=&quot;5&quot;/&gt;&lt;property id=&quot;20300&quot; value=&quot;Slide 28&quot;/&gt;&lt;property id=&quot;20307&quot; value=&quot;288&quot;/&gt;&lt;/object&gt;&lt;object type=&quot;3&quot; unique_id=&quot;10031&quot;&gt;&lt;property id=&quot;20148&quot; value=&quot;5&quot;/&gt;&lt;property id=&quot;20300&quot; value=&quot;Slide 29 - &amp;quot;Heats of Solution for Ionic Compounds&amp;quot;&quot;/&gt;&lt;property id=&quot;20307&quot; value=&quot;289&quot;/&gt;&lt;/object&gt;&lt;object type=&quot;3&quot; unique_id=&quot;10032&quot;&gt;&lt;property id=&quot;20148&quot; value=&quot;5&quot;/&gt;&lt;property id=&quot;20300&quot; value=&quot;Slide 30&quot;/&gt;&lt;property id=&quot;20307&quot; value=&quot;290&quot;/&gt;&lt;/object&gt;&lt;object type=&quot;3&quot; unique_id=&quot;10033&quot;&gt;&lt;property id=&quot;20148&quot; value=&quot;5&quot;/&gt;&lt;property id=&quot;20300&quot; value=&quot;Slide 31 - &amp;quot;Comparing Heat of Solution to Heat of Hydration&amp;quot;&quot;/&gt;&lt;property id=&quot;20307&quot; value=&quot;291&quot;/&gt;&lt;/object&gt;&lt;object type=&quot;3&quot; unique_id=&quot;10034&quot;&gt;&lt;property id=&quot;20148&quot; value=&quot;5&quot;/&gt;&lt;property id=&quot;20300&quot; value=&quot;Slide 32 - &amp;quot;Solution Equilibrium&amp;quot;&quot;/&gt;&lt;property id=&quot;20307&quot; value=&quot;294&quot;/&gt;&lt;/object&gt;&lt;object type=&quot;3&quot; unique_id=&quot;10035&quot;&gt;&lt;property id=&quot;20148&quot; value=&quot;5&quot;/&gt;&lt;property id=&quot;20300&quot; value=&quot;Slide 33 - &amp;quot;Solution Equilibrium&amp;quot;&quot;/&gt;&lt;property id=&quot;20307&quot; value=&quot;295&quot;/&gt;&lt;/object&gt;&lt;object type=&quot;3&quot; unique_id=&quot;10036&quot;&gt;&lt;property id=&quot;20148&quot; value=&quot;5&quot;/&gt;&lt;property id=&quot;20300&quot; value=&quot;Slide 34&quot;/&gt;&lt;property id=&quot;20307&quot; value=&quot;296&quot;/&gt;&lt;/object&gt;&lt;object type=&quot;3&quot; unique_id=&quot;10037&quot;&gt;&lt;property id=&quot;20148&quot; value=&quot;5&quot;/&gt;&lt;property id=&quot;20300&quot; value=&quot;Slide 35 - &amp;quot;How Can You Make a Solvent Hold More Solute Than It Is Able To?&amp;quot;&quot;/&gt;&lt;property id=&quot;20307&quot; value=&quot;297&quot;/&gt;&lt;/object&gt;&lt;object type=&quot;3&quot; unique_id=&quot;10038&quot;&gt;&lt;property id=&quot;20148&quot; value=&quot;5&quot;/&gt;&lt;property id=&quot;20300&quot; value=&quot;Slide 36&quot;/&gt;&lt;property id=&quot;20307&quot; value=&quot;298&quot;/&gt;&lt;/object&gt;&lt;object type=&quot;3&quot; unique_id=&quot;10039&quot;&gt;&lt;property id=&quot;20148&quot; value=&quot;5&quot;/&gt;&lt;property id=&quot;20300&quot; value=&quot;Slide 37 - &amp;quot;Temperature Dependence of Solubility of Solids in Water&amp;quot;&quot;/&gt;&lt;property id=&quot;20307&quot; value=&quot;299&quot;/&gt;&lt;/object&gt;&lt;object type=&quot;3&quot; unique_id=&quot;10040&quot;&gt;&lt;property id=&quot;20148&quot; value=&quot;5&quot;/&gt;&lt;property id=&quot;20300&quot; value=&quot;Slide 38&quot;/&gt;&lt;property id=&quot;20307&quot; value=&quot;300&quot;/&gt;&lt;/object&gt;&lt;object type=&quot;3&quot; unique_id=&quot;10041&quot;&gt;&lt;property id=&quot;20148&quot; value=&quot;5&quot;/&gt;&lt;property id=&quot;20300&quot; value=&quot;Slide 39&quot;/&gt;&lt;property id=&quot;20307&quot; value=&quot;302&quot;/&gt;&lt;/object&gt;&lt;object type=&quot;3&quot; unique_id=&quot;10042&quot;&gt;&lt;property id=&quot;20148&quot; value=&quot;5&quot;/&gt;&lt;property id=&quot;20300&quot; value=&quot;Slide 40 - &amp;quot;Temperature Dependence of Solubility of Gases in Water&amp;quot;&quot;/&gt;&lt;property id=&quot;20307&quot; value=&quot;305&quot;/&gt;&lt;/object&gt;&lt;object type=&quot;3&quot; unique_id=&quot;10043&quot;&gt;&lt;property id=&quot;20148&quot; value=&quot;5&quot;/&gt;&lt;property id=&quot;20300&quot; value=&quot;Slide 41 - &amp;quot;Temperature Dependence of Solubility of Gases in Water&amp;quot;&quot;/&gt;&lt;property id=&quot;20307&quot; value=&quot;409&quot;/&gt;&lt;/object&gt;&lt;object type=&quot;3&quot; unique_id=&quot;10044&quot;&gt;&lt;property id=&quot;20148&quot; value=&quot;5&quot;/&gt;&lt;property id=&quot;20300&quot; value=&quot;Slide 42 - &amp;quot;Pressure Dependence of Solubility of Gases in Water&amp;quot;&quot;/&gt;&lt;property id=&quot;20307&quot; value=&quot;309&quot;/&gt;&lt;/object&gt;&lt;object type=&quot;3&quot; unique_id=&quot;10045&quot;&gt;&lt;property id=&quot;20148&quot; value=&quot;5&quot;/&gt;&lt;property id=&quot;20300&quot; value=&quot;Slide 43 - &amp;quot;Henry’s Law&amp;quot;&quot;/&gt;&lt;property id=&quot;20307&quot; value=&quot;310&quot;/&gt;&lt;/object&gt;&lt;object type=&quot;3&quot; unique_id=&quot;10046&quot;&gt;&lt;property id=&quot;20148&quot; value=&quot;5&quot;/&gt;&lt;property id=&quot;20300&quot; value=&quot;Slide 44&quot;/&gt;&lt;property id=&quot;20307&quot; value=&quot;317&quot;/&gt;&lt;/object&gt;&lt;object type=&quot;3&quot; unique_id=&quot;10047&quot;&gt;&lt;property id=&quot;20148&quot; value=&quot;5&quot;/&gt;&lt;property id=&quot;20300&quot; value=&quot;Slide 45 - &amp;quot;Concentrations&amp;quot;&quot;/&gt;&lt;property id=&quot;20307&quot; value=&quot;410&quot;/&gt;&lt;/object&gt;&lt;object type=&quot;3&quot; unique_id=&quot;10048&quot;&gt;&lt;property id=&quot;20148&quot; value=&quot;5&quot;/&gt;&lt;property id=&quot;20300&quot; value=&quot;Slide 46&quot;/&gt;&lt;property id=&quot;20307&quot; value=&quot;328&quot;/&gt;&lt;/object&gt;&lt;object type=&quot;3&quot; unique_id=&quot;10049&quot;&gt;&lt;property id=&quot;20148&quot; value=&quot;5&quot;/&gt;&lt;property id=&quot;20300&quot; value=&quot;Slide 47&quot;/&gt;&lt;property id=&quot;20307&quot; value=&quot;411&quot;/&gt;&lt;/object&gt;&lt;object type=&quot;3&quot; unique_id=&quot;10050&quot;&gt;&lt;property id=&quot;20148&quot; value=&quot;5&quot;/&gt;&lt;property id=&quot;20300&quot; value=&quot;Slide 48&quot;/&gt;&lt;property id=&quot;20307&quot; value=&quot;318&quot;/&gt;&lt;/object&gt;&lt;object type=&quot;3&quot; unique_id=&quot;10051&quot;&gt;&lt;property id=&quot;20148&quot; value=&quot;5&quot;/&gt;&lt;property id=&quot;20300&quot; value=&quot;Slide 49 - &amp;quot;Solution Concentration: Molality, m&amp;quot;&quot;/&gt;&lt;property id=&quot;20307&quot; value=&quot;320&quot;/&gt;&lt;/object&gt;&lt;object type=&quot;3&quot; unique_id=&quot;10052&quot;&gt;&lt;property id=&quot;20148&quot; value=&quot;5&quot;/&gt;&lt;property id=&quot;20300&quot; value=&quot;Slide 50 - &amp;quot;Parts Solute in Parts Solution &amp;quot;&quot;/&gt;&lt;property id=&quot;20307&quot; value=&quot;321&quot;/&gt;&lt;/object&gt;&lt;object type=&quot;3&quot; unique_id=&quot;10053&quot;&gt;&lt;property id=&quot;20148&quot; value=&quot;5&quot;/&gt;&lt;property id=&quot;20300&quot; value=&quot;Slide 51 - &amp;quot;Parts Solute in Parts Solution &amp;quot;&quot;/&gt;&lt;property id=&quot;20307&quot; value=&quot;412&quot;/&gt;&lt;/object&gt;&lt;object type=&quot;3&quot; unique_id=&quot;10054&quot;&gt;&lt;property id=&quot;20148&quot; value=&quot;5&quot;/&gt;&lt;property id=&quot;20300&quot; value=&quot;Slide 52 - &amp;quot;PPM&amp;quot;&quot;/&gt;&lt;property id=&quot;20307&quot; value=&quot;324&quot;/&gt;&lt;/object&gt;&lt;object type=&quot;3&quot; unique_id=&quot;10055&quot;&gt;&lt;property id=&quot;20148&quot; value=&quot;5&quot;/&gt;&lt;property id=&quot;20300&quot; value=&quot;Slide 53&quot;/&gt;&lt;property id=&quot;20307&quot; value=&quot;325&quot;/&gt;&lt;/object&gt;&lt;object type=&quot;3&quot; unique_id=&quot;10056&quot;&gt;&lt;property id=&quot;20148&quot; value=&quot;5&quot;/&gt;&lt;property id=&quot;20300&quot; value=&quot;Slide 54 - &amp;quot;Solution Concentrations: Mole Fraction, XA&amp;quot;&quot;/&gt;&lt;property id=&quot;20307&quot; value=&quot;331&quot;/&gt;&lt;/object&gt;&lt;object type=&quot;3&quot; unique_id=&quot;10057&quot;&gt;&lt;property id=&quot;20148&quot; value=&quot;5&quot;/&gt;&lt;property id=&quot;20300&quot; value=&quot;Slide 55&quot;/&gt;&lt;property id=&quot;20307&quot; value=&quot;349&quot;/&gt;&lt;/object&gt;&lt;object type=&quot;3&quot; unique_id=&quot;10058&quot;&gt;&lt;property id=&quot;20148&quot; value=&quot;5&quot;/&gt;&lt;property id=&quot;20300&quot; value=&quot;Slide 56&quot;/&gt;&lt;property id=&quot;20307&quot; value=&quot;354&quot;/&gt;&lt;/object&gt;&lt;object type=&quot;3&quot; unique_id=&quot;10059&quot;&gt;&lt;property id=&quot;20148&quot; value=&quot;5&quot;/&gt;&lt;property id=&quot;20300&quot; value=&quot;Slide 57 - &amp;quot;Vapor Pressure of Solutions&amp;quot;&quot;/&gt;&lt;property id=&quot;20307&quot; value=&quot;355&quot;/&gt;&lt;/object&gt;&lt;object type=&quot;3&quot; unique_id=&quot;10060&quot;&gt;&lt;property id=&quot;20148&quot; value=&quot;5&quot;/&gt;&lt;property id=&quot;20300&quot; value=&quot;Slide 58 - &amp;quot;Vapor Pressure of Solutions&amp;quot;&quot;/&gt;&lt;property id=&quot;20307&quot; value=&quot;413&quot;/&gt;&lt;/object&gt;&lt;object type=&quot;3&quot; unique_id=&quot;10061&quot;&gt;&lt;property id=&quot;20148&quot; value=&quot;5&quot;/&gt;&lt;property id=&quot;20300&quot; value=&quot;Slide 59 - &amp;quot;Vapor Pressure of Solutions&amp;quot;&quot;/&gt;&lt;property id=&quot;20307&quot; value=&quot;414&quot;/&gt;&lt;/object&gt;&lt;object type=&quot;3&quot; unique_id=&quot;10062&quot;&gt;&lt;property id=&quot;20148&quot; value=&quot;5&quot;/&gt;&lt;property id=&quot;20300&quot; value=&quot;Slide 60 - &amp;quot;Thirsty Solutions Revisited&amp;quot;&quot;/&gt;&lt;property id=&quot;20307&quot; value=&quot;356&quot;/&gt;&lt;/object&gt;&lt;object type=&quot;3&quot; unique_id=&quot;10063&quot;&gt;&lt;property id=&quot;20148&quot; value=&quot;5&quot;/&gt;&lt;property id=&quot;20300&quot; value=&quot;Slide 61 - &amp;quot;Thirsty Solutions&amp;quot;&quot;/&gt;&lt;property id=&quot;20307&quot; value=&quot;357&quot;/&gt;&lt;/object&gt;&lt;object type=&quot;3&quot; unique_id=&quot;10064&quot;&gt;&lt;property id=&quot;20148&quot; value=&quot;5&quot;/&gt;&lt;property id=&quot;20300&quot; value=&quot;Slide 62 - &amp;quot;Thirsty Solutions&amp;quot;&quot;/&gt;&lt;property id=&quot;20307&quot; value=&quot;415&quot;/&gt;&lt;/object&gt;&lt;object type=&quot;3&quot; unique_id=&quot;10065&quot;&gt;&lt;property id=&quot;20148&quot; value=&quot;5&quot;/&gt;&lt;property id=&quot;20300&quot; value=&quot;Slide 63 - &amp;quot;Raoult’s Law&amp;quot;&quot;/&gt;&lt;property id=&quot;20307&quot; value=&quot;358&quot;/&gt;&lt;/object&gt;&lt;object type=&quot;3&quot; unique_id=&quot;10066&quot;&gt;&lt;property id=&quot;20148&quot; value=&quot;5&quot;/&gt;&lt;property id=&quot;20300&quot; value=&quot;Slide 64 - &amp;quot;Vapor Pressure Lowering&amp;quot;&quot;/&gt;&lt;property id=&quot;20307&quot; value=&quot;362&quot;/&gt;&lt;/object&gt;&lt;object type=&quot;3&quot; unique_id=&quot;10067&quot;&gt;&lt;property id=&quot;20148&quot; value=&quot;5&quot;/&gt;&lt;property id=&quot;20300&quot; value=&quot;Slide 65 - &amp;quot;Raoult’s Law for Volatile Solute&amp;quot;&quot;/&gt;&lt;property id=&quot;20307&quot; value=&quot;363&quot;/&gt;&lt;/object&gt;&lt;object type=&quot;3&quot; unique_id=&quot;10068&quot;&gt;&lt;property id=&quot;20148&quot; value=&quot;5&quot;/&gt;&lt;property id=&quot;20300&quot; value=&quot;Slide 66 - &amp;quot;Ideal versus Nonideal Solution&amp;quot;&quot;/&gt;&lt;property id=&quot;20307&quot; value=&quot;367&quot;/&gt;&lt;/object&gt;&lt;object type=&quot;3&quot; unique_id=&quot;10069&quot;&gt;&lt;property id=&quot;20148&quot; value=&quot;5&quot;/&gt;&lt;property id=&quot;20300&quot; value=&quot;Slide 67 - &amp;quot;Vapor Pressure of a Nonideal Solution&amp;quot;&quot;/&gt;&lt;property id=&quot;20307&quot; value=&quot;368&quot;/&gt;&lt;/object&gt;&lt;object type=&quot;3&quot; unique_id=&quot;10070&quot;&gt;&lt;property id=&quot;20148&quot; value=&quot;5&quot;/&gt;&lt;property id=&quot;20300&quot; value=&quot;Slide 68 - &amp;quot;Deviations from Raoult’s Law&amp;quot;&quot;/&gt;&lt;property id=&quot;20307&quot; value=&quot;369&quot;/&gt;&lt;/object&gt;&lt;object type=&quot;3&quot; unique_id=&quot;10071&quot;&gt;&lt;property id=&quot;20148&quot; value=&quot;5&quot;/&gt;&lt;property id=&quot;20300&quot; value=&quot;Slide 69 - &amp;quot;Other Colligative Properties Related to Vapor Pressure Lowering&amp;quot;&quot;/&gt;&lt;property id=&quot;20307&quot; value=&quot;371&quot;/&gt;&lt;/object&gt;&lt;object type=&quot;3&quot; unique_id=&quot;10072&quot;&gt;&lt;property id=&quot;20148&quot; value=&quot;5&quot;/&gt;&lt;property id=&quot;20300&quot; value=&quot;Slide 70&quot;/&gt;&lt;property id=&quot;20307&quot; value=&quot;372&quot;/&gt;&lt;/object&gt;&lt;object type=&quot;3&quot; unique_id=&quot;10073&quot;&gt;&lt;property id=&quot;20148&quot; value=&quot;5&quot;/&gt;&lt;property id=&quot;20300&quot; value=&quot;Slide 71 - &amp;quot;Freezing Salt Water&amp;quot;&quot;/&gt;&lt;property id=&quot;20307&quot; value=&quot;373&quot;/&gt;&lt;/object&gt;&lt;object type=&quot;3&quot; unique_id=&quot;10074&quot;&gt;&lt;property id=&quot;20148&quot; value=&quot;5&quot;/&gt;&lt;property id=&quot;20300&quot; value=&quot;Slide 72&quot;/&gt;&lt;property id=&quot;20307&quot; value=&quot;374&quot;/&gt;&lt;/object&gt;&lt;object type=&quot;3&quot; unique_id=&quot;10075&quot;&gt;&lt;property id=&quot;20148&quot; value=&quot;5&quot;/&gt;&lt;property id=&quot;20300&quot; value=&quot;Slide 73 - &amp;quot;Kf&amp;quot;&quot;/&gt;&lt;property id=&quot;20307&quot; value=&quot;375&quot;/&gt;&lt;/object&gt;&lt;object type=&quot;3&quot; unique_id=&quot;10076&quot;&gt;&lt;property id=&quot;20148&quot; value=&quot;5&quot;/&gt;&lt;property id=&quot;20300&quot; value=&quot;Slide 74&quot;/&gt;&lt;property id=&quot;20307&quot; value=&quot;379&quot;/&gt;&lt;/object&gt;&lt;object type=&quot;3&quot; unique_id=&quot;10077&quot;&gt;&lt;property id=&quot;20148&quot; value=&quot;5&quot;/&gt;&lt;property id=&quot;20300&quot; value=&quot;Slide 75 - &amp;quot;Osmosis&amp;quot;&quot;/&gt;&lt;property id=&quot;20307&quot; value=&quot;383&quot;/&gt;&lt;/object&gt;&lt;object type=&quot;3&quot; unique_id=&quot;10078&quot;&gt;&lt;property id=&quot;20148&quot; value=&quot;5&quot;/&gt;&lt;property id=&quot;20300&quot; value=&quot;Slide 76&quot;/&gt;&lt;property id=&quot;20307&quot; value=&quot;384&quot;/&gt;&lt;/object&gt;&lt;object type=&quot;3&quot; unique_id=&quot;10079&quot;&gt;&lt;property id=&quot;20148&quot; value=&quot;5&quot;/&gt;&lt;property id=&quot;20300&quot; value=&quot;Slide 77&quot;/&gt;&lt;property id=&quot;20307&quot; value=&quot;385&quot;/&gt;&lt;/object&gt;&lt;object type=&quot;3&quot; unique_id=&quot;10080&quot;&gt;&lt;property id=&quot;20148&quot; value=&quot;5&quot;/&gt;&lt;property id=&quot;20300&quot; value=&quot;Slide 78&quot;/&gt;&lt;property id=&quot;20307&quot; value=&quot;389&quot;/&gt;&lt;/object&gt;&lt;object type=&quot;3&quot; unique_id=&quot;10081&quot;&gt;&lt;property id=&quot;20148&quot; value=&quot;5&quot;/&gt;&lt;property id=&quot;20300&quot; value=&quot;Slide 79&quot;/&gt;&lt;property id=&quot;20307&quot; value=&quot;390&quot;/&gt;&lt;/object&gt;&lt;object type=&quot;3&quot; unique_id=&quot;10082&quot;&gt;&lt;property id=&quot;20148&quot; value=&quot;5&quot;/&gt;&lt;property id=&quot;20300&quot; value=&quot;Slide 80&quot;/&gt;&lt;property id=&quot;20307&quot; value=&quot;395&quot;/&gt;&lt;/object&gt;&lt;object type=&quot;3&quot; unique_id=&quot;10083&quot;&gt;&lt;property id=&quot;20148&quot; value=&quot;5&quot;/&gt;&lt;property id=&quot;20300&quot; value=&quot;Slide 81&quot;/&gt;&lt;property id=&quot;20307&quot; value=&quot;416&quot;/&gt;&lt;/object&gt;&lt;object type=&quot;3&quot; unique_id=&quot;10084&quot;&gt;&lt;property id=&quot;20148&quot; value=&quot;5&quot;/&gt;&lt;property id=&quot;20300&quot; value=&quot;Slide 82&quot;/&gt;&lt;property id=&quot;20307&quot; value=&quot;417&quot;/&gt;&lt;/object&gt;&lt;object type=&quot;3&quot; unique_id=&quot;10085&quot;&gt;&lt;property id=&quot;20148&quot; value=&quot;5&quot;/&gt;&lt;property id=&quot;20300&quot; value=&quot;Slide 83&quot;/&gt;&lt;property id=&quot;20307&quot; value=&quot;396&quot;/&gt;&lt;/object&gt;&lt;object type=&quot;3&quot; unique_id=&quot;10086&quot;&gt;&lt;property id=&quot;20148&quot; value=&quot;5&quot;/&gt;&lt;property id=&quot;20300&quot; value=&quot;Slide 84 - &amp;quot;Brownian Motion&amp;quot;&quot;/&gt;&lt;property id=&quot;20307&quot; value=&quot;398&quot;/&gt;&lt;/object&gt;&lt;object type=&quot;3&quot; unique_id=&quot;10087&quot;&gt;&lt;property id=&quot;20148&quot; value=&quot;5&quot;/&gt;&lt;property id=&quot;20300&quot; value=&quot;Slide 85 - &amp;quot;Types of Colloidal Suspensions&amp;quot;&quot;/&gt;&lt;property id=&quot;20307&quot; value=&quot;399&quot;/&gt;&lt;/object&gt;&lt;object type=&quot;3&quot; unique_id=&quot;10088&quot;&gt;&lt;property id=&quot;20148&quot; value=&quot;5&quot;/&gt;&lt;property id=&quot;20300&quot; value=&quot;Slide 86 - &amp;quot;Soaps&amp;quot;&quot;/&gt;&lt;property id=&quot;20307&quot; value=&quot;400&quot;/&gt;&lt;/object&gt;&lt;object type=&quot;3&quot; unique_id=&quot;10089&quot;&gt;&lt;property id=&quot;20148&quot; value=&quot;5&quot;/&gt;&lt;property id=&quot;20300&quot; value=&quot;Slide 87 - &amp;quot;Soap&amp;quot;&quot;/&gt;&lt;property id=&quot;20307&quot; value=&quot;401&quot;/&gt;&lt;/object&gt;&lt;object type=&quot;3&quot; unique_id=&quot;10090&quot;&gt;&lt;property id=&quot;20148&quot; value=&quot;5&quot;/&gt;&lt;property id=&quot;20300&quot; value=&quot;Slide 88 - &amp;quot;Soap&amp;quot;&quot;/&gt;&lt;property id=&quot;20307&quot; value=&quot;402&quot;/&gt;&lt;/object&gt;&lt;object type=&quot;3&quot; unique_id=&quot;10091&quot;&gt;&lt;property id=&quot;20148&quot; value=&quot;5&quot;/&gt;&lt;property id=&quot;20300&quot; value=&quot;Slide 89 - &amp;quot;The Tyndall Effect&amp;quot;&quot;/&gt;&lt;property id=&quot;20307&quot; value=&quot;258&quot;/&gt;&lt;/object&gt;&lt;object type=&quot;3&quot; unique_id=&quot;10092&quot;&gt;&lt;property id=&quot;20148&quot; value=&quot;5&quot;/&gt;&lt;property id=&quot;20300&quot; value=&quot;Slide 90 - &amp;quot;Micelle Repulsions&amp;quot;&quot;/&gt;&lt;property id=&quot;20307&quot; value=&quot;418&quot;/&gt;&lt;/object&gt;&lt;/object&gt;&lt;object type=&quot;8&quot; unique_id=&quot;10184&quot;&gt;&lt;/object&gt;&lt;/object&gt;&lt;/database&gt;"/>
  <p:tag name="MMPROD_NEXTUNIQUEID" val="10009"/>
  <p:tag name="SECTOMILLISECCONVERTED" val="1"/>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1878</TotalTime>
  <Words>3511</Words>
  <Application>Microsoft Office PowerPoint</Application>
  <PresentationFormat>On-screen Show (4:3)</PresentationFormat>
  <Paragraphs>439</Paragraphs>
  <Slides>89</Slides>
  <Notes>85</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HA5Lect_template</vt:lpstr>
      <vt:lpstr>Slide 1</vt:lpstr>
      <vt:lpstr>Thirsty Seawater</vt:lpstr>
      <vt:lpstr>Seawater</vt:lpstr>
      <vt:lpstr>Solutions</vt:lpstr>
      <vt:lpstr>Seawater</vt:lpstr>
      <vt:lpstr>Slide 6</vt:lpstr>
      <vt:lpstr>Spontaneous Mixing</vt:lpstr>
      <vt:lpstr>Seawater</vt:lpstr>
      <vt:lpstr>Common Types of Solutions</vt:lpstr>
      <vt:lpstr>Common Types of Solutions</vt:lpstr>
      <vt:lpstr>Slide 11</vt:lpstr>
      <vt:lpstr>Nature’s Tendency Toward Mixing: Entropy</vt:lpstr>
      <vt:lpstr>Mixing and the Solution Process Entropy</vt:lpstr>
      <vt:lpstr>Slide 14</vt:lpstr>
      <vt:lpstr>Slide 15</vt:lpstr>
      <vt:lpstr>Slide 16</vt:lpstr>
      <vt:lpstr>Solution Interactions</vt:lpstr>
      <vt:lpstr>Solubility</vt:lpstr>
      <vt:lpstr>Will It Dissolve?</vt:lpstr>
      <vt:lpstr>Heat of Solution</vt:lpstr>
      <vt:lpstr>Energetics of Solution Formation:  The Enthalpy of Solution</vt:lpstr>
      <vt:lpstr>Solution Process</vt:lpstr>
      <vt:lpstr>Solution Process</vt:lpstr>
      <vt:lpstr>Solution Process</vt:lpstr>
      <vt:lpstr>Energetics of Solution Formation</vt:lpstr>
      <vt:lpstr>Energetics of Solution Formation</vt:lpstr>
      <vt:lpstr>Slide 27</vt:lpstr>
      <vt:lpstr>Slide 28</vt:lpstr>
      <vt:lpstr>Slide 29</vt:lpstr>
      <vt:lpstr>Heats of Solution for Ionic Compounds</vt:lpstr>
      <vt:lpstr>Comparing Heat of Solution to Heat of Hydration</vt:lpstr>
      <vt:lpstr>Solution Equilibrium</vt:lpstr>
      <vt:lpstr>Solution Equilibrium</vt:lpstr>
      <vt:lpstr>Slide 34</vt:lpstr>
      <vt:lpstr>How Can You Make a Solvent Hold More Solute?</vt:lpstr>
      <vt:lpstr>Slide 36</vt:lpstr>
      <vt:lpstr>Temperature Dependence of Solubility of Solids in Water</vt:lpstr>
      <vt:lpstr>Slide 38</vt:lpstr>
      <vt:lpstr>Slide 39</vt:lpstr>
      <vt:lpstr>Temperature Dependence of Solubility of Gases in Water</vt:lpstr>
      <vt:lpstr>Temperature Dependence of Solubility of Gases in Water</vt:lpstr>
      <vt:lpstr>Pressure Dependence of Solubility of Gases in Water</vt:lpstr>
      <vt:lpstr>Henry’s Law</vt:lpstr>
      <vt:lpstr>Slide 44</vt:lpstr>
      <vt:lpstr>Concentrations</vt:lpstr>
      <vt:lpstr>Slide 46</vt:lpstr>
      <vt:lpstr>Slide 47</vt:lpstr>
      <vt:lpstr>Slide 48</vt:lpstr>
      <vt:lpstr>Solution Concentration: Molality, m</vt:lpstr>
      <vt:lpstr>Parts Solute in Parts Solution </vt:lpstr>
      <vt:lpstr>Parts Solute in Parts Solution </vt:lpstr>
      <vt:lpstr>PPM</vt:lpstr>
      <vt:lpstr>Slide 53</vt:lpstr>
      <vt:lpstr>Solution Concentrations: Mole Fraction, XA</vt:lpstr>
      <vt:lpstr>Slide 55</vt:lpstr>
      <vt:lpstr>Slide 56</vt:lpstr>
      <vt:lpstr>Vapor Pressure of Solutions</vt:lpstr>
      <vt:lpstr>Vapor Pressure of Solutions</vt:lpstr>
      <vt:lpstr>Vapor Pressure of Solutions</vt:lpstr>
      <vt:lpstr>Thirsty Solutions Revisited</vt:lpstr>
      <vt:lpstr>Thirsty Solutions</vt:lpstr>
      <vt:lpstr>Thirsty Solutions</vt:lpstr>
      <vt:lpstr>Raoult’s Law</vt:lpstr>
      <vt:lpstr>Vapor Pressure Lowering</vt:lpstr>
      <vt:lpstr>Raoult’s Law for Volatile Solute</vt:lpstr>
      <vt:lpstr>Ideal versus Nonideal Solutions</vt:lpstr>
      <vt:lpstr>Vapor Pressure of a Nonideal Solution</vt:lpstr>
      <vt:lpstr>Deviations from Raoult’s Law</vt:lpstr>
      <vt:lpstr>Other Colligative Properties Related to Vapor Pressure Lowering</vt:lpstr>
      <vt:lpstr>Freezing Point Depression and Boiling Point Elevation </vt:lpstr>
      <vt:lpstr>Slide 71</vt:lpstr>
      <vt:lpstr>Kf and Kb</vt:lpstr>
      <vt:lpstr>Slide 73</vt:lpstr>
      <vt:lpstr>Osmosis</vt:lpstr>
      <vt:lpstr>Slide 75</vt:lpstr>
      <vt:lpstr>Slide 76</vt:lpstr>
      <vt:lpstr>Slide 77</vt:lpstr>
      <vt:lpstr>Slide 78</vt:lpstr>
      <vt:lpstr>Slide 79</vt:lpstr>
      <vt:lpstr>Slide 80</vt:lpstr>
      <vt:lpstr>Slide 81</vt:lpstr>
      <vt:lpstr>Slide 82</vt:lpstr>
      <vt:lpstr>Types of Colloidal Suspensions</vt:lpstr>
      <vt:lpstr>Brownian Motion</vt:lpstr>
      <vt:lpstr>Soaps</vt:lpstr>
      <vt:lpstr>Soap</vt:lpstr>
      <vt:lpstr>Soap</vt:lpstr>
      <vt:lpstr>The Tyndall Effect</vt:lpstr>
      <vt:lpstr>Micelle Repulsions</vt:lpstr>
    </vt:vector>
  </TitlesOfParts>
  <Company>뿿ˤʤ㏘뿿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Pam Hunt</cp:lastModifiedBy>
  <cp:revision>237</cp:revision>
  <dcterms:created xsi:type="dcterms:W3CDTF">2007-09-26T05:29:17Z</dcterms:created>
  <dcterms:modified xsi:type="dcterms:W3CDTF">2016-01-26T15:43:49Z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