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4"/>
  </p:notesMasterIdLst>
  <p:handoutMasterIdLst>
    <p:handoutMasterId r:id="rId85"/>
  </p:handoutMasterIdLst>
  <p:sldIdLst>
    <p:sldId id="356" r:id="rId2"/>
    <p:sldId id="265" r:id="rId3"/>
    <p:sldId id="266" r:id="rId4"/>
    <p:sldId id="267" r:id="rId5"/>
    <p:sldId id="269" r:id="rId6"/>
    <p:sldId id="270" r:id="rId7"/>
    <p:sldId id="271" r:id="rId8"/>
    <p:sldId id="272" r:id="rId9"/>
    <p:sldId id="273" r:id="rId10"/>
    <p:sldId id="274" r:id="rId11"/>
    <p:sldId id="275" r:id="rId12"/>
    <p:sldId id="276" r:id="rId13"/>
    <p:sldId id="277" r:id="rId14"/>
    <p:sldId id="279" r:id="rId15"/>
    <p:sldId id="280" r:id="rId16"/>
    <p:sldId id="281" r:id="rId17"/>
    <p:sldId id="283" r:id="rId18"/>
    <p:sldId id="357"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31" r:id="rId64"/>
    <p:sldId id="334" r:id="rId65"/>
    <p:sldId id="332" r:id="rId66"/>
    <p:sldId id="329" r:id="rId67"/>
    <p:sldId id="335" r:id="rId68"/>
    <p:sldId id="336" r:id="rId69"/>
    <p:sldId id="337" r:id="rId70"/>
    <p:sldId id="338" r:id="rId71"/>
    <p:sldId id="339" r:id="rId72"/>
    <p:sldId id="340" r:id="rId73"/>
    <p:sldId id="311" r:id="rId74"/>
    <p:sldId id="343" r:id="rId75"/>
    <p:sldId id="344" r:id="rId76"/>
    <p:sldId id="345" r:id="rId77"/>
    <p:sldId id="346" r:id="rId78"/>
    <p:sldId id="347" r:id="rId79"/>
    <p:sldId id="349" r:id="rId80"/>
    <p:sldId id="350" r:id="rId81"/>
    <p:sldId id="351" r:id="rId82"/>
    <p:sldId id="353" r:id="rId8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imes"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imes"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imes"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imes"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3399"/>
    <a:srgbClr val="143C83"/>
    <a:srgbClr val="004080"/>
    <a:srgbClr val="FF0000"/>
    <a:srgbClr val="6666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023" autoAdjust="0"/>
  </p:normalViewPr>
  <p:slideViewPr>
    <p:cSldViewPr snapToGrid="0">
      <p:cViewPr varScale="1">
        <p:scale>
          <a:sx n="80" d="100"/>
          <a:sy n="80" d="100"/>
        </p:scale>
        <p:origin x="954" y="102"/>
      </p:cViewPr>
      <p:guideLst>
        <p:guide orient="horz" pos="2160"/>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161B5AD-92F4-9645-BFA0-9B46D28ED8F9}" type="datetimeFigureOut">
              <a:rPr lang="en-US"/>
              <a:pPr>
                <a:defRPr/>
              </a:pPr>
              <a:t>9/16/2021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F80AD4A-08E9-0F4B-AD1B-1F104F76345E}" type="slidenum">
              <a:rPr lang="en-US"/>
              <a:pPr>
                <a:defRPr/>
              </a:pPr>
              <a:t>‹#›</a:t>
            </a:fld>
            <a:endParaRPr lang="en-US"/>
          </a:p>
        </p:txBody>
      </p:sp>
    </p:spTree>
    <p:extLst>
      <p:ext uri="{BB962C8B-B14F-4D97-AF65-F5344CB8AC3E}">
        <p14:creationId xmlns:p14="http://schemas.microsoft.com/office/powerpoint/2010/main" val="38772913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2B17128-C3E0-0840-873E-65F82D4F7026}" type="slidenum">
              <a:rPr lang="en-US"/>
              <a:pPr>
                <a:defRPr/>
              </a:pPr>
              <a:t>‹#›</a:t>
            </a:fld>
            <a:endParaRPr lang="en-US"/>
          </a:p>
        </p:txBody>
      </p:sp>
    </p:spTree>
    <p:extLst>
      <p:ext uri="{BB962C8B-B14F-4D97-AF65-F5344CB8AC3E}">
        <p14:creationId xmlns:p14="http://schemas.microsoft.com/office/powerpoint/2010/main" val="41222316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F496808-C523-924C-9A00-B56C65086CCC}" type="slidenum">
              <a:rPr lang="en-US" sz="1200"/>
              <a:pPr/>
              <a:t>2</a:t>
            </a:fld>
            <a:endParaRPr lang="en-US" sz="1200"/>
          </a:p>
        </p:txBody>
      </p:sp>
    </p:spTree>
    <p:extLst>
      <p:ext uri="{BB962C8B-B14F-4D97-AF65-F5344CB8AC3E}">
        <p14:creationId xmlns:p14="http://schemas.microsoft.com/office/powerpoint/2010/main" val="101874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258BF93D-B78A-234E-A66C-E42D71FE1715}" type="slidenum">
              <a:rPr lang="en-US" sz="1200"/>
              <a:pPr/>
              <a:t>11</a:t>
            </a:fld>
            <a:endParaRPr lang="en-US" sz="1200"/>
          </a:p>
        </p:txBody>
      </p:sp>
    </p:spTree>
    <p:extLst>
      <p:ext uri="{BB962C8B-B14F-4D97-AF65-F5344CB8AC3E}">
        <p14:creationId xmlns:p14="http://schemas.microsoft.com/office/powerpoint/2010/main" val="170072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6195C2E1-3D9A-BB42-ADBE-4D5BDF68C0F2}" type="slidenum">
              <a:rPr lang="en-US" sz="1200"/>
              <a:pPr/>
              <a:t>12</a:t>
            </a:fld>
            <a:endParaRPr lang="en-US" sz="1200"/>
          </a:p>
        </p:txBody>
      </p:sp>
    </p:spTree>
    <p:extLst>
      <p:ext uri="{BB962C8B-B14F-4D97-AF65-F5344CB8AC3E}">
        <p14:creationId xmlns:p14="http://schemas.microsoft.com/office/powerpoint/2010/main" val="1440566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0F1D1A8F-2051-8242-9DEB-E379CCC3D731}" type="slidenum">
              <a:rPr lang="en-US" sz="1200"/>
              <a:pPr/>
              <a:t>13</a:t>
            </a:fld>
            <a:endParaRPr lang="en-US" sz="1200"/>
          </a:p>
        </p:txBody>
      </p:sp>
    </p:spTree>
    <p:extLst>
      <p:ext uri="{BB962C8B-B14F-4D97-AF65-F5344CB8AC3E}">
        <p14:creationId xmlns:p14="http://schemas.microsoft.com/office/powerpoint/2010/main" val="291517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9526BF4E-27CE-DE4A-B82A-18284F0A502B}" type="slidenum">
              <a:rPr lang="en-US" sz="1200"/>
              <a:pPr/>
              <a:t>14</a:t>
            </a:fld>
            <a:endParaRPr lang="en-US" sz="1200"/>
          </a:p>
        </p:txBody>
      </p:sp>
    </p:spTree>
    <p:extLst>
      <p:ext uri="{BB962C8B-B14F-4D97-AF65-F5344CB8AC3E}">
        <p14:creationId xmlns:p14="http://schemas.microsoft.com/office/powerpoint/2010/main" val="669110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E29FD849-1D05-F049-97F4-7DFE8AD0395F}" type="slidenum">
              <a:rPr lang="en-US" sz="1200"/>
              <a:pPr/>
              <a:t>15</a:t>
            </a:fld>
            <a:endParaRPr lang="en-US" sz="1200"/>
          </a:p>
        </p:txBody>
      </p:sp>
    </p:spTree>
    <p:extLst>
      <p:ext uri="{BB962C8B-B14F-4D97-AF65-F5344CB8AC3E}">
        <p14:creationId xmlns:p14="http://schemas.microsoft.com/office/powerpoint/2010/main" val="187824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8EE7650E-2127-114C-A9A9-DF110D86D336}" type="slidenum">
              <a:rPr lang="en-US" sz="1200"/>
              <a:pPr/>
              <a:t>23</a:t>
            </a:fld>
            <a:endParaRPr lang="en-US" sz="1200"/>
          </a:p>
        </p:txBody>
      </p:sp>
    </p:spTree>
    <p:extLst>
      <p:ext uri="{BB962C8B-B14F-4D97-AF65-F5344CB8AC3E}">
        <p14:creationId xmlns:p14="http://schemas.microsoft.com/office/powerpoint/2010/main" val="563078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5164730B-E7C8-214B-A33B-351C21A687BD}" type="slidenum">
              <a:rPr lang="en-US" sz="1200"/>
              <a:pPr/>
              <a:t>32</a:t>
            </a:fld>
            <a:endParaRPr lang="en-US" sz="1200"/>
          </a:p>
        </p:txBody>
      </p:sp>
    </p:spTree>
    <p:extLst>
      <p:ext uri="{BB962C8B-B14F-4D97-AF65-F5344CB8AC3E}">
        <p14:creationId xmlns:p14="http://schemas.microsoft.com/office/powerpoint/2010/main" val="254726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44F37F6-9B1A-5948-96A2-5F907B107FE7}" type="slidenum">
              <a:rPr lang="en-US" sz="1200"/>
              <a:pPr/>
              <a:t>3</a:t>
            </a:fld>
            <a:endParaRPr lang="en-US" sz="1200"/>
          </a:p>
        </p:txBody>
      </p:sp>
    </p:spTree>
    <p:extLst>
      <p:ext uri="{BB962C8B-B14F-4D97-AF65-F5344CB8AC3E}">
        <p14:creationId xmlns:p14="http://schemas.microsoft.com/office/powerpoint/2010/main" val="355978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201A0C10-7864-A34C-A63C-22F4CA414930}" type="slidenum">
              <a:rPr lang="en-US" sz="1200"/>
              <a:pPr/>
              <a:t>4</a:t>
            </a:fld>
            <a:endParaRPr lang="en-US" sz="1200"/>
          </a:p>
        </p:txBody>
      </p:sp>
    </p:spTree>
    <p:extLst>
      <p:ext uri="{BB962C8B-B14F-4D97-AF65-F5344CB8AC3E}">
        <p14:creationId xmlns:p14="http://schemas.microsoft.com/office/powerpoint/2010/main" val="391352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F8197610-40E0-2B4F-B6AF-BDB7C5F65DFF}" type="slidenum">
              <a:rPr lang="en-US" sz="1200"/>
              <a:pPr/>
              <a:t>5</a:t>
            </a:fld>
            <a:endParaRPr lang="en-US" sz="1200"/>
          </a:p>
        </p:txBody>
      </p:sp>
    </p:spTree>
    <p:extLst>
      <p:ext uri="{BB962C8B-B14F-4D97-AF65-F5344CB8AC3E}">
        <p14:creationId xmlns:p14="http://schemas.microsoft.com/office/powerpoint/2010/main" val="124365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CC549800-4EDD-A94F-8008-AAA8CE1D689C}" type="slidenum">
              <a:rPr lang="en-US" sz="1200"/>
              <a:pPr/>
              <a:t>6</a:t>
            </a:fld>
            <a:endParaRPr lang="en-US" sz="1200"/>
          </a:p>
        </p:txBody>
      </p:sp>
    </p:spTree>
    <p:extLst>
      <p:ext uri="{BB962C8B-B14F-4D97-AF65-F5344CB8AC3E}">
        <p14:creationId xmlns:p14="http://schemas.microsoft.com/office/powerpoint/2010/main" val="215651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7A206BC5-D876-7A4E-B7F0-F5A2442B8113}" type="slidenum">
              <a:rPr lang="en-US" sz="1200"/>
              <a:pPr/>
              <a:t>7</a:t>
            </a:fld>
            <a:endParaRPr lang="en-US" sz="1200"/>
          </a:p>
        </p:txBody>
      </p:sp>
    </p:spTree>
    <p:extLst>
      <p:ext uri="{BB962C8B-B14F-4D97-AF65-F5344CB8AC3E}">
        <p14:creationId xmlns:p14="http://schemas.microsoft.com/office/powerpoint/2010/main" val="361719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67D327E-9F99-4940-9B6F-456D1F9E6237}" type="slidenum">
              <a:rPr lang="en-US" sz="1200"/>
              <a:pPr/>
              <a:t>8</a:t>
            </a:fld>
            <a:endParaRPr lang="en-US" sz="1200"/>
          </a:p>
        </p:txBody>
      </p:sp>
    </p:spTree>
    <p:extLst>
      <p:ext uri="{BB962C8B-B14F-4D97-AF65-F5344CB8AC3E}">
        <p14:creationId xmlns:p14="http://schemas.microsoft.com/office/powerpoint/2010/main" val="121684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C2F04640-80F1-D545-8D0A-04E475AE6035}" type="slidenum">
              <a:rPr lang="en-US" sz="1200"/>
              <a:pPr/>
              <a:t>9</a:t>
            </a:fld>
            <a:endParaRPr lang="en-US" sz="1200"/>
          </a:p>
        </p:txBody>
      </p:sp>
    </p:spTree>
    <p:extLst>
      <p:ext uri="{BB962C8B-B14F-4D97-AF65-F5344CB8AC3E}">
        <p14:creationId xmlns:p14="http://schemas.microsoft.com/office/powerpoint/2010/main" val="21105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B54DCEA2-7E27-5441-A607-801459102357}" type="slidenum">
              <a:rPr lang="en-US" sz="1200"/>
              <a:pPr/>
              <a:t>10</a:t>
            </a:fld>
            <a:endParaRPr lang="en-US" sz="1200"/>
          </a:p>
        </p:txBody>
      </p:sp>
    </p:spTree>
    <p:extLst>
      <p:ext uri="{BB962C8B-B14F-4D97-AF65-F5344CB8AC3E}">
        <p14:creationId xmlns:p14="http://schemas.microsoft.com/office/powerpoint/2010/main" val="62677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8"/>
          <p:cNvSpPr>
            <a:spLocks noChangeArrowheads="1"/>
          </p:cNvSpPr>
          <p:nvPr userDrawn="1"/>
        </p:nvSpPr>
        <p:spPr bwMode="gray">
          <a:xfrm>
            <a:off x="3159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000">
                <a:latin typeface="Arial" charset="0"/>
                <a:ea typeface="MS PGothic" charset="0"/>
                <a:cs typeface="MS PGothic" charset="0"/>
              </a:rPr>
              <a:t>© 2017 Pearson Education, Inc.</a:t>
            </a:r>
          </a:p>
        </p:txBody>
      </p:sp>
      <p:sp>
        <p:nvSpPr>
          <p:cNvPr id="4" name="Rectangle 5"/>
          <p:cNvSpPr>
            <a:spLocks noChangeArrowheads="1"/>
          </p:cNvSpPr>
          <p:nvPr userDrawn="1"/>
        </p:nvSpPr>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ea typeface="ＭＳ Ｐゴシック" charset="0"/>
              <a:cs typeface="ＭＳ Ｐゴシック" charset="0"/>
            </a:endParaRPr>
          </a:p>
        </p:txBody>
      </p:sp>
      <p:sp>
        <p:nvSpPr>
          <p:cNvPr id="7" name="Content Placeholder 6"/>
          <p:cNvSpPr>
            <a:spLocks noGrp="1"/>
          </p:cNvSpPr>
          <p:nvPr>
            <p:ph sz="quarter" idx="10"/>
          </p:nvPr>
        </p:nvSpPr>
        <p:spPr>
          <a:xfrm>
            <a:off x="365759" y="807513"/>
            <a:ext cx="8695883"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06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654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29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81756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8"/>
          <p:cNvSpPr>
            <a:spLocks noChangeArrowheads="1"/>
          </p:cNvSpPr>
          <p:nvPr userDrawn="1"/>
        </p:nvSpPr>
        <p:spPr bwMode="gray">
          <a:xfrm>
            <a:off x="3159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000">
                <a:latin typeface="Arial" charset="0"/>
                <a:ea typeface="MS PGothic" charset="0"/>
                <a:cs typeface="MS PGothic" charset="0"/>
              </a:rPr>
              <a:t>© 2017 Pearson Education, Inc.</a:t>
            </a:r>
          </a:p>
        </p:txBody>
      </p:sp>
    </p:spTree>
  </p:cSld>
  <p:clrMap bg1="lt1" tx1="dk1" bg2="lt2" tx2="dk2" accent1="accent1" accent2="accent2" accent3="accent3" accent4="accent4" accent5="accent5" accent6="accent6" hlink="hlink" folHlink="folHlink"/>
  <p:sldLayoutIdLst>
    <p:sldLayoutId id="2147484165" r:id="rId1"/>
    <p:sldLayoutId id="2147484163" r:id="rId2"/>
    <p:sldLayoutId id="2147484164" r:id="rId3"/>
  </p:sldLayoutIdLst>
  <p:timing>
    <p:tnLst>
      <p:par>
        <p:cTn id="1" dur="indefinite" restart="never" nodeType="tmRoot"/>
      </p:par>
    </p:tnLst>
  </p:timing>
  <p:hf hdr="0" dt="0"/>
  <p:txStyles>
    <p:titleStyle>
      <a:lvl1pPr algn="l" rtl="0" eaLnBrk="0" fontAlgn="base" hangingPunct="0">
        <a:spcBef>
          <a:spcPct val="50000"/>
        </a:spcBef>
        <a:spcAft>
          <a:spcPct val="0"/>
        </a:spcAft>
        <a:defRPr sz="3200" b="1">
          <a:solidFill>
            <a:srgbClr val="FFFFCC"/>
          </a:solidFill>
          <a:latin typeface="+mj-lt"/>
          <a:ea typeface="ヒラギノ角ゴ Pro W3" charset="0"/>
          <a:cs typeface="+mj-cs"/>
        </a:defRPr>
      </a:lvl1pPr>
      <a:lvl2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2pPr>
      <a:lvl3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3pPr>
      <a:lvl4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4pPr>
      <a:lvl5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685800" y="1600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3000">
              <a:solidFill>
                <a:schemeClr val="tx2"/>
              </a:solidFill>
              <a:latin typeface="Arial" charset="0"/>
              <a:ea typeface="MS PGothic" charset="0"/>
              <a:cs typeface="MS PGothic" charset="0"/>
            </a:endParaRPr>
          </a:p>
        </p:txBody>
      </p:sp>
      <p:sp>
        <p:nvSpPr>
          <p:cNvPr id="5122"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charset="0"/>
            </a:endParaRPr>
          </a:p>
        </p:txBody>
      </p:sp>
      <p:sp>
        <p:nvSpPr>
          <p:cNvPr id="5123" name="Rectangle 11"/>
          <p:cNvSpPr>
            <a:spLocks noChangeArrowheads="1"/>
          </p:cNvSpPr>
          <p:nvPr/>
        </p:nvSpPr>
        <p:spPr bwMode="auto">
          <a:xfrm>
            <a:off x="5105400" y="7000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000000"/>
                </a:solidFill>
                <a:latin typeface="Arial" charset="0"/>
                <a:ea typeface="MS PGothic" charset="0"/>
                <a:cs typeface="MS PGothic" charset="0"/>
              </a:rPr>
              <a:t>Lecture Presentation</a:t>
            </a:r>
          </a:p>
        </p:txBody>
      </p:sp>
      <p:sp>
        <p:nvSpPr>
          <p:cNvPr id="5124" name="Title 1"/>
          <p:cNvSpPr>
            <a:spLocks noGrp="1"/>
          </p:cNvSpPr>
          <p:nvPr/>
        </p:nvSpPr>
        <p:spPr bwMode="auto">
          <a:xfrm>
            <a:off x="5105400" y="1676400"/>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a:latin typeface="Arial" charset="0"/>
              </a:rPr>
              <a:t>Chapter 2</a:t>
            </a:r>
            <a:br>
              <a:rPr lang="en-US" sz="3400" b="1">
                <a:latin typeface="Arial" charset="0"/>
              </a:rPr>
            </a:br>
            <a:r>
              <a:rPr lang="en-US" sz="3400" b="1">
                <a:latin typeface="Arial" charset="0"/>
              </a:rPr>
              <a:t/>
            </a:r>
            <a:br>
              <a:rPr lang="en-US" sz="3400" b="1">
                <a:latin typeface="Arial" charset="0"/>
              </a:rPr>
            </a:br>
            <a:r>
              <a:rPr lang="en-US" sz="3400" b="1">
                <a:latin typeface="Arial" charset="0"/>
              </a:rPr>
              <a:t>Atoms and Elements</a:t>
            </a:r>
            <a:endParaRPr lang="en-US" sz="3400">
              <a:latin typeface="Arial" charset="0"/>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228600"/>
            <a:ext cx="4856162"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eaLnBrk="1" hangingPunct="1">
              <a:defRPr/>
            </a:pPr>
            <a:r>
              <a:rPr lang="en-US" dirty="0" smtClean="0">
                <a:solidFill>
                  <a:srgbClr val="000000"/>
                </a:solidFill>
                <a:ea typeface="+mn-ea"/>
                <a:cs typeface="+mn-cs"/>
              </a:rPr>
              <a:t>Antoine Lavoisier formulated the </a:t>
            </a:r>
            <a:r>
              <a:rPr lang="en-US" b="1" dirty="0" smtClean="0">
                <a:solidFill>
                  <a:srgbClr val="000000"/>
                </a:solidFill>
                <a:ea typeface="+mn-ea"/>
                <a:cs typeface="+mn-cs"/>
              </a:rPr>
              <a:t>law of conservation of mass</a:t>
            </a:r>
            <a:r>
              <a:rPr lang="en-US" dirty="0" smtClean="0">
                <a:solidFill>
                  <a:srgbClr val="000000"/>
                </a:solidFill>
                <a:ea typeface="+mn-ea"/>
                <a:cs typeface="+mn-cs"/>
              </a:rPr>
              <a:t>, which states that </a:t>
            </a:r>
            <a:r>
              <a:rPr lang="en-US" b="1" i="1" dirty="0" smtClean="0">
                <a:solidFill>
                  <a:srgbClr val="000000"/>
                </a:solidFill>
                <a:ea typeface="+mn-ea"/>
                <a:cs typeface="+mn-cs"/>
              </a:rPr>
              <a:t>in a chemical reaction, matter is neither created nor destroyed.</a:t>
            </a:r>
          </a:p>
          <a:p>
            <a:pPr eaLnBrk="1" hangingPunct="1">
              <a:buFontTx/>
              <a:buNone/>
              <a:defRPr/>
            </a:pPr>
            <a:endParaRPr lang="en-US" i="1" dirty="0" smtClean="0">
              <a:solidFill>
                <a:srgbClr val="000000"/>
              </a:solidFill>
              <a:ea typeface="+mn-ea"/>
              <a:cs typeface="+mn-cs"/>
            </a:endParaRPr>
          </a:p>
          <a:p>
            <a:pPr eaLnBrk="1" hangingPunct="1">
              <a:defRPr/>
            </a:pPr>
            <a:r>
              <a:rPr lang="en-US" dirty="0" smtClean="0">
                <a:solidFill>
                  <a:srgbClr val="000000"/>
                </a:solidFill>
                <a:ea typeface="+mn-ea"/>
                <a:cs typeface="+mn-cs"/>
              </a:rPr>
              <a:t>Hence, when a chemical reaction occurs, the total mass of the substances involved in the reaction does not change. </a:t>
            </a:r>
          </a:p>
        </p:txBody>
      </p:sp>
      <p:sp>
        <p:nvSpPr>
          <p:cNvPr id="2253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Conservation of Mass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sz="quarter" idx="10"/>
          </p:nvPr>
        </p:nvSpPr>
        <p:spPr>
          <a:xfrm>
            <a:off x="365125" y="808038"/>
            <a:ext cx="8696325" cy="4419600"/>
          </a:xfrm>
        </p:spPr>
        <p:txBody>
          <a:bodyPr/>
          <a:lstStyle/>
          <a:p>
            <a:pPr eaLnBrk="1" hangingPunct="1"/>
            <a:r>
              <a:rPr lang="en-US" dirty="0">
                <a:latin typeface="Arial" charset="0"/>
              </a:rPr>
              <a:t>This law is consistent with the idea that matter is composed of small, indestructible particles. </a:t>
            </a:r>
          </a:p>
        </p:txBody>
      </p:sp>
      <p:sp>
        <p:nvSpPr>
          <p:cNvPr id="2457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Conservation of Mass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06"/>
          <a:stretch/>
        </p:blipFill>
        <p:spPr>
          <a:xfrm>
            <a:off x="2238539" y="2404109"/>
            <a:ext cx="4666922" cy="41286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eaLnBrk="1" hangingPunct="1">
              <a:defRPr/>
            </a:pPr>
            <a:r>
              <a:rPr lang="en-US" dirty="0" smtClean="0">
                <a:ea typeface="+mn-ea"/>
                <a:cs typeface="+mn-cs"/>
              </a:rPr>
              <a:t>In 1797, a French chemist, Joseph Proust, made observations on the composition of compounds. </a:t>
            </a:r>
          </a:p>
          <a:p>
            <a:pPr eaLnBrk="1" hangingPunct="1">
              <a:buFontTx/>
              <a:buNone/>
              <a:defRPr/>
            </a:pPr>
            <a:endParaRPr lang="en-US" sz="1100" dirty="0" smtClean="0">
              <a:ea typeface="+mn-ea"/>
              <a:cs typeface="+mn-cs"/>
            </a:endParaRPr>
          </a:p>
          <a:p>
            <a:pPr eaLnBrk="1" hangingPunct="1">
              <a:defRPr/>
            </a:pPr>
            <a:r>
              <a:rPr lang="en-US" dirty="0" smtClean="0">
                <a:ea typeface="+mn-ea"/>
                <a:cs typeface="+mn-cs"/>
              </a:rPr>
              <a:t>He summarized his observations in the </a:t>
            </a:r>
            <a:r>
              <a:rPr lang="en-US" b="1" dirty="0" smtClean="0">
                <a:ea typeface="+mn-ea"/>
                <a:cs typeface="+mn-cs"/>
              </a:rPr>
              <a:t>law of definite proportions</a:t>
            </a:r>
            <a:r>
              <a:rPr lang="en-US" dirty="0">
                <a:ea typeface="+mn-ea"/>
                <a:cs typeface="+mn-cs"/>
              </a:rPr>
              <a:t>.</a:t>
            </a:r>
            <a:endParaRPr lang="en-US" dirty="0" smtClean="0">
              <a:ea typeface="+mn-ea"/>
              <a:cs typeface="+mn-cs"/>
            </a:endParaRPr>
          </a:p>
          <a:p>
            <a:pPr eaLnBrk="1" hangingPunct="1">
              <a:defRPr/>
            </a:pPr>
            <a:endParaRPr lang="en-US" sz="1100" dirty="0" smtClean="0">
              <a:ea typeface="+mn-ea"/>
              <a:cs typeface="+mn-cs"/>
            </a:endParaRPr>
          </a:p>
          <a:p>
            <a:pPr lvl="1" eaLnBrk="1" hangingPunct="1">
              <a:defRPr/>
            </a:pPr>
            <a:r>
              <a:rPr lang="en-US" b="1" i="1" dirty="0" smtClean="0">
                <a:ea typeface="+mn-ea"/>
                <a:cs typeface="+mn-cs"/>
              </a:rPr>
              <a:t>All samples of a given compound, regardless of their source or how they were prepared, have the same proportions of their constituent elements.</a:t>
            </a:r>
            <a:endParaRPr lang="en-US" i="1" dirty="0" smtClean="0">
              <a:ea typeface="+mn-ea"/>
              <a:cs typeface="+mn-cs"/>
            </a:endParaRPr>
          </a:p>
          <a:p>
            <a:pPr eaLnBrk="1" hangingPunct="1">
              <a:buFontTx/>
              <a:buNone/>
              <a:defRPr/>
            </a:pPr>
            <a:endParaRPr lang="en-US" dirty="0" smtClean="0">
              <a:ea typeface="+mn-ea"/>
              <a:cs typeface="+mn-cs"/>
            </a:endParaRPr>
          </a:p>
        </p:txBody>
      </p:sp>
      <p:sp>
        <p:nvSpPr>
          <p:cNvPr id="2662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Definite Proportions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sz="quarter" idx="10"/>
          </p:nvPr>
        </p:nvSpPr>
        <p:spPr>
          <a:xfrm>
            <a:off x="365125" y="808038"/>
            <a:ext cx="8696325" cy="2850011"/>
          </a:xfrm>
        </p:spPr>
        <p:txBody>
          <a:bodyPr/>
          <a:lstStyle/>
          <a:p>
            <a:pPr eaLnBrk="1" hangingPunct="1"/>
            <a:r>
              <a:rPr lang="en-US" dirty="0">
                <a:latin typeface="Arial" charset="0"/>
              </a:rPr>
              <a:t>The </a:t>
            </a:r>
            <a:r>
              <a:rPr lang="en-US" i="1" dirty="0">
                <a:latin typeface="Arial" charset="0"/>
              </a:rPr>
              <a:t>law of definite proportions </a:t>
            </a:r>
            <a:r>
              <a:rPr lang="en-US" dirty="0">
                <a:latin typeface="Arial" charset="0"/>
              </a:rPr>
              <a:t>is sometimes called the </a:t>
            </a:r>
            <a:r>
              <a:rPr lang="en-US" i="1" dirty="0">
                <a:latin typeface="Arial" charset="0"/>
              </a:rPr>
              <a:t>law of constant composition</a:t>
            </a:r>
            <a:r>
              <a:rPr lang="en-US" dirty="0" smtClean="0">
                <a:latin typeface="Arial" charset="0"/>
              </a:rPr>
              <a:t>.</a:t>
            </a:r>
            <a:endParaRPr lang="en-US" dirty="0">
              <a:latin typeface="Arial" charset="0"/>
            </a:endParaRPr>
          </a:p>
          <a:p>
            <a:pPr marL="746125" lvl="2" indent="-342900" defTabSz="795338" eaLnBrk="1" hangingPunct="1">
              <a:buFont typeface="Arial" panose="020B0604020202020204" pitchFamily="34" charset="0"/>
              <a:buChar char="–"/>
            </a:pPr>
            <a:r>
              <a:rPr lang="en-US" dirty="0">
                <a:latin typeface="Arial" charset="0"/>
              </a:rPr>
              <a:t>For example, the decomposition of 18.0 g of water results in 16.0 g of oxygen and 2.0 g of hydrogen, or an oxygen-to-hydrogen mass ratio of the following:</a:t>
            </a:r>
            <a:endParaRPr lang="en-US" dirty="0">
              <a:solidFill>
                <a:srgbClr val="FF0000"/>
              </a:solidFill>
              <a:latin typeface="Arial" charset="0"/>
            </a:endParaRPr>
          </a:p>
          <a:p>
            <a:pPr eaLnBrk="1" hangingPunct="1">
              <a:buFontTx/>
              <a:buNone/>
            </a:pPr>
            <a:endParaRPr lang="en-US" dirty="0">
              <a:solidFill>
                <a:srgbClr val="FF0000"/>
              </a:solidFill>
              <a:latin typeface="Arial" charset="0"/>
            </a:endParaRPr>
          </a:p>
        </p:txBody>
      </p:sp>
      <p:sp>
        <p:nvSpPr>
          <p:cNvPr id="2867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Definite Proportions</a:t>
            </a:r>
          </a:p>
        </p:txBody>
      </p:sp>
      <p:sp>
        <p:nvSpPr>
          <p:cNvPr id="286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8676" name="Picture 7" descr="C:\Documents and Settings\GEX User\Desktop\IRDVDs\50627 Tro IRDVD\Lecture\component\02_pg48 equati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63775" y="4668838"/>
            <a:ext cx="461645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3711785"/>
          </a:xfrm>
        </p:spPr>
        <p:txBody>
          <a:bodyPr/>
          <a:lstStyle/>
          <a:p>
            <a:pPr eaLnBrk="1" hangingPunct="1">
              <a:defRPr/>
            </a:pPr>
            <a:r>
              <a:rPr lang="en-US" sz="3000" dirty="0" smtClean="0">
                <a:ea typeface="+mn-ea"/>
                <a:cs typeface="+mn-cs"/>
              </a:rPr>
              <a:t>In 1804, John Dalton published his </a:t>
            </a:r>
            <a:r>
              <a:rPr lang="en-US" sz="3000" b="1" dirty="0" smtClean="0">
                <a:ea typeface="+mn-ea"/>
                <a:cs typeface="+mn-cs"/>
              </a:rPr>
              <a:t>law of multiple proportions</a:t>
            </a:r>
            <a:r>
              <a:rPr lang="en-US" sz="3000" dirty="0" smtClean="0">
                <a:ea typeface="+mn-ea"/>
                <a:cs typeface="+mn-cs"/>
              </a:rPr>
              <a:t>.</a:t>
            </a:r>
            <a:endParaRPr lang="en-US" sz="1100" b="1" dirty="0" smtClean="0">
              <a:ea typeface="+mn-ea"/>
              <a:cs typeface="+mn-cs"/>
            </a:endParaRPr>
          </a:p>
          <a:p>
            <a:pPr lvl="1" eaLnBrk="1" hangingPunct="1">
              <a:defRPr/>
            </a:pPr>
            <a:r>
              <a:rPr lang="en-US" sz="2600" b="1" i="1" dirty="0" smtClean="0">
                <a:solidFill>
                  <a:srgbClr val="000000"/>
                </a:solidFill>
                <a:ea typeface="+mn-ea"/>
                <a:cs typeface="+mn-cs"/>
              </a:rPr>
              <a:t>When two elements (call them A and B) form two different compounds, the masses of element B that combine with 1 g of element A can be expressed as a ratio of small whole numbers</a:t>
            </a:r>
            <a:r>
              <a:rPr lang="en-US" sz="2600" b="1" i="1" dirty="0" smtClean="0">
                <a:solidFill>
                  <a:srgbClr val="000000"/>
                </a:solidFill>
              </a:rPr>
              <a:t>.</a:t>
            </a:r>
            <a:endParaRPr lang="en-US" sz="2600" i="1" dirty="0" smtClean="0">
              <a:solidFill>
                <a:srgbClr val="000000"/>
              </a:solidFill>
              <a:ea typeface="+mn-ea"/>
              <a:cs typeface="+mn-cs"/>
            </a:endParaRPr>
          </a:p>
          <a:p>
            <a:pPr eaLnBrk="1" hangingPunct="1">
              <a:defRPr/>
            </a:pPr>
            <a:r>
              <a:rPr lang="en-US" sz="3000" dirty="0" smtClean="0">
                <a:ea typeface="+mn-ea"/>
                <a:cs typeface="+mn-cs"/>
              </a:rPr>
              <a:t>An atom of A combines with either one, two, three, or more atoms of B (AB</a:t>
            </a:r>
            <a:r>
              <a:rPr lang="en-US" sz="3000" baseline="-25000" dirty="0" smtClean="0">
                <a:ea typeface="+mn-ea"/>
                <a:cs typeface="+mn-cs"/>
              </a:rPr>
              <a:t>1</a:t>
            </a:r>
            <a:r>
              <a:rPr lang="en-US" sz="3000" dirty="0" smtClean="0">
                <a:ea typeface="+mn-ea"/>
                <a:cs typeface="+mn-cs"/>
              </a:rPr>
              <a:t>, AB</a:t>
            </a:r>
            <a:r>
              <a:rPr lang="en-US" sz="3000" baseline="-25000" dirty="0" smtClean="0">
                <a:ea typeface="+mn-ea"/>
                <a:cs typeface="+mn-cs"/>
              </a:rPr>
              <a:t>2</a:t>
            </a:r>
            <a:r>
              <a:rPr lang="en-US" sz="3000" dirty="0" smtClean="0">
                <a:ea typeface="+mn-ea"/>
                <a:cs typeface="+mn-cs"/>
              </a:rPr>
              <a:t>, AB</a:t>
            </a:r>
            <a:r>
              <a:rPr lang="en-US" sz="3000" baseline="-25000" dirty="0" smtClean="0">
                <a:ea typeface="+mn-ea"/>
                <a:cs typeface="+mn-cs"/>
              </a:rPr>
              <a:t>3</a:t>
            </a:r>
            <a:r>
              <a:rPr lang="en-US" sz="3000" dirty="0" smtClean="0">
                <a:ea typeface="+mn-ea"/>
                <a:cs typeface="+mn-cs"/>
              </a:rPr>
              <a:t>, etc.).</a:t>
            </a:r>
          </a:p>
        </p:txBody>
      </p:sp>
      <p:sp>
        <p:nvSpPr>
          <p:cNvPr id="30722"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dirty="0">
                <a:solidFill>
                  <a:srgbClr val="ED6B06"/>
                </a:solidFill>
                <a:latin typeface="Arial" charset="0"/>
                <a:cs typeface="Arial" charset="0"/>
              </a:rPr>
              <a:t>The Law of Multiple Proportions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sz="quarter" idx="10"/>
          </p:nvPr>
        </p:nvSpPr>
        <p:spPr>
          <a:xfrm>
            <a:off x="365125" y="808038"/>
            <a:ext cx="8696325" cy="4419600"/>
          </a:xfrm>
        </p:spPr>
        <p:txBody>
          <a:bodyPr/>
          <a:lstStyle/>
          <a:p>
            <a:pPr eaLnBrk="1" hangingPunct="1"/>
            <a:r>
              <a:rPr lang="en-US" dirty="0">
                <a:latin typeface="Arial" charset="0"/>
              </a:rPr>
              <a:t>Carbon monoxide and carbon dioxide are two compounds composed of the same two elements: carbon and oxygen. </a:t>
            </a:r>
          </a:p>
          <a:p>
            <a:pPr lvl="1" eaLnBrk="1" hangingPunct="1"/>
            <a:endParaRPr lang="en-US" dirty="0">
              <a:latin typeface="Arial" charset="0"/>
            </a:endParaRPr>
          </a:p>
          <a:p>
            <a:pPr lvl="1" eaLnBrk="1" hangingPunct="1"/>
            <a:r>
              <a:rPr lang="en-US" dirty="0">
                <a:latin typeface="Arial" charset="0"/>
              </a:rPr>
              <a:t>The mass ratio of oxygen to carbon in carbon dioxide is 2.67:1; therefore, 2.67 g of oxygen reacts with 1 g of carbon.</a:t>
            </a:r>
          </a:p>
          <a:p>
            <a:pPr lvl="1" eaLnBrk="1" hangingPunct="1">
              <a:buFontTx/>
              <a:buNone/>
            </a:pPr>
            <a:r>
              <a:rPr lang="en-US" dirty="0">
                <a:latin typeface="Arial" charset="0"/>
              </a:rPr>
              <a:t> </a:t>
            </a:r>
          </a:p>
          <a:p>
            <a:pPr lvl="1" eaLnBrk="1" hangingPunct="1"/>
            <a:r>
              <a:rPr lang="en-US" dirty="0">
                <a:latin typeface="Arial" charset="0"/>
              </a:rPr>
              <a:t>In carbon monoxide, however, the mass ratio of oxygen to carbon is 1.33:1, or 1.33 g of oxygen to every 1 g of carbon.</a:t>
            </a:r>
          </a:p>
        </p:txBody>
      </p:sp>
      <p:sp>
        <p:nvSpPr>
          <p:cNvPr id="3277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Multiple Proportions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sz="quarter" idx="10"/>
          </p:nvPr>
        </p:nvSpPr>
        <p:spPr>
          <a:xfrm>
            <a:off x="365125" y="808038"/>
            <a:ext cx="8696325" cy="4419600"/>
          </a:xfrm>
        </p:spPr>
        <p:txBody>
          <a:bodyPr/>
          <a:lstStyle/>
          <a:p>
            <a:endParaRPr lang="en-US">
              <a:latin typeface="Arial" charset="0"/>
            </a:endParaRPr>
          </a:p>
          <a:p>
            <a:endParaRPr lang="en-US">
              <a:latin typeface="Arial" charset="0"/>
            </a:endParaRPr>
          </a:p>
          <a:p>
            <a:pPr>
              <a:buFontTx/>
              <a:buNone/>
            </a:pPr>
            <a:endParaRPr lang="en-US">
              <a:latin typeface="Arial" charset="0"/>
            </a:endParaRPr>
          </a:p>
          <a:p>
            <a:pPr>
              <a:buFontTx/>
              <a:buNone/>
            </a:pPr>
            <a:endParaRPr lang="en-US">
              <a:latin typeface="Arial" charset="0"/>
            </a:endParaRPr>
          </a:p>
          <a:p>
            <a:pPr>
              <a:buFontTx/>
              <a:buNone/>
            </a:pPr>
            <a:endParaRPr lang="en-US">
              <a:latin typeface="Arial" charset="0"/>
            </a:endParaRPr>
          </a:p>
          <a:p>
            <a:r>
              <a:rPr lang="en-US">
                <a:latin typeface="Arial" charset="0"/>
              </a:rPr>
              <a:t>The ratio of these two masses is itself a small whole number.</a:t>
            </a:r>
          </a:p>
          <a:p>
            <a:pPr>
              <a:buFontTx/>
              <a:buNone/>
            </a:pPr>
            <a:r>
              <a:rPr lang="en-US">
                <a:latin typeface="Arial" charset="0"/>
              </a:rPr>
              <a:t>		</a:t>
            </a:r>
          </a:p>
        </p:txBody>
      </p:sp>
      <p:sp>
        <p:nvSpPr>
          <p:cNvPr id="348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34819" name="Picture 8" descr="C:\Documents and Settings\GEX User\Desktop\IRDVDs\50627 Tro IRDVD\Lecture\component\02_pg50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9488" y="5354638"/>
            <a:ext cx="71850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itle 1"/>
          <p:cNvSpPr txBox="1">
            <a:spLocks/>
          </p:cNvSpPr>
          <p:nvPr/>
        </p:nvSpPr>
        <p:spPr bwMode="auto">
          <a:xfrm>
            <a:off x="0" y="0"/>
            <a:ext cx="9144000" cy="579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eaLnBrk="1" hangingPunct="1">
              <a:spcBef>
                <a:spcPct val="50000"/>
              </a:spcBef>
            </a:pPr>
            <a:r>
              <a:rPr lang="en-US" sz="3200" b="1">
                <a:solidFill>
                  <a:srgbClr val="ED6B06"/>
                </a:solidFill>
                <a:latin typeface="Arial" charset="0"/>
                <a:cs typeface="Arial" charset="0"/>
              </a:rPr>
              <a:t>The Law of Multiple Proportions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569"/>
          <a:stretch/>
        </p:blipFill>
        <p:spPr>
          <a:xfrm>
            <a:off x="1111270" y="748665"/>
            <a:ext cx="6921459" cy="28072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sz="quarter" idx="10"/>
          </p:nvPr>
        </p:nvSpPr>
        <p:spPr>
          <a:xfrm>
            <a:off x="365125" y="808038"/>
            <a:ext cx="8696325" cy="5948362"/>
          </a:xfrm>
        </p:spPr>
        <p:txBody>
          <a:bodyPr/>
          <a:lstStyle/>
          <a:p>
            <a:r>
              <a:rPr lang="en-US" sz="3100" dirty="0">
                <a:latin typeface="Arial" charset="0"/>
              </a:rPr>
              <a:t>Dalton</a:t>
            </a:r>
            <a:r>
              <a:rPr lang="ja-JP" altLang="en-US" sz="3100" dirty="0">
                <a:latin typeface="Arial" charset="0"/>
              </a:rPr>
              <a:t>’</a:t>
            </a:r>
            <a:r>
              <a:rPr lang="en-US" altLang="ja-JP" sz="3100" dirty="0">
                <a:latin typeface="Arial" charset="0"/>
              </a:rPr>
              <a:t>s </a:t>
            </a:r>
            <a:r>
              <a:rPr lang="en-US" altLang="ja-JP" sz="3100" b="1" dirty="0">
                <a:latin typeface="Arial" charset="0"/>
              </a:rPr>
              <a:t>atomic theory </a:t>
            </a:r>
            <a:r>
              <a:rPr lang="en-US" altLang="ja-JP" sz="3100" dirty="0">
                <a:latin typeface="Arial" charset="0"/>
              </a:rPr>
              <a:t>explained the laws as follows</a:t>
            </a:r>
            <a:r>
              <a:rPr lang="en-US" altLang="ja-JP" sz="3100" b="1" dirty="0">
                <a:latin typeface="Arial" charset="0"/>
              </a:rPr>
              <a:t>:</a:t>
            </a:r>
          </a:p>
          <a:p>
            <a:pPr>
              <a:buFontTx/>
              <a:buNone/>
            </a:pPr>
            <a:r>
              <a:rPr lang="en-US" sz="2600" dirty="0">
                <a:latin typeface="Arial" charset="0"/>
              </a:rPr>
              <a:t>	</a:t>
            </a:r>
            <a:r>
              <a:rPr lang="en-US" sz="2600" b="1" dirty="0">
                <a:latin typeface="Arial" charset="0"/>
              </a:rPr>
              <a:t>1. 	</a:t>
            </a:r>
            <a:r>
              <a:rPr lang="en-US" sz="2600" dirty="0">
                <a:latin typeface="Arial" charset="0"/>
              </a:rPr>
              <a:t>Each element is composed of tiny, indestructible 	particles called atoms.</a:t>
            </a:r>
          </a:p>
          <a:p>
            <a:pPr>
              <a:buFontTx/>
              <a:buNone/>
            </a:pPr>
            <a:r>
              <a:rPr lang="en-US" sz="2600" dirty="0">
                <a:latin typeface="Arial" charset="0"/>
              </a:rPr>
              <a:t> 	</a:t>
            </a:r>
            <a:r>
              <a:rPr lang="en-US" sz="2600" b="1" dirty="0">
                <a:latin typeface="Arial" charset="0"/>
              </a:rPr>
              <a:t>2.	</a:t>
            </a:r>
            <a:r>
              <a:rPr lang="en-US" sz="2600" dirty="0">
                <a:latin typeface="Arial" charset="0"/>
              </a:rPr>
              <a:t>All atoms of a given element have the same mass 	and other properties that distinguish them from the 	atoms of other elements.</a:t>
            </a:r>
          </a:p>
          <a:p>
            <a:pPr>
              <a:buFontTx/>
              <a:buNone/>
            </a:pPr>
            <a:r>
              <a:rPr lang="en-US" sz="2600" dirty="0">
                <a:latin typeface="Arial" charset="0"/>
              </a:rPr>
              <a:t>	</a:t>
            </a:r>
            <a:r>
              <a:rPr lang="en-US" sz="2600" b="1" dirty="0">
                <a:latin typeface="Arial" charset="0"/>
              </a:rPr>
              <a:t>3.	</a:t>
            </a:r>
            <a:r>
              <a:rPr lang="en-US" sz="2600" dirty="0">
                <a:latin typeface="Arial" charset="0"/>
              </a:rPr>
              <a:t>Atoms combine in simple, whole-number ratios to 	form compounds.</a:t>
            </a:r>
          </a:p>
          <a:p>
            <a:pPr>
              <a:buFontTx/>
              <a:buNone/>
            </a:pPr>
            <a:r>
              <a:rPr lang="en-US" sz="2600" dirty="0">
                <a:latin typeface="Arial" charset="0"/>
              </a:rPr>
              <a:t>	</a:t>
            </a:r>
            <a:r>
              <a:rPr lang="en-US" sz="2600" b="1" dirty="0">
                <a:latin typeface="Arial" charset="0"/>
              </a:rPr>
              <a:t>4.	</a:t>
            </a:r>
            <a:r>
              <a:rPr lang="en-US" sz="2600" dirty="0">
                <a:latin typeface="Arial" charset="0"/>
              </a:rPr>
              <a:t>Atoms of one element cannot change into atoms of 	another element. In a chemical reaction, atoms 	only change the way that they are bound together 	with other atoms.</a:t>
            </a:r>
          </a:p>
        </p:txBody>
      </p:sp>
      <p:sp>
        <p:nvSpPr>
          <p:cNvPr id="358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John Dalton and the Atomic Theory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John Dalton and the Atomic Theory</a:t>
            </a:r>
          </a:p>
        </p:txBody>
      </p:sp>
      <p:pic>
        <p:nvPicPr>
          <p:cNvPr id="3" name="Content Placeholder 2"/>
          <p:cNvPicPr>
            <a:picLocks noGrp="1" noChangeAspect="1"/>
          </p:cNvPicPr>
          <p:nvPr>
            <p:ph sz="quarter" idx="10"/>
          </p:nvPr>
        </p:nvPicPr>
        <p:blipFill>
          <a:blip r:embed="rId2"/>
          <a:stretch>
            <a:fillRect/>
          </a:stretch>
        </p:blipFill>
        <p:spPr>
          <a:xfrm>
            <a:off x="3336925" y="1665288"/>
            <a:ext cx="2752725" cy="2705100"/>
          </a:xfrm>
          <a:prstGeom prst="rect">
            <a:avLst/>
          </a:prstGeom>
        </p:spPr>
      </p:pic>
      <p:pic>
        <p:nvPicPr>
          <p:cNvPr id="4" name="Picture 3"/>
          <p:cNvPicPr>
            <a:picLocks noChangeAspect="1"/>
          </p:cNvPicPr>
          <p:nvPr/>
        </p:nvPicPr>
        <p:blipFill>
          <a:blip r:embed="rId3"/>
          <a:stretch>
            <a:fillRect/>
          </a:stretch>
        </p:blipFill>
        <p:spPr>
          <a:xfrm>
            <a:off x="5870407" y="3988720"/>
            <a:ext cx="2262940" cy="2271384"/>
          </a:xfrm>
          <a:prstGeom prst="rect">
            <a:avLst/>
          </a:prstGeom>
        </p:spPr>
      </p:pic>
    </p:spTree>
    <p:extLst>
      <p:ext uri="{BB962C8B-B14F-4D97-AF65-F5344CB8AC3E}">
        <p14:creationId xmlns:p14="http://schemas.microsoft.com/office/powerpoint/2010/main" val="4191608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sz="quarter" idx="10"/>
          </p:nvPr>
        </p:nvSpPr>
        <p:spPr>
          <a:xfrm>
            <a:off x="365125" y="808038"/>
            <a:ext cx="8696325" cy="4819781"/>
          </a:xfrm>
        </p:spPr>
        <p:txBody>
          <a:bodyPr/>
          <a:lstStyle/>
          <a:p>
            <a:r>
              <a:rPr lang="en-US" dirty="0">
                <a:latin typeface="Arial" charset="0"/>
              </a:rPr>
              <a:t>J. J. Thomson (1856–</a:t>
            </a:r>
            <a:r>
              <a:rPr lang="en-US" dirty="0" smtClean="0">
                <a:latin typeface="Arial" charset="0"/>
              </a:rPr>
              <a:t>1940) </a:t>
            </a:r>
            <a:r>
              <a:rPr lang="en-US" dirty="0">
                <a:latin typeface="Arial" charset="0"/>
              </a:rPr>
              <a:t>conducted</a:t>
            </a:r>
            <a:r>
              <a:rPr lang="en-US" b="1" dirty="0">
                <a:latin typeface="Arial" charset="0"/>
              </a:rPr>
              <a:t> cathode ray </a:t>
            </a:r>
            <a:r>
              <a:rPr lang="en-US" dirty="0">
                <a:latin typeface="Arial" charset="0"/>
              </a:rPr>
              <a:t>experiments.</a:t>
            </a:r>
          </a:p>
          <a:p>
            <a:pPr>
              <a:buFontTx/>
              <a:buNone/>
            </a:pPr>
            <a:endParaRPr lang="en-US" sz="1600" dirty="0">
              <a:latin typeface="Arial" charset="0"/>
            </a:endParaRPr>
          </a:p>
          <a:p>
            <a:r>
              <a:rPr lang="en-US" dirty="0">
                <a:latin typeface="Arial" charset="0"/>
              </a:rPr>
              <a:t>Thomson constructed a partially evacuated glass tube called a </a:t>
            </a:r>
            <a:r>
              <a:rPr lang="en-US" b="1" dirty="0">
                <a:latin typeface="Arial" charset="0"/>
              </a:rPr>
              <a:t>cathode ray tube</a:t>
            </a:r>
            <a:r>
              <a:rPr lang="en-US" dirty="0">
                <a:latin typeface="Arial" charset="0"/>
              </a:rPr>
              <a:t>.</a:t>
            </a:r>
          </a:p>
          <a:p>
            <a:pPr>
              <a:buFontTx/>
              <a:buNone/>
            </a:pPr>
            <a:endParaRPr lang="en-US" sz="1600" b="1" dirty="0">
              <a:latin typeface="Arial" charset="0"/>
            </a:endParaRPr>
          </a:p>
          <a:p>
            <a:r>
              <a:rPr lang="en-US" dirty="0">
                <a:latin typeface="Arial" charset="0"/>
              </a:rPr>
              <a:t>He found that a beam of particles, called cathode rays, traveled from the negatively charged electrode (called the cathode) to the positively charged one (called the anode).</a:t>
            </a:r>
          </a:p>
        </p:txBody>
      </p:sp>
      <p:sp>
        <p:nvSpPr>
          <p:cNvPr id="3686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228849"/>
          </a:xfrm>
        </p:spPr>
        <p:txBody>
          <a:bodyPr/>
          <a:lstStyle/>
          <a:p>
            <a:pPr eaLnBrk="1" hangingPunct="1">
              <a:defRPr/>
            </a:pPr>
            <a:r>
              <a:rPr lang="en-US" dirty="0" smtClean="0">
                <a:ea typeface="+mn-ea"/>
                <a:cs typeface="+mn-cs"/>
              </a:rPr>
              <a:t>If you cut a piece of graphite from the tip of a pencil into smaller and smaller pieces, how far could you go? Could you divide it forever?</a:t>
            </a:r>
          </a:p>
          <a:p>
            <a:pPr eaLnBrk="1" hangingPunct="1">
              <a:defRPr/>
            </a:pPr>
            <a:endParaRPr lang="en-US" dirty="0" smtClean="0">
              <a:ea typeface="+mn-ea"/>
              <a:cs typeface="+mn-cs"/>
            </a:endParaRPr>
          </a:p>
          <a:p>
            <a:pPr eaLnBrk="1" hangingPunct="1">
              <a:defRPr/>
            </a:pPr>
            <a:r>
              <a:rPr lang="en-US" dirty="0" smtClean="0">
                <a:ea typeface="+mn-ea"/>
                <a:cs typeface="+mn-cs"/>
              </a:rPr>
              <a:t>Cutting the graphite from a pencil tip into smaller and smaller pieces (far smaller than the eye could see) would eventually yield individual </a:t>
            </a:r>
            <a:r>
              <a:rPr lang="en-US" b="1" dirty="0" smtClean="0">
                <a:ea typeface="+mn-ea"/>
                <a:cs typeface="+mn-cs"/>
              </a:rPr>
              <a:t>carbon atoms</a:t>
            </a:r>
            <a:r>
              <a:rPr lang="en-US" i="1" dirty="0" smtClean="0">
                <a:ea typeface="+mn-ea"/>
                <a:cs typeface="+mn-cs"/>
              </a:rPr>
              <a:t>. </a:t>
            </a:r>
          </a:p>
        </p:txBody>
      </p:sp>
      <p:sp>
        <p:nvSpPr>
          <p:cNvPr id="614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If You Cut a Piece of Graphite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594"/>
          <a:stretch/>
        </p:blipFill>
        <p:spPr>
          <a:xfrm>
            <a:off x="304800" y="1550670"/>
            <a:ext cx="8534400" cy="34023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a:defRPr/>
            </a:pPr>
            <a:r>
              <a:rPr lang="en-US" dirty="0" smtClean="0">
                <a:ea typeface="+mn-ea"/>
                <a:cs typeface="+mn-cs"/>
              </a:rPr>
              <a:t>Thomson found that the particles that compose the cathode ray have the following properties: </a:t>
            </a:r>
          </a:p>
          <a:p>
            <a:pPr lvl="1">
              <a:buFontTx/>
              <a:buNone/>
              <a:defRPr/>
            </a:pPr>
            <a:endParaRPr lang="en-US" sz="1600" dirty="0" smtClean="0">
              <a:ea typeface="+mn-ea"/>
              <a:cs typeface="+mn-cs"/>
            </a:endParaRPr>
          </a:p>
          <a:p>
            <a:pPr lvl="1">
              <a:defRPr/>
            </a:pPr>
            <a:r>
              <a:rPr lang="en-US" dirty="0" smtClean="0">
                <a:ea typeface="+mn-ea"/>
                <a:cs typeface="+mn-cs"/>
              </a:rPr>
              <a:t>They travel in straight lines. </a:t>
            </a:r>
          </a:p>
          <a:p>
            <a:pPr lvl="1">
              <a:defRPr/>
            </a:pPr>
            <a:r>
              <a:rPr lang="en-US" dirty="0" smtClean="0">
                <a:ea typeface="+mn-ea"/>
                <a:cs typeface="+mn-cs"/>
              </a:rPr>
              <a:t>They are independent of the composition of the material from which they originate (the cathode). </a:t>
            </a:r>
          </a:p>
          <a:p>
            <a:pPr lvl="1">
              <a:defRPr/>
            </a:pPr>
            <a:r>
              <a:rPr lang="en-US" dirty="0" smtClean="0">
                <a:ea typeface="+mn-ea"/>
                <a:cs typeface="+mn-cs"/>
              </a:rPr>
              <a:t>They carry a negative </a:t>
            </a:r>
            <a:r>
              <a:rPr lang="en-US" b="1" dirty="0" smtClean="0">
                <a:ea typeface="+mn-ea"/>
                <a:cs typeface="+mn-cs"/>
              </a:rPr>
              <a:t>electrical charge</a:t>
            </a:r>
            <a:r>
              <a:rPr lang="en-US" dirty="0" smtClean="0">
                <a:ea typeface="+mn-ea"/>
                <a:cs typeface="+mn-cs"/>
              </a:rPr>
              <a:t>. </a:t>
            </a:r>
            <a:endParaRPr lang="en-US" dirty="0"/>
          </a:p>
        </p:txBody>
      </p:sp>
      <p:sp>
        <p:nvSpPr>
          <p:cNvPr id="3891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5"/>
          <p:cNvSpPr>
            <a:spLocks noGrp="1"/>
          </p:cNvSpPr>
          <p:nvPr>
            <p:ph sz="quarter" idx="10"/>
          </p:nvPr>
        </p:nvSpPr>
        <p:spPr>
          <a:xfrm>
            <a:off x="365125" y="808038"/>
            <a:ext cx="8696325" cy="2252662"/>
          </a:xfrm>
        </p:spPr>
        <p:txBody>
          <a:bodyPr/>
          <a:lstStyle/>
          <a:p>
            <a:r>
              <a:rPr lang="en-US" sz="2700" dirty="0">
                <a:latin typeface="Arial" charset="0"/>
              </a:rPr>
              <a:t>J. J. Thomson measured the charge-to-mass ratio of the cathode ray particles by deflecting them using electric and magnetic fields, as shown in the figure.</a:t>
            </a:r>
          </a:p>
          <a:p>
            <a:r>
              <a:rPr lang="en-US" sz="2700" dirty="0">
                <a:latin typeface="Arial" charset="0"/>
              </a:rPr>
              <a:t>The value he measured was –1.76 × 10</a:t>
            </a:r>
            <a:r>
              <a:rPr lang="en-US" sz="2700" baseline="30000" dirty="0">
                <a:latin typeface="Arial" charset="0"/>
              </a:rPr>
              <a:t>3 </a:t>
            </a:r>
            <a:r>
              <a:rPr lang="en-US" sz="2700" dirty="0">
                <a:latin typeface="Arial" charset="0"/>
              </a:rPr>
              <a:t>coulombs (C) per gram.</a:t>
            </a:r>
          </a:p>
        </p:txBody>
      </p:sp>
      <p:sp>
        <p:nvSpPr>
          <p:cNvPr id="39938" name="Title 4"/>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449"/>
          <a:stretch/>
        </p:blipFill>
        <p:spPr>
          <a:xfrm>
            <a:off x="1411853" y="3066669"/>
            <a:ext cx="6320294" cy="336499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7"/>
          <p:cNvSpPr>
            <a:spLocks noGrp="1"/>
          </p:cNvSpPr>
          <p:nvPr>
            <p:ph sz="quarter" idx="10"/>
          </p:nvPr>
        </p:nvSpPr>
        <p:spPr>
          <a:xfrm>
            <a:off x="365125" y="808038"/>
            <a:ext cx="4551363" cy="4419600"/>
          </a:xfrm>
        </p:spPr>
        <p:txBody>
          <a:bodyPr/>
          <a:lstStyle/>
          <a:p>
            <a:r>
              <a:rPr lang="en-US">
                <a:latin typeface="Arial" charset="0"/>
              </a:rPr>
              <a:t>J. J. Thomson had discovered the </a:t>
            </a:r>
            <a:r>
              <a:rPr lang="en-US" b="1">
                <a:latin typeface="Arial" charset="0"/>
              </a:rPr>
              <a:t>electron</a:t>
            </a:r>
            <a:r>
              <a:rPr lang="en-US">
                <a:latin typeface="Arial" charset="0"/>
              </a:rPr>
              <a:t>, a negatively charged, low-mass particle present within all atoms. </a:t>
            </a:r>
          </a:p>
        </p:txBody>
      </p:sp>
      <p:sp>
        <p:nvSpPr>
          <p:cNvPr id="40962" name="Title 5"/>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401"/>
          <a:stretch/>
        </p:blipFill>
        <p:spPr>
          <a:xfrm>
            <a:off x="5328285" y="737235"/>
            <a:ext cx="3432180" cy="574243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7"/>
          <p:cNvSpPr>
            <a:spLocks noGrp="1"/>
          </p:cNvSpPr>
          <p:nvPr>
            <p:ph sz="quarter" idx="10"/>
          </p:nvPr>
        </p:nvSpPr>
        <p:spPr>
          <a:xfrm>
            <a:off x="365125" y="1073150"/>
            <a:ext cx="8696325" cy="1939925"/>
          </a:xfrm>
        </p:spPr>
        <p:txBody>
          <a:bodyPr/>
          <a:lstStyle/>
          <a:p>
            <a:r>
              <a:rPr lang="en-US" sz="3000">
                <a:latin typeface="Arial" charset="0"/>
              </a:rPr>
              <a:t>American physicist Robert Millikan (1868–1953) performed his now famous oil drop experiment in which he deduced the charge of a single electron.</a:t>
            </a:r>
          </a:p>
        </p:txBody>
      </p:sp>
      <p:sp>
        <p:nvSpPr>
          <p:cNvPr id="43010" name="Title 5"/>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Millikan</a:t>
            </a:r>
            <a:r>
              <a:rPr lang="en-US" altLang="ja-JP">
                <a:solidFill>
                  <a:srgbClr val="ED6B06"/>
                </a:solidFill>
                <a:latin typeface="Arial" charset="0"/>
                <a:cs typeface="Arial" charset="0"/>
              </a:rPr>
              <a:t>’s Oil Drop Experiment: The Charge of the Electron</a:t>
            </a:r>
            <a:endParaRPr lang="en-US">
              <a:solidFill>
                <a:srgbClr val="ED6B06"/>
              </a:solidFill>
              <a:latin typeface="Arial" charset="0"/>
              <a:cs typeface="Arial"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90"/>
          <a:stretch/>
        </p:blipFill>
        <p:spPr>
          <a:xfrm>
            <a:off x="2028241" y="2939414"/>
            <a:ext cx="5087518" cy="35112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sz="quarter" idx="10"/>
          </p:nvPr>
        </p:nvSpPr>
        <p:spPr>
          <a:xfrm>
            <a:off x="365125" y="808038"/>
            <a:ext cx="8678863" cy="3625608"/>
          </a:xfrm>
        </p:spPr>
        <p:txBody>
          <a:bodyPr/>
          <a:lstStyle/>
          <a:p>
            <a:r>
              <a:rPr lang="en-US" sz="2800" dirty="0">
                <a:latin typeface="Arial" charset="0"/>
              </a:rPr>
              <a:t>By measuring the strength of the electric field required to halt the free fall of the drops, and by figuring out the masses of the drops themselves (determined from their radii and density), Millikan calculated the charge of each drop. </a:t>
            </a:r>
          </a:p>
          <a:p>
            <a:r>
              <a:rPr lang="en-US" sz="2800" dirty="0">
                <a:latin typeface="Arial" charset="0"/>
              </a:rPr>
              <a:t>The measured charge on any drop was always a whole-number multiple of –1.96 × 10</a:t>
            </a:r>
            <a:r>
              <a:rPr lang="en-US" sz="2800" baseline="30000" dirty="0">
                <a:latin typeface="Arial" charset="0"/>
              </a:rPr>
              <a:t>–19</a:t>
            </a:r>
            <a:r>
              <a:rPr lang="en-US" sz="2800" dirty="0">
                <a:latin typeface="Arial" charset="0"/>
              </a:rPr>
              <a:t>, the fundamental charge of a single electron. </a:t>
            </a:r>
          </a:p>
        </p:txBody>
      </p:sp>
      <p:sp>
        <p:nvSpPr>
          <p:cNvPr id="4403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Millikan</a:t>
            </a:r>
            <a:r>
              <a:rPr lang="en-US" altLang="ja-JP">
                <a:solidFill>
                  <a:srgbClr val="ED6B06"/>
                </a:solidFill>
                <a:latin typeface="Arial" charset="0"/>
                <a:cs typeface="Arial" charset="0"/>
              </a:rPr>
              <a:t>’s Oil Drop Experiment</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6"/>
          <p:cNvSpPr>
            <a:spLocks noGrp="1"/>
          </p:cNvSpPr>
          <p:nvPr>
            <p:ph sz="quarter" idx="10"/>
          </p:nvPr>
        </p:nvSpPr>
        <p:spPr>
          <a:xfrm>
            <a:off x="365125" y="808038"/>
            <a:ext cx="8696325" cy="4419600"/>
          </a:xfrm>
        </p:spPr>
        <p:txBody>
          <a:bodyPr/>
          <a:lstStyle/>
          <a:p>
            <a:r>
              <a:rPr lang="en-US" dirty="0">
                <a:latin typeface="Arial" charset="0"/>
              </a:rPr>
              <a:t>With this number in hand, and knowing Thomson</a:t>
            </a:r>
            <a:r>
              <a:rPr lang="en-US" altLang="ja-JP" dirty="0">
                <a:latin typeface="Arial" charset="0"/>
              </a:rPr>
              <a:t>’s mass-to-charge ratio for electrons, we can deduce the mass of an electron:</a:t>
            </a:r>
            <a:endParaRPr lang="en-US" dirty="0">
              <a:latin typeface="Arial" charset="0"/>
            </a:endParaRPr>
          </a:p>
        </p:txBody>
      </p:sp>
      <p:sp>
        <p:nvSpPr>
          <p:cNvPr id="45058" name="Title 5"/>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Millikan</a:t>
            </a:r>
            <a:r>
              <a:rPr lang="en-US" altLang="ja-JP">
                <a:solidFill>
                  <a:srgbClr val="ED6B06"/>
                </a:solidFill>
                <a:latin typeface="Arial" charset="0"/>
                <a:cs typeface="Arial" charset="0"/>
              </a:rPr>
              <a:t>’s Oil Drop Experiment</a:t>
            </a:r>
            <a:endParaRPr lang="en-US">
              <a:solidFill>
                <a:srgbClr val="ED6B06"/>
              </a:solidFill>
              <a:latin typeface="Arial" charset="0"/>
              <a:cs typeface="Arial" charset="0"/>
            </a:endParaRPr>
          </a:p>
        </p:txBody>
      </p:sp>
      <p:sp>
        <p:nvSpPr>
          <p:cNvPr id="4505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5060" name="Picture 7" descr="C:\Documents and Settings\GEX User\Desktop\IRDVDs\50627 Tro IRDVD\Lecture\component\02_pg53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86038" y="3505200"/>
            <a:ext cx="39719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sz="quarter" idx="10"/>
          </p:nvPr>
        </p:nvSpPr>
        <p:spPr>
          <a:xfrm>
            <a:off x="365125" y="808038"/>
            <a:ext cx="8696325" cy="5607050"/>
          </a:xfrm>
        </p:spPr>
        <p:txBody>
          <a:bodyPr/>
          <a:lstStyle/>
          <a:p>
            <a:r>
              <a:rPr lang="en-US" dirty="0">
                <a:latin typeface="Arial" charset="0"/>
              </a:rPr>
              <a:t>J. J. Thomson proposed that the negatively charged electrons were small particles held within a positively charged sphere.</a:t>
            </a:r>
          </a:p>
          <a:p>
            <a:pPr>
              <a:buFontTx/>
              <a:buNone/>
            </a:pPr>
            <a:endParaRPr lang="en-US" dirty="0">
              <a:latin typeface="Arial" charset="0"/>
            </a:endParaRPr>
          </a:p>
          <a:p>
            <a:pPr>
              <a:buFontTx/>
              <a:buNone/>
            </a:pPr>
            <a:endParaRPr lang="en-US" dirty="0">
              <a:latin typeface="Arial" charset="0"/>
            </a:endParaRPr>
          </a:p>
          <a:p>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r>
              <a:rPr lang="en-US" dirty="0">
                <a:latin typeface="Arial" charset="0"/>
              </a:rPr>
              <a:t>This model, the most popular of the time, became known as the plum-pudding model.</a:t>
            </a:r>
          </a:p>
        </p:txBody>
      </p:sp>
      <p:sp>
        <p:nvSpPr>
          <p:cNvPr id="4608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Structure of the Atom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257"/>
          <a:stretch/>
        </p:blipFill>
        <p:spPr>
          <a:xfrm>
            <a:off x="3108063" y="2461260"/>
            <a:ext cx="2927873" cy="2807208"/>
          </a:xfrm>
          <a:prstGeom prst="rect">
            <a:avLst/>
          </a:prstGeom>
        </p:spPr>
      </p:pic>
      <p:pic>
        <p:nvPicPr>
          <p:cNvPr id="4" name="Picture 3"/>
          <p:cNvPicPr>
            <a:picLocks noChangeAspect="1"/>
          </p:cNvPicPr>
          <p:nvPr/>
        </p:nvPicPr>
        <p:blipFill>
          <a:blip r:embed="rId3"/>
          <a:stretch>
            <a:fillRect/>
          </a:stretch>
        </p:blipFill>
        <p:spPr>
          <a:xfrm>
            <a:off x="6621466" y="2757457"/>
            <a:ext cx="2251321" cy="2214813"/>
          </a:xfrm>
          <a:prstGeom prst="rect">
            <a:avLst/>
          </a:prstGeom>
        </p:spPr>
      </p:pic>
      <p:sp>
        <p:nvSpPr>
          <p:cNvPr id="5" name="Rectangle 4"/>
          <p:cNvSpPr/>
          <p:nvPr/>
        </p:nvSpPr>
        <p:spPr>
          <a:xfrm>
            <a:off x="7183510" y="2298024"/>
            <a:ext cx="1298753" cy="461665"/>
          </a:xfrm>
          <a:prstGeom prst="rect">
            <a:avLst/>
          </a:prstGeom>
        </p:spPr>
        <p:txBody>
          <a:bodyPr wrap="none">
            <a:spAutoFit/>
          </a:bodyPr>
          <a:lstStyle/>
          <a:p>
            <a:r>
              <a:rPr lang="en-US" dirty="0" smtClean="0">
                <a:latin typeface="Arial" charset="0"/>
              </a:rPr>
              <a:t>Analogy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0" y="4572000"/>
            <a:ext cx="5334000" cy="2286000"/>
          </a:xfrm>
          <a:prstGeom prst="rect">
            <a:avLst/>
          </a:prstGeom>
        </p:spPr>
      </p:pic>
      <p:sp>
        <p:nvSpPr>
          <p:cNvPr id="47105" name="Content Placeholder 2"/>
          <p:cNvSpPr>
            <a:spLocks noGrp="1"/>
          </p:cNvSpPr>
          <p:nvPr>
            <p:ph sz="quarter" idx="10"/>
          </p:nvPr>
        </p:nvSpPr>
        <p:spPr>
          <a:xfrm>
            <a:off x="365125" y="1084263"/>
            <a:ext cx="8696325" cy="4419600"/>
          </a:xfrm>
        </p:spPr>
        <p:txBody>
          <a:bodyPr/>
          <a:lstStyle/>
          <a:p>
            <a:r>
              <a:rPr lang="en-US" dirty="0">
                <a:latin typeface="Arial" charset="0"/>
              </a:rPr>
              <a:t>In 1909, Ernest Rutherford (1871–1937), who had worked under Thomson and subscribed to his plum-pudding model, performed an experiment in an attempt to confirm Thomson</a:t>
            </a:r>
            <a:r>
              <a:rPr lang="en-US" altLang="ja-JP" dirty="0">
                <a:latin typeface="Arial" charset="0"/>
              </a:rPr>
              <a:t>’s model.</a:t>
            </a:r>
          </a:p>
          <a:p>
            <a:r>
              <a:rPr lang="en-US" dirty="0">
                <a:latin typeface="Arial" charset="0"/>
              </a:rPr>
              <a:t>In the experiment, Rutherford directed the positively charged alpha particles at an ultra thin sheet of gold foil.</a:t>
            </a:r>
          </a:p>
        </p:txBody>
      </p:sp>
      <p:sp>
        <p:nvSpPr>
          <p:cNvPr id="4710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sp>
        <p:nvSpPr>
          <p:cNvPr id="3" name="TextBox 2"/>
          <p:cNvSpPr txBox="1"/>
          <p:nvPr/>
        </p:nvSpPr>
        <p:spPr>
          <a:xfrm>
            <a:off x="7423484" y="5005137"/>
            <a:ext cx="1005403" cy="461665"/>
          </a:xfrm>
          <a:prstGeom prst="rect">
            <a:avLst/>
          </a:prstGeom>
          <a:noFill/>
        </p:spPr>
        <p:txBody>
          <a:bodyPr wrap="none" rtlCol="0">
            <a:spAutoFit/>
          </a:bodyPr>
          <a:lstStyle/>
          <a:p>
            <a:r>
              <a:rPr lang="en-US" dirty="0" smtClean="0"/>
              <a:t>Proton</a:t>
            </a:r>
            <a:endParaRPr lang="en-US" dirty="0"/>
          </a:p>
        </p:txBody>
      </p:sp>
      <p:cxnSp>
        <p:nvCxnSpPr>
          <p:cNvPr id="5" name="Straight Arrow Connector 4"/>
          <p:cNvCxnSpPr/>
          <p:nvPr/>
        </p:nvCxnSpPr>
        <p:spPr bwMode="auto">
          <a:xfrm flipH="1" flipV="1">
            <a:off x="6942221" y="5173579"/>
            <a:ext cx="457200" cy="12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p:cNvSpPr txBox="1"/>
          <p:nvPr/>
        </p:nvSpPr>
        <p:spPr>
          <a:xfrm>
            <a:off x="7399421" y="5547023"/>
            <a:ext cx="1192955" cy="461665"/>
          </a:xfrm>
          <a:prstGeom prst="rect">
            <a:avLst/>
          </a:prstGeom>
          <a:noFill/>
        </p:spPr>
        <p:txBody>
          <a:bodyPr wrap="none" rtlCol="0">
            <a:spAutoFit/>
          </a:bodyPr>
          <a:lstStyle/>
          <a:p>
            <a:r>
              <a:rPr lang="en-US" dirty="0" smtClean="0"/>
              <a:t>Neutron</a:t>
            </a:r>
            <a:endParaRPr lang="en-US" dirty="0"/>
          </a:p>
        </p:txBody>
      </p:sp>
      <p:cxnSp>
        <p:nvCxnSpPr>
          <p:cNvPr id="7" name="Straight Arrow Connector 6"/>
          <p:cNvCxnSpPr>
            <a:stCxn id="8" idx="1"/>
          </p:cNvCxnSpPr>
          <p:nvPr/>
        </p:nvCxnSpPr>
        <p:spPr bwMode="auto">
          <a:xfrm flipH="1" flipV="1">
            <a:off x="6942221" y="5547023"/>
            <a:ext cx="457200" cy="2308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187"/>
          <a:stretch/>
        </p:blipFill>
        <p:spPr>
          <a:xfrm>
            <a:off x="1225042" y="1090612"/>
            <a:ext cx="6693915" cy="46767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sz="quarter" idx="10"/>
          </p:nvPr>
        </p:nvSpPr>
        <p:spPr>
          <a:xfrm>
            <a:off x="365125" y="808038"/>
            <a:ext cx="8696325" cy="5509199"/>
          </a:xfrm>
        </p:spPr>
        <p:txBody>
          <a:bodyPr/>
          <a:lstStyle/>
          <a:p>
            <a:pPr eaLnBrk="1" hangingPunct="1"/>
            <a:r>
              <a:rPr lang="en-US" dirty="0">
                <a:latin typeface="Arial" charset="0"/>
              </a:rPr>
              <a:t>The word </a:t>
            </a:r>
            <a:r>
              <a:rPr lang="en-US" i="1" dirty="0">
                <a:latin typeface="Arial" charset="0"/>
              </a:rPr>
              <a:t>atom</a:t>
            </a:r>
            <a:r>
              <a:rPr lang="en-US" dirty="0">
                <a:latin typeface="Arial" charset="0"/>
              </a:rPr>
              <a:t> comes from the Greek </a:t>
            </a:r>
            <a:r>
              <a:rPr lang="en-US" b="1" i="1" dirty="0" err="1">
                <a:solidFill>
                  <a:srgbClr val="000000"/>
                </a:solidFill>
                <a:latin typeface="Arial" charset="0"/>
              </a:rPr>
              <a:t>atomos</a:t>
            </a:r>
            <a:r>
              <a:rPr lang="en-US" dirty="0">
                <a:solidFill>
                  <a:srgbClr val="000000"/>
                </a:solidFill>
                <a:latin typeface="Arial" charset="0"/>
              </a:rPr>
              <a:t>, </a:t>
            </a:r>
            <a:r>
              <a:rPr lang="en-US" dirty="0">
                <a:latin typeface="Arial" charset="0"/>
              </a:rPr>
              <a:t>meaning </a:t>
            </a:r>
            <a:r>
              <a:rPr lang="en-US" altLang="ja-JP" dirty="0">
                <a:latin typeface="Arial" charset="0"/>
              </a:rPr>
              <a:t>“indivisible.” </a:t>
            </a:r>
          </a:p>
          <a:p>
            <a:pPr eaLnBrk="1" hangingPunct="1"/>
            <a:endParaRPr lang="en-US" dirty="0">
              <a:latin typeface="Arial" charset="0"/>
            </a:endParaRPr>
          </a:p>
          <a:p>
            <a:pPr eaLnBrk="1" hangingPunct="1"/>
            <a:r>
              <a:rPr lang="en-US" dirty="0">
                <a:latin typeface="Arial" charset="0"/>
              </a:rPr>
              <a:t>You cannot divide a carbon atom into smaller pieces and still have carbon. </a:t>
            </a:r>
          </a:p>
          <a:p>
            <a:pPr eaLnBrk="1" hangingPunct="1"/>
            <a:endParaRPr lang="en-US" dirty="0">
              <a:latin typeface="Arial" charset="0"/>
            </a:endParaRPr>
          </a:p>
          <a:p>
            <a:pPr eaLnBrk="1" hangingPunct="1"/>
            <a:r>
              <a:rPr lang="en-US" dirty="0">
                <a:latin typeface="Arial" charset="0"/>
              </a:rPr>
              <a:t>Atoms compose all ordinary matter: If you want to understand matter, you must begin by understanding atoms.</a:t>
            </a:r>
          </a:p>
          <a:p>
            <a:pPr eaLnBrk="1" hangingPunct="1"/>
            <a:endParaRPr lang="en-US" dirty="0">
              <a:latin typeface="Arial" charset="0"/>
            </a:endParaRPr>
          </a:p>
        </p:txBody>
      </p:sp>
      <p:sp>
        <p:nvSpPr>
          <p:cNvPr id="819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If You Cut a Piece of Graphite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sz="quarter" idx="10"/>
          </p:nvPr>
        </p:nvSpPr>
        <p:spPr>
          <a:xfrm>
            <a:off x="365125" y="808038"/>
            <a:ext cx="8696325" cy="4893647"/>
          </a:xfrm>
        </p:spPr>
        <p:txBody>
          <a:bodyPr/>
          <a:lstStyle/>
          <a:p>
            <a:r>
              <a:rPr lang="en-US" sz="3000" dirty="0">
                <a:latin typeface="Arial" charset="0"/>
              </a:rPr>
              <a:t>The Rutherford experiment gave an unexpected result. The majority of particles did pass directly through the foil, but some particles were deflected, and some (approximately 1 in 20,000) even bounced back. </a:t>
            </a:r>
          </a:p>
          <a:p>
            <a:pPr>
              <a:buFontTx/>
              <a:buNone/>
            </a:pPr>
            <a:endParaRPr lang="en-US" sz="3000" dirty="0">
              <a:latin typeface="Arial" charset="0"/>
            </a:endParaRPr>
          </a:p>
          <a:p>
            <a:r>
              <a:rPr lang="en-US" sz="3000" dirty="0">
                <a:latin typeface="Arial" charset="0"/>
              </a:rPr>
              <a:t>Rutherford created a new model—a modern version of which is shown in Figure 2.6 alongside the plum-pudding model—to explain his results.</a:t>
            </a:r>
          </a:p>
        </p:txBody>
      </p:sp>
      <p:sp>
        <p:nvSpPr>
          <p:cNvPr id="4915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sz="quarter" idx="10"/>
          </p:nvPr>
        </p:nvSpPr>
        <p:spPr>
          <a:xfrm>
            <a:off x="365125" y="808038"/>
            <a:ext cx="8696325" cy="2062162"/>
          </a:xfrm>
        </p:spPr>
        <p:txBody>
          <a:bodyPr/>
          <a:lstStyle/>
          <a:p>
            <a:r>
              <a:rPr lang="en-US">
                <a:latin typeface="Arial" charset="0"/>
              </a:rPr>
              <a:t>He concluded that matter must not be as uniform as it appears. It must contain large regions of empty space dotted with small regions of very dense matter. </a:t>
            </a:r>
          </a:p>
        </p:txBody>
      </p:sp>
      <p:sp>
        <p:nvSpPr>
          <p:cNvPr id="5017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147"/>
          <a:stretch/>
        </p:blipFill>
        <p:spPr>
          <a:xfrm>
            <a:off x="961565" y="3096387"/>
            <a:ext cx="7220869" cy="309981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sz="quarter" idx="10"/>
          </p:nvPr>
        </p:nvSpPr>
        <p:spPr>
          <a:xfrm>
            <a:off x="365125" y="808038"/>
            <a:ext cx="8696325" cy="4561249"/>
          </a:xfrm>
        </p:spPr>
        <p:txBody>
          <a:bodyPr/>
          <a:lstStyle/>
          <a:p>
            <a:r>
              <a:rPr lang="en-US" sz="3000" dirty="0">
                <a:latin typeface="Arial" charset="0"/>
              </a:rPr>
              <a:t>Building on this idea, he proposed the </a:t>
            </a:r>
            <a:r>
              <a:rPr lang="en-US" sz="3000" b="1" dirty="0">
                <a:latin typeface="Arial" charset="0"/>
              </a:rPr>
              <a:t>nuclear theory</a:t>
            </a:r>
            <a:r>
              <a:rPr lang="en-US" sz="3000" dirty="0">
                <a:latin typeface="Arial" charset="0"/>
              </a:rPr>
              <a:t> of the atom, with three basic parts:</a:t>
            </a:r>
          </a:p>
          <a:p>
            <a:pPr marL="860425" lvl="2" indent="-457200">
              <a:buFontTx/>
              <a:buAutoNum type="arabicPeriod"/>
            </a:pPr>
            <a:r>
              <a:rPr lang="en-US" dirty="0">
                <a:latin typeface="Arial" charset="0"/>
              </a:rPr>
              <a:t>Most of the atom</a:t>
            </a:r>
            <a:r>
              <a:rPr lang="en-US" altLang="ja-JP" dirty="0">
                <a:latin typeface="Arial" charset="0"/>
              </a:rPr>
              <a:t>’s mass and all of its positive charge are contained in a small core called a </a:t>
            </a:r>
            <a:r>
              <a:rPr lang="en-US" altLang="ja-JP" b="1" dirty="0">
                <a:latin typeface="Arial" charset="0"/>
              </a:rPr>
              <a:t>nucleus</a:t>
            </a:r>
            <a:r>
              <a:rPr lang="en-US" altLang="ja-JP" dirty="0">
                <a:latin typeface="Arial" charset="0"/>
              </a:rPr>
              <a:t>. </a:t>
            </a:r>
          </a:p>
          <a:p>
            <a:pPr marL="860425" lvl="2" indent="-457200">
              <a:buFontTx/>
              <a:buAutoNum type="arabicPeriod"/>
            </a:pPr>
            <a:r>
              <a:rPr lang="en-US" dirty="0">
                <a:latin typeface="Arial" charset="0"/>
              </a:rPr>
              <a:t>Most of the volume of the atom is empty space, throughout which tiny, negatively charged electrons are dispersed.</a:t>
            </a:r>
          </a:p>
          <a:p>
            <a:pPr marL="860425" lvl="2" indent="-457200">
              <a:buFontTx/>
              <a:buAutoNum type="arabicPeriod"/>
            </a:pPr>
            <a:r>
              <a:rPr lang="en-US" dirty="0">
                <a:latin typeface="Arial" charset="0"/>
              </a:rPr>
              <a:t>There are as many negatively charged electrons outside the nucleus as there are positively charged particles (named </a:t>
            </a:r>
            <a:r>
              <a:rPr lang="en-US" b="1" dirty="0">
                <a:latin typeface="Arial" charset="0"/>
              </a:rPr>
              <a:t>protons</a:t>
            </a:r>
            <a:r>
              <a:rPr lang="en-US" dirty="0">
                <a:latin typeface="Arial" charset="0"/>
              </a:rPr>
              <a:t>) within the nucleus, so that the atom is electrically neutral. </a:t>
            </a:r>
          </a:p>
        </p:txBody>
      </p:sp>
      <p:sp>
        <p:nvSpPr>
          <p:cNvPr id="5120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sz="quarter" idx="10"/>
          </p:nvPr>
        </p:nvSpPr>
        <p:spPr>
          <a:xfrm>
            <a:off x="365125" y="808038"/>
            <a:ext cx="8696325" cy="4419600"/>
          </a:xfrm>
        </p:spPr>
        <p:txBody>
          <a:bodyPr/>
          <a:lstStyle/>
          <a:p>
            <a:r>
              <a:rPr lang="en-US">
                <a:latin typeface="Arial" charset="0"/>
              </a:rPr>
              <a:t>Although Rutherford</a:t>
            </a:r>
            <a:r>
              <a:rPr lang="en-US" altLang="ja-JP">
                <a:latin typeface="Arial" charset="0"/>
              </a:rPr>
              <a:t>’s model was highly successful, scientists realized that it was incomplete. </a:t>
            </a:r>
          </a:p>
          <a:p>
            <a:pPr>
              <a:buFontTx/>
              <a:buNone/>
            </a:pPr>
            <a:endParaRPr lang="en-US">
              <a:latin typeface="Arial" charset="0"/>
            </a:endParaRPr>
          </a:p>
          <a:p>
            <a:r>
              <a:rPr lang="en-US">
                <a:latin typeface="Arial" charset="0"/>
              </a:rPr>
              <a:t>Later work by Rutherford and one of his students, British scientist James Chadwick (1891–1974), demonstrated that the previously unaccounted for mass was due to </a:t>
            </a:r>
            <a:r>
              <a:rPr lang="en-US" b="1">
                <a:latin typeface="Arial" charset="0"/>
              </a:rPr>
              <a:t>neutrons</a:t>
            </a:r>
            <a:r>
              <a:rPr lang="en-US">
                <a:latin typeface="Arial" charset="0"/>
              </a:rPr>
              <a:t>, neutral particles within the nucleus. </a:t>
            </a:r>
          </a:p>
        </p:txBody>
      </p:sp>
      <p:sp>
        <p:nvSpPr>
          <p:cNvPr id="5325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Neutrons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129087"/>
          </a:xfrm>
        </p:spPr>
        <p:txBody>
          <a:bodyPr/>
          <a:lstStyle/>
          <a:p>
            <a:pPr>
              <a:defRPr/>
            </a:pPr>
            <a:r>
              <a:rPr lang="en-US" dirty="0" smtClean="0">
                <a:ea typeface="+mn-ea"/>
                <a:cs typeface="+mn-cs"/>
              </a:rPr>
              <a:t>The mass of a neutron is similar to that of a proton. </a:t>
            </a:r>
          </a:p>
          <a:p>
            <a:pPr>
              <a:defRPr/>
            </a:pPr>
            <a:r>
              <a:rPr lang="en-US" dirty="0" smtClean="0">
                <a:ea typeface="+mn-ea"/>
                <a:cs typeface="+mn-cs"/>
              </a:rPr>
              <a:t>However, a neutron has no electrical charge.</a:t>
            </a:r>
          </a:p>
          <a:p>
            <a:pPr lvl="1">
              <a:defRPr/>
            </a:pPr>
            <a:r>
              <a:rPr lang="en-US" dirty="0" smtClean="0">
                <a:ea typeface="+mn-ea"/>
                <a:cs typeface="+mn-cs"/>
              </a:rPr>
              <a:t>The helium atom is four times as massive as the hydrogen atom because it contains two protons and</a:t>
            </a:r>
            <a:r>
              <a:rPr lang="en-US" i="1" dirty="0" smtClean="0">
                <a:ea typeface="+mn-ea"/>
                <a:cs typeface="+mn-cs"/>
              </a:rPr>
              <a:t> two neutrons. </a:t>
            </a:r>
            <a:endParaRPr lang="en-US" dirty="0" smtClean="0">
              <a:ea typeface="+mn-ea"/>
              <a:cs typeface="+mn-cs"/>
            </a:endParaRPr>
          </a:p>
          <a:p>
            <a:pPr>
              <a:defRPr/>
            </a:pPr>
            <a:r>
              <a:rPr lang="en-US" dirty="0" smtClean="0">
                <a:ea typeface="+mn-ea"/>
                <a:cs typeface="+mn-cs"/>
              </a:rPr>
              <a:t>Hydrogen, on the other hand, contains only one proton and no neutrons.</a:t>
            </a:r>
            <a:endParaRPr lang="en-US" dirty="0">
              <a:ea typeface="+mn-ea"/>
              <a:cs typeface="+mn-cs"/>
            </a:endParaRPr>
          </a:p>
        </p:txBody>
      </p:sp>
      <p:sp>
        <p:nvSpPr>
          <p:cNvPr id="5427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Neutrons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sz="quarter" idx="10"/>
          </p:nvPr>
        </p:nvSpPr>
        <p:spPr>
          <a:xfrm>
            <a:off x="365125" y="808038"/>
            <a:ext cx="8696325" cy="4419600"/>
          </a:xfrm>
        </p:spPr>
        <p:txBody>
          <a:bodyPr/>
          <a:lstStyle/>
          <a:p>
            <a:r>
              <a:rPr lang="en-US">
                <a:latin typeface="Arial" charset="0"/>
              </a:rPr>
              <a:t>All atoms are composed of the same subatomic particles: </a:t>
            </a:r>
          </a:p>
          <a:p>
            <a:pPr lvl="1"/>
            <a:r>
              <a:rPr lang="en-US">
                <a:latin typeface="Arial" charset="0"/>
              </a:rPr>
              <a:t>Protons </a:t>
            </a:r>
          </a:p>
          <a:p>
            <a:pPr lvl="1"/>
            <a:r>
              <a:rPr lang="en-US">
                <a:latin typeface="Arial" charset="0"/>
              </a:rPr>
              <a:t>Neutrons </a:t>
            </a:r>
          </a:p>
          <a:p>
            <a:pPr lvl="1"/>
            <a:r>
              <a:rPr lang="en-US">
                <a:latin typeface="Arial" charset="0"/>
              </a:rPr>
              <a:t>Electrons </a:t>
            </a:r>
          </a:p>
          <a:p>
            <a:r>
              <a:rPr lang="en-US">
                <a:latin typeface="Arial" charset="0"/>
              </a:rPr>
              <a:t>Protons and neutrons, as we saw earlier, have nearly identical masses. </a:t>
            </a:r>
          </a:p>
          <a:p>
            <a:pPr lvl="1"/>
            <a:r>
              <a:rPr lang="en-US">
                <a:latin typeface="Arial" charset="0"/>
              </a:rPr>
              <a:t>The mass of the proton is 1.67262 × 10</a:t>
            </a:r>
            <a:r>
              <a:rPr lang="en-US" baseline="30000">
                <a:latin typeface="Arial" charset="0"/>
              </a:rPr>
              <a:t>–27</a:t>
            </a:r>
            <a:r>
              <a:rPr lang="en-US">
                <a:latin typeface="Arial" charset="0"/>
              </a:rPr>
              <a:t> kg. </a:t>
            </a:r>
          </a:p>
          <a:p>
            <a:pPr lvl="1"/>
            <a:r>
              <a:rPr lang="en-US">
                <a:latin typeface="Arial" charset="0"/>
              </a:rPr>
              <a:t>The mass of the neutron is 1.67493 × 10</a:t>
            </a:r>
            <a:r>
              <a:rPr lang="en-US" baseline="30000">
                <a:latin typeface="Arial" charset="0"/>
              </a:rPr>
              <a:t>–27</a:t>
            </a:r>
            <a:r>
              <a:rPr lang="en-US">
                <a:latin typeface="Arial" charset="0"/>
              </a:rPr>
              <a:t> kg.</a:t>
            </a:r>
          </a:p>
          <a:p>
            <a:pPr lvl="1"/>
            <a:r>
              <a:rPr lang="en-US">
                <a:latin typeface="Arial" charset="0"/>
              </a:rPr>
              <a:t>The mass of the electron is 0.00091 × 10</a:t>
            </a:r>
            <a:r>
              <a:rPr lang="en-US" baseline="30000">
                <a:latin typeface="Arial" charset="0"/>
              </a:rPr>
              <a:t>–27</a:t>
            </a:r>
            <a:r>
              <a:rPr lang="en-US">
                <a:latin typeface="Arial" charset="0"/>
              </a:rPr>
              <a:t> kg.</a:t>
            </a:r>
          </a:p>
        </p:txBody>
      </p:sp>
      <p:sp>
        <p:nvSpPr>
          <p:cNvPr id="5529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Subatomic Particles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sz="quarter" idx="10"/>
          </p:nvPr>
        </p:nvSpPr>
        <p:spPr>
          <a:xfrm>
            <a:off x="365125" y="1155700"/>
            <a:ext cx="8696325" cy="4419600"/>
          </a:xfrm>
        </p:spPr>
        <p:txBody>
          <a:bodyPr/>
          <a:lstStyle/>
          <a:p>
            <a:r>
              <a:rPr lang="en-US" i="1">
                <a:latin typeface="Arial" charset="0"/>
              </a:rPr>
              <a:t>The charge of the proton and the electron are equal in magnitude but opposite in sign</a:t>
            </a:r>
            <a:r>
              <a:rPr lang="en-US">
                <a:latin typeface="Arial" charset="0"/>
              </a:rPr>
              <a:t>. The neutron has no charge.</a:t>
            </a:r>
          </a:p>
        </p:txBody>
      </p:sp>
      <p:sp>
        <p:nvSpPr>
          <p:cNvPr id="5632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Subatomic Particles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241"/>
          <a:stretch/>
        </p:blipFill>
        <p:spPr>
          <a:xfrm>
            <a:off x="304800" y="3429000"/>
            <a:ext cx="8534400" cy="221094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sz="quarter" idx="10"/>
          </p:nvPr>
        </p:nvSpPr>
        <p:spPr>
          <a:xfrm>
            <a:off x="365125" y="1514475"/>
            <a:ext cx="8696325" cy="4419600"/>
          </a:xfrm>
        </p:spPr>
        <p:txBody>
          <a:bodyPr/>
          <a:lstStyle/>
          <a:p>
            <a:r>
              <a:rPr lang="en-US">
                <a:latin typeface="Arial" charset="0"/>
              </a:rPr>
              <a:t>The most important number to the identity of an atom is the number of protons in its nucleus. </a:t>
            </a:r>
          </a:p>
          <a:p>
            <a:r>
              <a:rPr lang="en-US" i="1">
                <a:latin typeface="Arial" charset="0"/>
              </a:rPr>
              <a:t>The number of protons defines the element</a:t>
            </a:r>
            <a:r>
              <a:rPr lang="en-US">
                <a:latin typeface="Arial" charset="0"/>
              </a:rPr>
              <a:t>.</a:t>
            </a:r>
          </a:p>
          <a:p>
            <a:r>
              <a:rPr lang="en-US">
                <a:latin typeface="Arial" charset="0"/>
              </a:rPr>
              <a:t>The number of protons in an atom</a:t>
            </a:r>
            <a:r>
              <a:rPr lang="en-US" altLang="ja-JP">
                <a:latin typeface="Arial" charset="0"/>
              </a:rPr>
              <a:t>’s nucleus is its </a:t>
            </a:r>
            <a:r>
              <a:rPr lang="en-US" altLang="ja-JP" b="1">
                <a:latin typeface="Arial" charset="0"/>
              </a:rPr>
              <a:t>atomic number </a:t>
            </a:r>
            <a:r>
              <a:rPr lang="en-US" altLang="ja-JP">
                <a:latin typeface="Arial" charset="0"/>
              </a:rPr>
              <a:t>and is given the symbol </a:t>
            </a:r>
            <a:r>
              <a:rPr lang="en-US" altLang="ja-JP" b="1" i="1">
                <a:latin typeface="Arial" charset="0"/>
              </a:rPr>
              <a:t>Z</a:t>
            </a:r>
            <a:r>
              <a:rPr lang="en-US" altLang="ja-JP">
                <a:latin typeface="Arial" charset="0"/>
              </a:rPr>
              <a:t>.</a:t>
            </a:r>
            <a:endParaRPr lang="en-US">
              <a:latin typeface="Arial" charset="0"/>
            </a:endParaRPr>
          </a:p>
        </p:txBody>
      </p:sp>
      <p:sp>
        <p:nvSpPr>
          <p:cNvPr id="57346"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Elements: Defined by Their Numbers of Protons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Elements: Defined by Their Numbers of Protons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995"/>
          <a:stretch/>
        </p:blipFill>
        <p:spPr>
          <a:xfrm>
            <a:off x="904875" y="1263789"/>
            <a:ext cx="7334250" cy="489888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70"/>
          <a:stretch/>
        </p:blipFill>
        <p:spPr>
          <a:xfrm>
            <a:off x="381000" y="683589"/>
            <a:ext cx="8382000" cy="57457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ontent Placeholder 2"/>
          <p:cNvSpPr>
            <a:spLocks noGrp="1"/>
          </p:cNvSpPr>
          <p:nvPr>
            <p:ph sz="quarter" idx="10"/>
          </p:nvPr>
        </p:nvSpPr>
        <p:spPr>
          <a:xfrm>
            <a:off x="365125" y="808038"/>
            <a:ext cx="5011738" cy="5115246"/>
          </a:xfrm>
        </p:spPr>
        <p:txBody>
          <a:bodyPr/>
          <a:lstStyle/>
          <a:p>
            <a:pPr eaLnBrk="1" hangingPunct="1"/>
            <a:r>
              <a:rPr lang="en-US" b="1" dirty="0">
                <a:latin typeface="Arial" charset="0"/>
              </a:rPr>
              <a:t>Scanning tunneling microscopy (STM</a:t>
            </a:r>
            <a:r>
              <a:rPr lang="en-US" b="1" dirty="0" smtClean="0">
                <a:latin typeface="Arial" charset="0"/>
              </a:rPr>
              <a:t>)</a:t>
            </a:r>
            <a:r>
              <a:rPr lang="en-US" dirty="0" smtClean="0">
                <a:latin typeface="Arial" charset="0"/>
              </a:rPr>
              <a:t> </a:t>
            </a:r>
            <a:r>
              <a:rPr lang="en-US" dirty="0">
                <a:latin typeface="Arial" charset="0"/>
              </a:rPr>
              <a:t>is a technique that can image, and even move, individual atoms and molecules.</a:t>
            </a:r>
          </a:p>
          <a:p>
            <a:pPr eaLnBrk="1" hangingPunct="1"/>
            <a:r>
              <a:rPr lang="en-US" dirty="0">
                <a:latin typeface="Arial" charset="0"/>
              </a:rPr>
              <a:t>The image below, obtained by STM, shows iron atoms (red) on a copper surface (blue).</a:t>
            </a:r>
          </a:p>
        </p:txBody>
      </p:sp>
      <p:sp>
        <p:nvSpPr>
          <p:cNvPr id="102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Imaging and Moving Individual Atoms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743" y="825817"/>
            <a:ext cx="3297365" cy="520636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5324475"/>
          </a:xfrm>
        </p:spPr>
        <p:txBody>
          <a:bodyPr/>
          <a:lstStyle/>
          <a:p>
            <a:pPr>
              <a:defRPr/>
            </a:pPr>
            <a:r>
              <a:rPr lang="en-US" dirty="0" smtClean="0">
                <a:ea typeface="+mn-ea"/>
                <a:cs typeface="+mn-cs"/>
              </a:rPr>
              <a:t>Each element is identified by a unique atomic number and with a unique </a:t>
            </a:r>
            <a:r>
              <a:rPr lang="en-US" b="1" dirty="0" smtClean="0">
                <a:ea typeface="+mn-ea"/>
                <a:cs typeface="+mn-cs"/>
              </a:rPr>
              <a:t>chemical symbol</a:t>
            </a:r>
            <a:r>
              <a:rPr lang="en-US" dirty="0" smtClean="0">
                <a:ea typeface="+mn-ea"/>
                <a:cs typeface="+mn-cs"/>
              </a:rPr>
              <a:t>.</a:t>
            </a:r>
          </a:p>
          <a:p>
            <a:pPr>
              <a:buFontTx/>
              <a:buNone/>
              <a:defRPr/>
            </a:pPr>
            <a:endParaRPr lang="en-US" sz="2000" dirty="0" smtClean="0">
              <a:ea typeface="+mn-ea"/>
              <a:cs typeface="+mn-cs"/>
            </a:endParaRPr>
          </a:p>
          <a:p>
            <a:pPr>
              <a:defRPr/>
            </a:pPr>
            <a:r>
              <a:rPr lang="en-US" dirty="0" smtClean="0">
                <a:ea typeface="+mn-ea"/>
                <a:cs typeface="+mn-cs"/>
              </a:rPr>
              <a:t>The chemical symbol is either a one- or two-letter abbreviation listed directly below its atomic number on the periodic table.</a:t>
            </a:r>
          </a:p>
          <a:p>
            <a:pPr>
              <a:buFontTx/>
              <a:buNone/>
              <a:defRPr/>
            </a:pPr>
            <a:endParaRPr lang="en-US" sz="1400" dirty="0" smtClean="0">
              <a:ea typeface="+mn-ea"/>
              <a:cs typeface="+mn-cs"/>
            </a:endParaRPr>
          </a:p>
          <a:p>
            <a:pPr lvl="1">
              <a:defRPr/>
            </a:pPr>
            <a:r>
              <a:rPr lang="en-US" dirty="0" smtClean="0">
                <a:ea typeface="+mn-ea"/>
                <a:cs typeface="+mn-cs"/>
              </a:rPr>
              <a:t>The chemical symbol for helium is He.</a:t>
            </a:r>
          </a:p>
          <a:p>
            <a:pPr lvl="1">
              <a:defRPr/>
            </a:pPr>
            <a:r>
              <a:rPr lang="en-US" dirty="0" smtClean="0">
                <a:ea typeface="+mn-ea"/>
                <a:cs typeface="+mn-cs"/>
              </a:rPr>
              <a:t>The chemical symbol for carbon is C.</a:t>
            </a:r>
          </a:p>
          <a:p>
            <a:pPr lvl="1">
              <a:defRPr/>
            </a:pPr>
            <a:r>
              <a:rPr lang="en-US" dirty="0" smtClean="0">
                <a:ea typeface="+mn-ea"/>
                <a:cs typeface="+mn-cs"/>
              </a:rPr>
              <a:t>The chemical symbol for nitrogen is N. </a:t>
            </a:r>
            <a:endParaRPr lang="en-US" dirty="0"/>
          </a:p>
        </p:txBody>
      </p:sp>
      <p:sp>
        <p:nvSpPr>
          <p:cNvPr id="6041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819781"/>
          </a:xfrm>
        </p:spPr>
        <p:txBody>
          <a:bodyPr/>
          <a:lstStyle/>
          <a:p>
            <a:pPr>
              <a:defRPr/>
            </a:pPr>
            <a:r>
              <a:rPr lang="en-US" dirty="0" smtClean="0">
                <a:solidFill>
                  <a:srgbClr val="000000"/>
                </a:solidFill>
                <a:ea typeface="+mn-ea"/>
                <a:cs typeface="+mn-cs"/>
              </a:rPr>
              <a:t>All atoms of a given element have the same number of protons; however, they do not necessarily have the same number of neutrons.</a:t>
            </a:r>
          </a:p>
          <a:p>
            <a:pPr marL="804863" lvl="2" indent="-342900">
              <a:buFont typeface="Arial" panose="020B0604020202020204" pitchFamily="34" charset="0"/>
              <a:buChar char="–"/>
              <a:defRPr/>
            </a:pPr>
            <a:r>
              <a:rPr lang="en-US" dirty="0" smtClean="0">
                <a:solidFill>
                  <a:srgbClr val="000000"/>
                </a:solidFill>
                <a:ea typeface="+mn-ea"/>
                <a:cs typeface="+mn-cs"/>
              </a:rPr>
              <a:t>For example, all neon atoms contain 10 protons, but they may contain 10, 11, or 12 neutrons. All three types of neon atoms exist, and each has a slightly different mass. </a:t>
            </a:r>
          </a:p>
          <a:p>
            <a:pPr>
              <a:defRPr/>
            </a:pPr>
            <a:r>
              <a:rPr lang="en-US" dirty="0" smtClean="0">
                <a:solidFill>
                  <a:srgbClr val="000000"/>
                </a:solidFill>
                <a:ea typeface="+mn-ea"/>
                <a:cs typeface="+mn-cs"/>
              </a:rPr>
              <a:t>Atoms with the same number of protons but a different number of neutrons are called </a:t>
            </a:r>
            <a:r>
              <a:rPr lang="en-US" b="1" dirty="0" smtClean="0">
                <a:solidFill>
                  <a:srgbClr val="000000"/>
                </a:solidFill>
                <a:ea typeface="+mn-ea"/>
                <a:cs typeface="+mn-cs"/>
              </a:rPr>
              <a:t>isotopes</a:t>
            </a:r>
            <a:r>
              <a:rPr lang="en-US" dirty="0" smtClean="0">
                <a:solidFill>
                  <a:srgbClr val="000000"/>
                </a:solidFill>
                <a:ea typeface="+mn-ea"/>
                <a:cs typeface="+mn-cs"/>
              </a:rPr>
              <a:t>.</a:t>
            </a:r>
            <a:endParaRPr lang="en-US" dirty="0">
              <a:solidFill>
                <a:srgbClr val="000000"/>
              </a:solidFill>
              <a:ea typeface="+mn-ea"/>
              <a:cs typeface="+mn-cs"/>
            </a:endParaRPr>
          </a:p>
        </p:txBody>
      </p:sp>
      <p:sp>
        <p:nvSpPr>
          <p:cNvPr id="614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a:defRPr/>
            </a:pPr>
            <a:r>
              <a:rPr lang="en-US" dirty="0" smtClean="0">
                <a:ea typeface="+mn-ea"/>
                <a:cs typeface="+mn-cs"/>
              </a:rPr>
              <a:t>The relative amount of each different isotope in a naturally occurring sample of a given element is roughly constant. </a:t>
            </a:r>
          </a:p>
          <a:p>
            <a:pPr>
              <a:defRPr/>
            </a:pPr>
            <a:endParaRPr lang="en-US" sz="1400" dirty="0" smtClean="0">
              <a:ea typeface="+mn-ea"/>
              <a:cs typeface="+mn-cs"/>
            </a:endParaRPr>
          </a:p>
          <a:p>
            <a:pPr>
              <a:defRPr/>
            </a:pPr>
            <a:r>
              <a:rPr lang="en-US" dirty="0" smtClean="0">
                <a:ea typeface="+mn-ea"/>
                <a:cs typeface="+mn-cs"/>
              </a:rPr>
              <a:t>These percentages are called the </a:t>
            </a:r>
            <a:r>
              <a:rPr lang="en-US" b="1" dirty="0" smtClean="0">
                <a:ea typeface="+mn-ea"/>
                <a:cs typeface="+mn-cs"/>
              </a:rPr>
              <a:t>natural abundance</a:t>
            </a:r>
            <a:r>
              <a:rPr lang="en-US" dirty="0" smtClean="0">
                <a:ea typeface="+mn-ea"/>
                <a:cs typeface="+mn-cs"/>
              </a:rPr>
              <a:t> of the isotopes.</a:t>
            </a:r>
          </a:p>
          <a:p>
            <a:pPr>
              <a:defRPr/>
            </a:pPr>
            <a:endParaRPr lang="en-US" sz="1200" dirty="0" smtClean="0">
              <a:ea typeface="+mn-ea"/>
              <a:cs typeface="+mn-cs"/>
            </a:endParaRPr>
          </a:p>
          <a:p>
            <a:pPr lvl="1">
              <a:defRPr/>
            </a:pPr>
            <a:r>
              <a:rPr lang="en-US" dirty="0" smtClean="0">
                <a:ea typeface="+mn-ea"/>
                <a:cs typeface="+mn-cs"/>
              </a:rPr>
              <a:t>Advances in mass spectrometry have allowed accurate measurements that reveal small but significant variations in the natural abundance of isotopes for many elements.</a:t>
            </a:r>
          </a:p>
          <a:p>
            <a:pPr>
              <a:defRPr/>
            </a:pPr>
            <a:endParaRPr lang="en-US" dirty="0">
              <a:ea typeface="+mn-ea"/>
              <a:cs typeface="+mn-cs"/>
            </a:endParaRPr>
          </a:p>
        </p:txBody>
      </p:sp>
      <p:sp>
        <p:nvSpPr>
          <p:cNvPr id="6246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sz="quarter" idx="10"/>
          </p:nvPr>
        </p:nvSpPr>
        <p:spPr>
          <a:xfrm>
            <a:off x="365125" y="808038"/>
            <a:ext cx="8696325" cy="4659312"/>
          </a:xfrm>
        </p:spPr>
        <p:txBody>
          <a:bodyPr/>
          <a:lstStyle/>
          <a:p>
            <a:r>
              <a:rPr lang="en-US">
                <a:latin typeface="Arial" charset="0"/>
              </a:rPr>
              <a:t>The sum of the number of neutrons and protons in an atom is its </a:t>
            </a:r>
            <a:r>
              <a:rPr lang="en-US" b="1">
                <a:latin typeface="Arial" charset="0"/>
              </a:rPr>
              <a:t>mass number</a:t>
            </a:r>
            <a:r>
              <a:rPr lang="en-US">
                <a:latin typeface="Arial" charset="0"/>
              </a:rPr>
              <a:t> and is represented by the symbol </a:t>
            </a:r>
            <a:r>
              <a:rPr lang="en-US" b="1" i="1">
                <a:latin typeface="Arial" charset="0"/>
              </a:rPr>
              <a:t>A</a:t>
            </a:r>
            <a:r>
              <a:rPr lang="en-US">
                <a:latin typeface="Arial" charset="0"/>
              </a:rPr>
              <a:t>.</a:t>
            </a:r>
          </a:p>
          <a:p>
            <a:pPr>
              <a:buFontTx/>
              <a:buNone/>
            </a:pPr>
            <a:r>
              <a:rPr lang="en-US" sz="2800" i="1">
                <a:latin typeface="Arial" charset="0"/>
              </a:rPr>
              <a:t>A </a:t>
            </a:r>
            <a:r>
              <a:rPr lang="en-US" sz="2800">
                <a:latin typeface="Arial" charset="0"/>
              </a:rPr>
              <a:t>= number of protons (p) + number of neutrons (n)</a:t>
            </a:r>
          </a:p>
          <a:p>
            <a:endParaRPr lang="en-US" sz="2800" b="1" i="1">
              <a:latin typeface="Arial" charset="0"/>
            </a:endParaRPr>
          </a:p>
          <a:p>
            <a:endParaRPr lang="en-US">
              <a:latin typeface="Arial" charset="0"/>
            </a:endParaRPr>
          </a:p>
          <a:p>
            <a:pPr lvl="1"/>
            <a:endParaRPr lang="en-US">
              <a:latin typeface="Arial" charset="0"/>
            </a:endParaRPr>
          </a:p>
          <a:p>
            <a:pPr lvl="1"/>
            <a:r>
              <a:rPr lang="en-US">
                <a:latin typeface="Arial" charset="0"/>
              </a:rPr>
              <a:t>X is the chemical symbol, </a:t>
            </a:r>
            <a:r>
              <a:rPr lang="en-US" i="1">
                <a:latin typeface="Arial" charset="0"/>
              </a:rPr>
              <a:t>A</a:t>
            </a:r>
            <a:r>
              <a:rPr lang="en-US">
                <a:latin typeface="Arial" charset="0"/>
              </a:rPr>
              <a:t> is the mass number, and </a:t>
            </a:r>
            <a:r>
              <a:rPr lang="en-US" i="1">
                <a:latin typeface="Arial" charset="0"/>
              </a:rPr>
              <a:t>Z</a:t>
            </a:r>
            <a:r>
              <a:rPr lang="en-US">
                <a:latin typeface="Arial" charset="0"/>
              </a:rPr>
              <a:t> is the atomic number. </a:t>
            </a:r>
            <a:endParaRPr lang="en-US" b="1">
              <a:latin typeface="Arial" charset="0"/>
            </a:endParaRPr>
          </a:p>
        </p:txBody>
      </p:sp>
      <p:sp>
        <p:nvSpPr>
          <p:cNvPr id="6349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sp>
        <p:nvSpPr>
          <p:cNvPr id="634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349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63493" name="Picture 12" descr="C:\Documents and Settings\GEX User\Desktop\IRDVDs\50627 Tro IRDVD\Lecture\component\02_slide 43_mathtyp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54375" y="5589588"/>
            <a:ext cx="26352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566"/>
          <a:stretch/>
        </p:blipFill>
        <p:spPr>
          <a:xfrm>
            <a:off x="1306598" y="3046475"/>
            <a:ext cx="6530804" cy="133502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sz="quarter" idx="10"/>
          </p:nvPr>
        </p:nvSpPr>
        <p:spPr>
          <a:xfrm>
            <a:off x="365125" y="817563"/>
            <a:ext cx="8696325" cy="4419600"/>
          </a:xfrm>
        </p:spPr>
        <p:txBody>
          <a:bodyPr/>
          <a:lstStyle/>
          <a:p>
            <a:r>
              <a:rPr lang="en-US">
                <a:latin typeface="Arial" charset="0"/>
              </a:rPr>
              <a:t>A second common notation for isotopes is the chemical symbol (or chemical name) followed by a dash and the mass number of the isotope.</a:t>
            </a:r>
          </a:p>
          <a:p>
            <a:endParaRPr lang="en-US">
              <a:latin typeface="Arial" charset="0"/>
            </a:endParaRPr>
          </a:p>
          <a:p>
            <a:pPr>
              <a:buFontTx/>
              <a:buNone/>
            </a:pPr>
            <a:endParaRPr lang="en-US">
              <a:latin typeface="Arial" charset="0"/>
            </a:endParaRPr>
          </a:p>
        </p:txBody>
      </p:sp>
      <p:sp>
        <p:nvSpPr>
          <p:cNvPr id="6451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sp>
        <p:nvSpPr>
          <p:cNvPr id="6451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64516" name="Picture 10" descr="C:\Documents and Settings\GEX User\Desktop\IRDVDs\50627 Tro IRDVD\Lecture\component\02_slide 44_mathtyp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74913" y="4786313"/>
            <a:ext cx="41941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155"/>
          <a:stretch/>
        </p:blipFill>
        <p:spPr>
          <a:xfrm>
            <a:off x="304800" y="3038793"/>
            <a:ext cx="8534400" cy="133464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13"/>
          <a:stretch/>
        </p:blipFill>
        <p:spPr>
          <a:xfrm>
            <a:off x="304800" y="2273427"/>
            <a:ext cx="8534400" cy="196824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p:cNvSpPr>
            <a:spLocks noGrp="1"/>
          </p:cNvSpPr>
          <p:nvPr>
            <p:ph sz="quarter" idx="10"/>
          </p:nvPr>
        </p:nvSpPr>
        <p:spPr>
          <a:xfrm>
            <a:off x="365125" y="808038"/>
            <a:ext cx="8696325" cy="4419600"/>
          </a:xfrm>
        </p:spPr>
        <p:txBody>
          <a:bodyPr/>
          <a:lstStyle/>
          <a:p>
            <a:r>
              <a:rPr lang="en-US">
                <a:latin typeface="Arial" charset="0"/>
              </a:rPr>
              <a:t>The number of electrons in a neutral atom is equal to the number of protons in its nucleus (designated by its atomic number </a:t>
            </a:r>
            <a:r>
              <a:rPr lang="en-US" i="1">
                <a:latin typeface="Arial" charset="0"/>
              </a:rPr>
              <a:t>Z</a:t>
            </a:r>
            <a:r>
              <a:rPr lang="en-US">
                <a:latin typeface="Arial" charset="0"/>
              </a:rPr>
              <a:t>).</a:t>
            </a:r>
          </a:p>
          <a:p>
            <a:endParaRPr lang="en-US" sz="1200">
              <a:latin typeface="Arial" charset="0"/>
            </a:endParaRPr>
          </a:p>
          <a:p>
            <a:r>
              <a:rPr lang="en-US">
                <a:latin typeface="Arial" charset="0"/>
              </a:rPr>
              <a:t>In a chemical change, however, atoms can lose or gain electrons and become charged particles called </a:t>
            </a:r>
            <a:r>
              <a:rPr lang="en-US" b="1">
                <a:latin typeface="Arial" charset="0"/>
              </a:rPr>
              <a:t>ions</a:t>
            </a:r>
            <a:r>
              <a:rPr lang="en-US">
                <a:latin typeface="Arial" charset="0"/>
              </a:rPr>
              <a:t>.</a:t>
            </a:r>
          </a:p>
          <a:p>
            <a:pPr lvl="1">
              <a:buFontTx/>
              <a:buNone/>
            </a:pPr>
            <a:endParaRPr lang="en-US" sz="1000">
              <a:latin typeface="Arial" charset="0"/>
            </a:endParaRPr>
          </a:p>
          <a:p>
            <a:pPr lvl="1"/>
            <a:r>
              <a:rPr lang="en-US">
                <a:latin typeface="Arial" charset="0"/>
              </a:rPr>
              <a:t>Positively charged ions, such as Na</a:t>
            </a:r>
            <a:r>
              <a:rPr lang="en-US" baseline="30000">
                <a:latin typeface="Arial" charset="0"/>
              </a:rPr>
              <a:t>+</a:t>
            </a:r>
            <a:r>
              <a:rPr lang="en-US">
                <a:latin typeface="Arial" charset="0"/>
              </a:rPr>
              <a:t>, are called </a:t>
            </a:r>
            <a:r>
              <a:rPr lang="en-US" b="1">
                <a:latin typeface="Arial" charset="0"/>
              </a:rPr>
              <a:t>cations</a:t>
            </a:r>
            <a:r>
              <a:rPr lang="en-US">
                <a:latin typeface="Arial" charset="0"/>
              </a:rPr>
              <a:t>.</a:t>
            </a:r>
          </a:p>
          <a:p>
            <a:pPr lvl="1"/>
            <a:r>
              <a:rPr lang="en-US">
                <a:latin typeface="Arial" charset="0"/>
              </a:rPr>
              <a:t>Negatively charged ions, such as F</a:t>
            </a:r>
            <a:r>
              <a:rPr lang="en-US" baseline="30000">
                <a:latin typeface="Arial" charset="0"/>
              </a:rPr>
              <a:t>–</a:t>
            </a:r>
            <a:r>
              <a:rPr lang="en-US">
                <a:latin typeface="Arial" charset="0"/>
              </a:rPr>
              <a:t>, are called </a:t>
            </a:r>
            <a:r>
              <a:rPr lang="en-US" b="1">
                <a:latin typeface="Arial" charset="0"/>
              </a:rPr>
              <a:t>anions</a:t>
            </a:r>
            <a:r>
              <a:rPr lang="en-US">
                <a:latin typeface="Arial" charset="0"/>
              </a:rPr>
              <a:t>. </a:t>
            </a:r>
          </a:p>
        </p:txBody>
      </p:sp>
      <p:sp>
        <p:nvSpPr>
          <p:cNvPr id="6656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Losing and Gaining Electrons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1381125"/>
            <a:ext cx="8696325" cy="4419600"/>
          </a:xfrm>
        </p:spPr>
        <p:txBody>
          <a:bodyPr/>
          <a:lstStyle/>
          <a:p>
            <a:pPr>
              <a:defRPr/>
            </a:pPr>
            <a:r>
              <a:rPr lang="en-US" dirty="0" smtClean="0">
                <a:ea typeface="+mn-ea"/>
                <a:cs typeface="+mn-cs"/>
              </a:rPr>
              <a:t>In 1869, Mendeleev noticed that certain groups of elements had similar properties.</a:t>
            </a:r>
          </a:p>
          <a:p>
            <a:pPr>
              <a:buFontTx/>
              <a:buNone/>
              <a:defRPr/>
            </a:pPr>
            <a:endParaRPr lang="en-US" sz="1050" dirty="0" smtClean="0">
              <a:ea typeface="+mn-ea"/>
              <a:cs typeface="+mn-cs"/>
            </a:endParaRPr>
          </a:p>
          <a:p>
            <a:pPr>
              <a:defRPr/>
            </a:pPr>
            <a:r>
              <a:rPr lang="en-US" dirty="0" smtClean="0">
                <a:ea typeface="+mn-ea"/>
                <a:cs typeface="+mn-cs"/>
              </a:rPr>
              <a:t>He found that when elements are listed in order of increasing mass, these similar properties recurred in a periodic pattern.</a:t>
            </a:r>
          </a:p>
          <a:p>
            <a:pPr lvl="1">
              <a:buFontTx/>
              <a:buNone/>
              <a:defRPr/>
            </a:pPr>
            <a:endParaRPr lang="en-US" sz="1050" dirty="0" smtClean="0">
              <a:ea typeface="+mn-ea"/>
              <a:cs typeface="+mn-cs"/>
            </a:endParaRPr>
          </a:p>
          <a:p>
            <a:pPr lvl="1">
              <a:defRPr/>
            </a:pPr>
            <a:r>
              <a:rPr lang="en-US" dirty="0" smtClean="0">
                <a:ea typeface="+mn-ea"/>
                <a:cs typeface="+mn-cs"/>
              </a:rPr>
              <a:t>To be periodic means to exhibit a repeating pattern.</a:t>
            </a:r>
            <a:endParaRPr lang="en-US" dirty="0"/>
          </a:p>
        </p:txBody>
      </p:sp>
      <p:sp>
        <p:nvSpPr>
          <p:cNvPr id="67586"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Finding Patterns: The Periodic Law and the Periodic Table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sz="quarter" idx="10"/>
          </p:nvPr>
        </p:nvSpPr>
        <p:spPr>
          <a:xfrm>
            <a:off x="304800" y="904875"/>
            <a:ext cx="8694738" cy="4419600"/>
          </a:xfrm>
        </p:spPr>
        <p:txBody>
          <a:bodyPr/>
          <a:lstStyle/>
          <a:p>
            <a:r>
              <a:rPr lang="en-US">
                <a:solidFill>
                  <a:srgbClr val="000000"/>
                </a:solidFill>
                <a:latin typeface="Arial" charset="0"/>
              </a:rPr>
              <a:t>Mendeleev summarized these observations in the </a:t>
            </a:r>
            <a:r>
              <a:rPr lang="en-US" b="1">
                <a:solidFill>
                  <a:srgbClr val="000000"/>
                </a:solidFill>
                <a:latin typeface="Arial" charset="0"/>
              </a:rPr>
              <a:t>periodic law</a:t>
            </a:r>
            <a:r>
              <a:rPr lang="en-US">
                <a:solidFill>
                  <a:srgbClr val="000000"/>
                </a:solidFill>
                <a:latin typeface="Arial" charset="0"/>
              </a:rPr>
              <a:t>:</a:t>
            </a:r>
          </a:p>
          <a:p>
            <a:pPr lvl="1"/>
            <a:endParaRPr lang="en-US" sz="1400" b="1">
              <a:solidFill>
                <a:srgbClr val="000000"/>
              </a:solidFill>
              <a:latin typeface="Arial" charset="0"/>
            </a:endParaRPr>
          </a:p>
          <a:p>
            <a:pPr lvl="1"/>
            <a:r>
              <a:rPr lang="en-US" b="1">
                <a:solidFill>
                  <a:srgbClr val="000000"/>
                </a:solidFill>
                <a:latin typeface="Arial" charset="0"/>
              </a:rPr>
              <a:t>When the elements are arranged in order of increasing mass, certain sets of properties recur periodically.</a:t>
            </a:r>
            <a:endParaRPr lang="en-US">
              <a:solidFill>
                <a:srgbClr val="000000"/>
              </a:solidFill>
              <a:latin typeface="Arial" charset="0"/>
            </a:endParaRPr>
          </a:p>
        </p:txBody>
      </p:sp>
      <p:sp>
        <p:nvSpPr>
          <p:cNvPr id="6861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Periodic Law</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423"/>
          <a:stretch/>
        </p:blipFill>
        <p:spPr>
          <a:xfrm>
            <a:off x="304800" y="3855339"/>
            <a:ext cx="8534400" cy="219532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sz="quarter" idx="10"/>
          </p:nvPr>
        </p:nvSpPr>
        <p:spPr>
          <a:xfrm>
            <a:off x="365125" y="808038"/>
            <a:ext cx="8696325" cy="1372683"/>
          </a:xfrm>
        </p:spPr>
        <p:txBody>
          <a:bodyPr/>
          <a:lstStyle/>
          <a:p>
            <a:r>
              <a:rPr lang="en-US" sz="2600" dirty="0">
                <a:latin typeface="Arial" charset="0"/>
              </a:rPr>
              <a:t>Mendeleev organized the known elements in a table. </a:t>
            </a:r>
          </a:p>
          <a:p>
            <a:r>
              <a:rPr lang="en-US" sz="2600" dirty="0">
                <a:latin typeface="Arial" charset="0"/>
              </a:rPr>
              <a:t>He arranged the rows so that elements with similar properties fall in the same vertical columns.</a:t>
            </a:r>
          </a:p>
        </p:txBody>
      </p:sp>
      <p:sp>
        <p:nvSpPr>
          <p:cNvPr id="6963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401"/>
          <a:stretch/>
        </p:blipFill>
        <p:spPr>
          <a:xfrm>
            <a:off x="2503878" y="2527934"/>
            <a:ext cx="4136243" cy="365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5681555"/>
          </a:xfrm>
        </p:spPr>
        <p:txBody>
          <a:bodyPr/>
          <a:lstStyle/>
          <a:p>
            <a:pPr eaLnBrk="1" hangingPunct="1">
              <a:defRPr/>
            </a:pPr>
            <a:r>
              <a:rPr lang="en-US" dirty="0" smtClean="0">
                <a:ea typeface="+mn-ea"/>
                <a:cs typeface="+mn-cs"/>
              </a:rPr>
              <a:t>In spite of their small size, atoms are the key to connecting the macroscopic and microscopic worlds. </a:t>
            </a:r>
          </a:p>
          <a:p>
            <a:pPr eaLnBrk="1" hangingPunct="1">
              <a:buFontTx/>
              <a:buNone/>
              <a:defRPr/>
            </a:pPr>
            <a:endParaRPr lang="en-US" dirty="0" smtClean="0">
              <a:ea typeface="+mn-ea"/>
              <a:cs typeface="+mn-cs"/>
            </a:endParaRPr>
          </a:p>
          <a:p>
            <a:pPr eaLnBrk="1" hangingPunct="1">
              <a:defRPr/>
            </a:pPr>
            <a:r>
              <a:rPr lang="en-US" dirty="0" smtClean="0">
                <a:ea typeface="+mn-ea"/>
                <a:cs typeface="+mn-cs"/>
              </a:rPr>
              <a:t>An </a:t>
            </a:r>
            <a:r>
              <a:rPr lang="en-US" b="1" dirty="0" smtClean="0">
                <a:solidFill>
                  <a:srgbClr val="000000"/>
                </a:solidFill>
                <a:ea typeface="+mn-ea"/>
                <a:cs typeface="+mn-cs"/>
              </a:rPr>
              <a:t>atom</a:t>
            </a:r>
            <a:r>
              <a:rPr lang="en-US" i="1" dirty="0" smtClean="0">
                <a:solidFill>
                  <a:srgbClr val="000000"/>
                </a:solidFill>
                <a:ea typeface="+mn-ea"/>
                <a:cs typeface="+mn-cs"/>
              </a:rPr>
              <a:t> </a:t>
            </a:r>
            <a:r>
              <a:rPr lang="en-US" dirty="0" smtClean="0">
                <a:solidFill>
                  <a:srgbClr val="000000"/>
                </a:solidFill>
                <a:ea typeface="+mn-ea"/>
                <a:cs typeface="+mn-cs"/>
              </a:rPr>
              <a:t>is </a:t>
            </a:r>
            <a:r>
              <a:rPr lang="en-US" dirty="0" smtClean="0">
                <a:ea typeface="+mn-ea"/>
                <a:cs typeface="+mn-cs"/>
              </a:rPr>
              <a:t>the smallest identifiable unit of an </a:t>
            </a:r>
            <a:r>
              <a:rPr lang="en-US" b="1" dirty="0" smtClean="0">
                <a:ea typeface="+mn-ea"/>
                <a:cs typeface="+mn-cs"/>
              </a:rPr>
              <a:t>element</a:t>
            </a:r>
            <a:r>
              <a:rPr lang="en-US" dirty="0" smtClean="0">
                <a:ea typeface="+mn-ea"/>
                <a:cs typeface="+mn-cs"/>
              </a:rPr>
              <a:t>. </a:t>
            </a:r>
          </a:p>
          <a:p>
            <a:pPr eaLnBrk="1" hangingPunct="1">
              <a:buFontTx/>
              <a:buNone/>
              <a:defRPr/>
            </a:pPr>
            <a:endParaRPr lang="en-US" dirty="0" smtClean="0">
              <a:ea typeface="+mn-ea"/>
              <a:cs typeface="+mn-cs"/>
            </a:endParaRPr>
          </a:p>
          <a:p>
            <a:pPr eaLnBrk="1" hangingPunct="1">
              <a:defRPr/>
            </a:pPr>
            <a:r>
              <a:rPr lang="en-US" dirty="0" smtClean="0">
                <a:ea typeface="+mn-ea"/>
                <a:cs typeface="+mn-cs"/>
              </a:rPr>
              <a:t>There are about</a:t>
            </a:r>
          </a:p>
          <a:p>
            <a:pPr marL="692150" lvl="3" eaLnBrk="1" hangingPunct="1">
              <a:defRPr/>
            </a:pPr>
            <a:r>
              <a:rPr lang="en-US" sz="2400" dirty="0" smtClean="0">
                <a:ea typeface="+mn-ea"/>
                <a:cs typeface="+mn-cs"/>
              </a:rPr>
              <a:t>91 different, naturally occurring elements, and</a:t>
            </a:r>
          </a:p>
          <a:p>
            <a:pPr marL="692150" lvl="3" eaLnBrk="1" hangingPunct="1">
              <a:defRPr/>
            </a:pPr>
            <a:r>
              <a:rPr lang="en-US" sz="2400" dirty="0" smtClean="0">
                <a:ea typeface="+mn-ea"/>
                <a:cs typeface="+mn-cs"/>
              </a:rPr>
              <a:t>over 20 synthetic elements (elements not found </a:t>
            </a:r>
            <a:br>
              <a:rPr lang="en-US" sz="2400" dirty="0" smtClean="0">
                <a:ea typeface="+mn-ea"/>
                <a:cs typeface="+mn-cs"/>
              </a:rPr>
            </a:br>
            <a:r>
              <a:rPr lang="en-US" sz="2400" dirty="0" smtClean="0">
                <a:ea typeface="+mn-ea"/>
                <a:cs typeface="+mn-cs"/>
              </a:rPr>
              <a:t>in nature).</a:t>
            </a:r>
            <a:endParaRPr lang="en-US" sz="2400" dirty="0" smtClean="0"/>
          </a:p>
        </p:txBody>
      </p:sp>
      <p:sp>
        <p:nvSpPr>
          <p:cNvPr id="1229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Imaging and Moving Individual Atoms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sz="quarter" idx="10"/>
          </p:nvPr>
        </p:nvSpPr>
        <p:spPr>
          <a:xfrm>
            <a:off x="365125" y="808038"/>
            <a:ext cx="8696325" cy="4419600"/>
          </a:xfrm>
        </p:spPr>
        <p:txBody>
          <a:bodyPr/>
          <a:lstStyle/>
          <a:p>
            <a:r>
              <a:rPr lang="en-US">
                <a:latin typeface="Arial" charset="0"/>
              </a:rPr>
              <a:t>Mendeleev</a:t>
            </a:r>
            <a:r>
              <a:rPr lang="en-US" altLang="ja-JP">
                <a:latin typeface="Arial" charset="0"/>
              </a:rPr>
              <a:t>’s table contained some gaps, which allowed him to predict the existence (and even the properties) of yet undiscovered elements. </a:t>
            </a:r>
          </a:p>
          <a:p>
            <a:pPr lvl="1">
              <a:buFontTx/>
              <a:buNone/>
            </a:pPr>
            <a:endParaRPr lang="en-US" sz="1000">
              <a:latin typeface="Arial" charset="0"/>
            </a:endParaRPr>
          </a:p>
          <a:p>
            <a:pPr lvl="1"/>
            <a:r>
              <a:rPr lang="en-US">
                <a:latin typeface="Arial" charset="0"/>
              </a:rPr>
              <a:t>Mendeleev predicted the existence of an element he called eka-silicon.</a:t>
            </a:r>
          </a:p>
          <a:p>
            <a:pPr lvl="1">
              <a:buFontTx/>
              <a:buNone/>
            </a:pPr>
            <a:endParaRPr lang="en-US" sz="1000">
              <a:latin typeface="Arial" charset="0"/>
            </a:endParaRPr>
          </a:p>
          <a:p>
            <a:pPr lvl="1"/>
            <a:r>
              <a:rPr lang="en-US">
                <a:latin typeface="Arial" charset="0"/>
              </a:rPr>
              <a:t>In 1886, eka-silicon was discovered by German chemist Clemens Winkler (1838–1904), who named it germanium.</a:t>
            </a:r>
          </a:p>
        </p:txBody>
      </p:sp>
      <p:sp>
        <p:nvSpPr>
          <p:cNvPr id="7065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sz="quarter" idx="10"/>
          </p:nvPr>
        </p:nvSpPr>
        <p:spPr>
          <a:xfrm>
            <a:off x="365125" y="1146175"/>
            <a:ext cx="8696325" cy="4419600"/>
          </a:xfrm>
        </p:spPr>
        <p:txBody>
          <a:bodyPr/>
          <a:lstStyle/>
          <a:p>
            <a:r>
              <a:rPr lang="en-US">
                <a:latin typeface="Arial" charset="0"/>
              </a:rPr>
              <a:t>In the modern table, elements are listed in order of increasing atomic number rather than increasing relative mass. </a:t>
            </a:r>
          </a:p>
          <a:p>
            <a:endParaRPr lang="en-US" sz="1100">
              <a:latin typeface="Arial" charset="0"/>
            </a:endParaRPr>
          </a:p>
          <a:p>
            <a:r>
              <a:rPr lang="en-US">
                <a:latin typeface="Arial" charset="0"/>
              </a:rPr>
              <a:t>The modern periodic table also contains more elements than Mendeleev</a:t>
            </a:r>
            <a:r>
              <a:rPr lang="en-US" altLang="ja-JP">
                <a:latin typeface="Arial" charset="0"/>
              </a:rPr>
              <a:t>’s original table because more have been discovered since his time. </a:t>
            </a:r>
            <a:endParaRPr lang="en-US">
              <a:latin typeface="Arial" charset="0"/>
            </a:endParaRPr>
          </a:p>
        </p:txBody>
      </p:sp>
      <p:sp>
        <p:nvSpPr>
          <p:cNvPr id="7168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Modern Periodic Table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Modern 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67"/>
          <a:stretch/>
        </p:blipFill>
        <p:spPr>
          <a:xfrm>
            <a:off x="653190" y="842961"/>
            <a:ext cx="7837620" cy="549823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1289050"/>
            <a:ext cx="8696325" cy="3440942"/>
          </a:xfrm>
        </p:spPr>
        <p:txBody>
          <a:bodyPr/>
          <a:lstStyle/>
          <a:p>
            <a:pPr>
              <a:defRPr/>
            </a:pPr>
            <a:r>
              <a:rPr lang="en-US" dirty="0" smtClean="0">
                <a:ea typeface="+mn-ea"/>
                <a:cs typeface="+mn-cs"/>
              </a:rPr>
              <a:t>Elements in the periodic table are classified as the following: </a:t>
            </a:r>
          </a:p>
          <a:p>
            <a:pPr marL="792163" lvl="3" indent="-341313">
              <a:defRPr/>
            </a:pPr>
            <a:r>
              <a:rPr lang="en-US" sz="3200" dirty="0" smtClean="0">
                <a:ea typeface="+mn-ea"/>
                <a:cs typeface="+mn-cs"/>
              </a:rPr>
              <a:t>Metals </a:t>
            </a:r>
          </a:p>
          <a:p>
            <a:pPr marL="792163" lvl="3" indent="-341313">
              <a:defRPr/>
            </a:pPr>
            <a:r>
              <a:rPr lang="en-US" sz="3200" dirty="0" smtClean="0">
                <a:ea typeface="+mn-ea"/>
                <a:cs typeface="+mn-cs"/>
              </a:rPr>
              <a:t>Nonmetals </a:t>
            </a:r>
          </a:p>
          <a:p>
            <a:pPr marL="792163" lvl="3" indent="-341313">
              <a:defRPr/>
            </a:pPr>
            <a:r>
              <a:rPr lang="en-US" sz="3200" dirty="0" smtClean="0">
                <a:ea typeface="+mn-ea"/>
                <a:cs typeface="+mn-cs"/>
              </a:rPr>
              <a:t>Metalloids</a:t>
            </a:r>
            <a:endParaRPr lang="en-US" sz="2800" dirty="0" smtClean="0">
              <a:ea typeface="+mn-ea"/>
              <a:cs typeface="+mn-cs"/>
            </a:endParaRPr>
          </a:p>
          <a:p>
            <a:pPr>
              <a:buFontTx/>
              <a:buNone/>
              <a:defRPr/>
            </a:pPr>
            <a:endParaRPr lang="en-US" dirty="0" smtClean="0">
              <a:ea typeface="+mn-ea"/>
              <a:cs typeface="+mn-cs"/>
            </a:endParaRPr>
          </a:p>
        </p:txBody>
      </p:sp>
      <p:sp>
        <p:nvSpPr>
          <p:cNvPr id="7373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Classification of Elements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838248"/>
          </a:xfrm>
        </p:spPr>
        <p:txBody>
          <a:bodyPr/>
          <a:lstStyle/>
          <a:p>
            <a:pPr>
              <a:buFont typeface="Arial" panose="020B0604020202020204" pitchFamily="34" charset="0"/>
              <a:buChar char="–"/>
              <a:defRPr/>
            </a:pPr>
            <a:r>
              <a:rPr lang="en-US" sz="3000" b="1" dirty="0" smtClean="0">
                <a:ea typeface="+mn-ea"/>
                <a:cs typeface="+mn-cs"/>
              </a:rPr>
              <a:t>Metals</a:t>
            </a:r>
            <a:r>
              <a:rPr lang="en-US" sz="3000" dirty="0">
                <a:ea typeface="+mn-ea"/>
                <a:cs typeface="+mn-cs"/>
              </a:rPr>
              <a:t>,</a:t>
            </a:r>
            <a:r>
              <a:rPr lang="en-US" sz="3000" dirty="0" smtClean="0">
                <a:ea typeface="+mn-ea"/>
                <a:cs typeface="+mn-cs"/>
              </a:rPr>
              <a:t> on the lower-left side and middle of the periodic table, share some common properties.</a:t>
            </a:r>
          </a:p>
          <a:p>
            <a:pPr marL="692150" lvl="2" indent="-287338">
              <a:buFont typeface="Arial" panose="020B0604020202020204" pitchFamily="34" charset="0"/>
              <a:buChar char="–"/>
              <a:defRPr/>
            </a:pPr>
            <a:r>
              <a:rPr lang="en-US" sz="2600" dirty="0" smtClean="0">
                <a:ea typeface="+mn-ea"/>
                <a:cs typeface="+mn-cs"/>
              </a:rPr>
              <a:t>Good conductors of heat and electricity</a:t>
            </a:r>
          </a:p>
          <a:p>
            <a:pPr marL="692150" lvl="2" indent="-287338">
              <a:buFont typeface="Arial" panose="020B0604020202020204" pitchFamily="34" charset="0"/>
              <a:buChar char="–"/>
              <a:defRPr/>
            </a:pPr>
            <a:r>
              <a:rPr lang="en-US" sz="2600" dirty="0" smtClean="0">
                <a:ea typeface="+mn-ea"/>
                <a:cs typeface="+mn-cs"/>
              </a:rPr>
              <a:t>Can be pounded into flat sheets (malleability) </a:t>
            </a:r>
          </a:p>
          <a:p>
            <a:pPr marL="692150" lvl="2" indent="-287338">
              <a:buFont typeface="Arial" panose="020B0604020202020204" pitchFamily="34" charset="0"/>
              <a:buChar char="–"/>
              <a:defRPr/>
            </a:pPr>
            <a:r>
              <a:rPr lang="en-US" sz="2600" dirty="0" smtClean="0">
                <a:ea typeface="+mn-ea"/>
                <a:cs typeface="+mn-cs"/>
              </a:rPr>
              <a:t>Can be drawn into wires (ductility)</a:t>
            </a:r>
          </a:p>
          <a:p>
            <a:pPr marL="692150" lvl="2" indent="-287338">
              <a:buFont typeface="Arial" panose="020B0604020202020204" pitchFamily="34" charset="0"/>
              <a:buChar char="–"/>
              <a:defRPr/>
            </a:pPr>
            <a:r>
              <a:rPr lang="en-US" sz="2600" dirty="0" smtClean="0">
                <a:ea typeface="+mn-ea"/>
                <a:cs typeface="+mn-cs"/>
              </a:rPr>
              <a:t>Often shiny</a:t>
            </a:r>
          </a:p>
          <a:p>
            <a:pPr marL="692150" lvl="2" indent="-287338">
              <a:buFont typeface="Arial" panose="020B0604020202020204" pitchFamily="34" charset="0"/>
              <a:buChar char="–"/>
              <a:defRPr/>
            </a:pPr>
            <a:r>
              <a:rPr lang="en-US" sz="2600" dirty="0" smtClean="0">
                <a:ea typeface="+mn-ea"/>
                <a:cs typeface="+mn-cs"/>
              </a:rPr>
              <a:t>Tend to lose electrons when they undergo chemical changes</a:t>
            </a:r>
          </a:p>
          <a:p>
            <a:pPr marL="342900" lvl="2" indent="-342900">
              <a:defRPr/>
            </a:pPr>
            <a:r>
              <a:rPr lang="en-US" sz="3000" dirty="0" smtClean="0">
                <a:ea typeface="+mn-ea"/>
                <a:cs typeface="+mn-cs"/>
              </a:rPr>
              <a:t>Chromium, copper, strontium, and lead are typical metals.</a:t>
            </a:r>
            <a:endParaRPr lang="en-US" sz="3000" dirty="0"/>
          </a:p>
        </p:txBody>
      </p:sp>
      <p:sp>
        <p:nvSpPr>
          <p:cNvPr id="7475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Metals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081118"/>
          </a:xfrm>
        </p:spPr>
        <p:txBody>
          <a:bodyPr/>
          <a:lstStyle/>
          <a:p>
            <a:pPr>
              <a:defRPr/>
            </a:pPr>
            <a:r>
              <a:rPr lang="en-US" b="1" dirty="0" smtClean="0">
                <a:solidFill>
                  <a:srgbClr val="000000"/>
                </a:solidFill>
                <a:ea typeface="+mn-ea"/>
                <a:cs typeface="+mn-cs"/>
              </a:rPr>
              <a:t>Nonmetals</a:t>
            </a:r>
            <a:r>
              <a:rPr lang="en-US" dirty="0" smtClean="0">
                <a:solidFill>
                  <a:srgbClr val="000000"/>
                </a:solidFill>
                <a:ea typeface="+mn-ea"/>
                <a:cs typeface="+mn-cs"/>
              </a:rPr>
              <a:t> lie on the upper-right side of the periodic table. </a:t>
            </a:r>
          </a:p>
          <a:p>
            <a:pPr>
              <a:defRPr/>
            </a:pPr>
            <a:r>
              <a:rPr lang="en-US" dirty="0" smtClean="0">
                <a:solidFill>
                  <a:srgbClr val="000000"/>
                </a:solidFill>
                <a:ea typeface="+mn-ea"/>
                <a:cs typeface="+mn-cs"/>
              </a:rPr>
              <a:t>There are a total of 17 nonmetals:</a:t>
            </a:r>
          </a:p>
          <a:p>
            <a:pPr lvl="1">
              <a:defRPr/>
            </a:pPr>
            <a:r>
              <a:rPr lang="en-US" dirty="0" smtClean="0">
                <a:solidFill>
                  <a:srgbClr val="000000"/>
                </a:solidFill>
              </a:rPr>
              <a:t>Five are</a:t>
            </a:r>
            <a:r>
              <a:rPr lang="en-US" dirty="0" smtClean="0">
                <a:solidFill>
                  <a:srgbClr val="000000"/>
                </a:solidFill>
                <a:ea typeface="+mn-ea"/>
                <a:cs typeface="+mn-cs"/>
              </a:rPr>
              <a:t> solids at room temperature (C, P, S, Se, and I).</a:t>
            </a:r>
          </a:p>
          <a:p>
            <a:pPr lvl="1">
              <a:defRPr/>
            </a:pPr>
            <a:r>
              <a:rPr lang="en-US" dirty="0" smtClean="0">
                <a:solidFill>
                  <a:srgbClr val="000000"/>
                </a:solidFill>
                <a:ea typeface="+mn-ea"/>
                <a:cs typeface="+mn-cs"/>
              </a:rPr>
              <a:t>One is a liquid at room temperature (Br). </a:t>
            </a:r>
          </a:p>
          <a:p>
            <a:pPr lvl="1">
              <a:defRPr/>
            </a:pPr>
            <a:r>
              <a:rPr lang="en-US" dirty="0" smtClean="0">
                <a:solidFill>
                  <a:srgbClr val="000000"/>
                </a:solidFill>
              </a:rPr>
              <a:t>Eleven are</a:t>
            </a:r>
            <a:r>
              <a:rPr lang="en-US" dirty="0" smtClean="0">
                <a:solidFill>
                  <a:srgbClr val="000000"/>
                </a:solidFill>
                <a:ea typeface="+mn-ea"/>
                <a:cs typeface="+mn-cs"/>
              </a:rPr>
              <a:t> gases at room temperature (H, He, N, O, F, Ne, Cl, Ar, Kr, Xe, and </a:t>
            </a:r>
            <a:r>
              <a:rPr lang="en-US" dirty="0" err="1" smtClean="0">
                <a:solidFill>
                  <a:srgbClr val="000000"/>
                </a:solidFill>
                <a:ea typeface="+mn-ea"/>
                <a:cs typeface="+mn-cs"/>
              </a:rPr>
              <a:t>Rn</a:t>
            </a:r>
            <a:r>
              <a:rPr lang="en-US" dirty="0" smtClean="0">
                <a:solidFill>
                  <a:srgbClr val="000000"/>
                </a:solidFill>
                <a:ea typeface="+mn-ea"/>
                <a:cs typeface="+mn-cs"/>
              </a:rPr>
              <a:t>).</a:t>
            </a:r>
            <a:endParaRPr lang="en-US" dirty="0">
              <a:solidFill>
                <a:srgbClr val="000000"/>
              </a:solidFill>
            </a:endParaRPr>
          </a:p>
        </p:txBody>
      </p:sp>
      <p:sp>
        <p:nvSpPr>
          <p:cNvPr id="7577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Nonmetals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a:defRPr/>
            </a:pPr>
            <a:r>
              <a:rPr lang="en-US" dirty="0" smtClean="0">
                <a:ea typeface="+mn-ea"/>
                <a:cs typeface="+mn-cs"/>
              </a:rPr>
              <a:t>Nonmetals as a whole tend to have these properties:</a:t>
            </a:r>
          </a:p>
          <a:p>
            <a:pPr lvl="1">
              <a:defRPr/>
            </a:pPr>
            <a:endParaRPr lang="en-US" sz="1050" dirty="0" smtClean="0">
              <a:ea typeface="+mn-ea"/>
              <a:cs typeface="+mn-cs"/>
            </a:endParaRPr>
          </a:p>
          <a:p>
            <a:pPr lvl="1">
              <a:defRPr/>
            </a:pPr>
            <a:r>
              <a:rPr lang="en-US" dirty="0">
                <a:ea typeface="+mn-ea"/>
                <a:cs typeface="+mn-cs"/>
              </a:rPr>
              <a:t>P</a:t>
            </a:r>
            <a:r>
              <a:rPr lang="en-US" dirty="0" smtClean="0">
                <a:ea typeface="+mn-ea"/>
                <a:cs typeface="+mn-cs"/>
              </a:rPr>
              <a:t>oor conductors of heat and electricity</a:t>
            </a:r>
          </a:p>
          <a:p>
            <a:pPr lvl="1">
              <a:defRPr/>
            </a:pPr>
            <a:r>
              <a:rPr lang="en-US" dirty="0"/>
              <a:t>N</a:t>
            </a:r>
            <a:r>
              <a:rPr lang="en-US" dirty="0" smtClean="0"/>
              <a:t>ot ductile and not malleable</a:t>
            </a:r>
            <a:endParaRPr lang="en-US" dirty="0" smtClean="0">
              <a:ea typeface="+mn-ea"/>
              <a:cs typeface="+mn-cs"/>
            </a:endParaRPr>
          </a:p>
          <a:p>
            <a:pPr lvl="1">
              <a:defRPr/>
            </a:pPr>
            <a:r>
              <a:rPr lang="en-US" dirty="0">
                <a:ea typeface="+mn-ea"/>
                <a:cs typeface="+mn-cs"/>
              </a:rPr>
              <a:t>G</a:t>
            </a:r>
            <a:r>
              <a:rPr lang="en-US" dirty="0" smtClean="0">
                <a:ea typeface="+mn-ea"/>
                <a:cs typeface="+mn-cs"/>
              </a:rPr>
              <a:t>ain electrons when they undergo chemical changes</a:t>
            </a:r>
          </a:p>
          <a:p>
            <a:pPr lvl="1">
              <a:buFontTx/>
              <a:buNone/>
              <a:defRPr/>
            </a:pPr>
            <a:endParaRPr lang="en-US" sz="1050" dirty="0" smtClean="0">
              <a:ea typeface="+mn-ea"/>
              <a:cs typeface="+mn-cs"/>
            </a:endParaRPr>
          </a:p>
          <a:p>
            <a:pPr>
              <a:defRPr/>
            </a:pPr>
            <a:r>
              <a:rPr lang="en-US" dirty="0" smtClean="0">
                <a:ea typeface="+mn-ea"/>
                <a:cs typeface="+mn-cs"/>
              </a:rPr>
              <a:t>Oxygen, carbon, sulfur, bromine, and iodine are nonmetals.</a:t>
            </a:r>
            <a:endParaRPr lang="en-US" dirty="0">
              <a:ea typeface="+mn-ea"/>
              <a:cs typeface="+mn-cs"/>
            </a:endParaRPr>
          </a:p>
        </p:txBody>
      </p:sp>
      <p:sp>
        <p:nvSpPr>
          <p:cNvPr id="7680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Nonmetals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sz="quarter" idx="10"/>
          </p:nvPr>
        </p:nvSpPr>
        <p:spPr>
          <a:xfrm>
            <a:off x="365125" y="808038"/>
            <a:ext cx="8696325" cy="4419600"/>
          </a:xfrm>
        </p:spPr>
        <p:txBody>
          <a:bodyPr/>
          <a:lstStyle/>
          <a:p>
            <a:r>
              <a:rPr lang="en-US">
                <a:latin typeface="Arial" charset="0"/>
              </a:rPr>
              <a:t>Metalloids are sometimes called </a:t>
            </a:r>
            <a:r>
              <a:rPr lang="en-US" i="1">
                <a:latin typeface="Arial" charset="0"/>
              </a:rPr>
              <a:t>semimetals</a:t>
            </a:r>
            <a:r>
              <a:rPr lang="en-US">
                <a:latin typeface="Arial" charset="0"/>
              </a:rPr>
              <a:t>.</a:t>
            </a:r>
          </a:p>
          <a:p>
            <a:r>
              <a:rPr lang="en-US">
                <a:latin typeface="Arial" charset="0"/>
              </a:rPr>
              <a:t>They are elements that lie along the zigzag diagonal line that divides metals and nonmetals.</a:t>
            </a:r>
          </a:p>
          <a:p>
            <a:r>
              <a:rPr lang="en-US">
                <a:latin typeface="Arial" charset="0"/>
              </a:rPr>
              <a:t>They exhibit mixed properties. </a:t>
            </a:r>
          </a:p>
          <a:p>
            <a:r>
              <a:rPr lang="en-US">
                <a:latin typeface="Arial" charset="0"/>
              </a:rPr>
              <a:t>Several metalloids are also classified as </a:t>
            </a:r>
            <a:r>
              <a:rPr lang="en-US" b="1">
                <a:latin typeface="Arial" charset="0"/>
              </a:rPr>
              <a:t>semiconductors </a:t>
            </a:r>
            <a:r>
              <a:rPr lang="en-US">
                <a:latin typeface="Arial" charset="0"/>
              </a:rPr>
              <a:t>because of their intermediate (and highly temperature-dependent) electrical conductivity. </a:t>
            </a:r>
          </a:p>
        </p:txBody>
      </p:sp>
      <p:sp>
        <p:nvSpPr>
          <p:cNvPr id="7782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Metalloids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3773341"/>
          </a:xfrm>
        </p:spPr>
        <p:txBody>
          <a:bodyPr/>
          <a:lstStyle/>
          <a:p>
            <a:pPr>
              <a:defRPr/>
            </a:pPr>
            <a:r>
              <a:rPr lang="en-US" dirty="0" smtClean="0">
                <a:solidFill>
                  <a:srgbClr val="000000"/>
                </a:solidFill>
                <a:ea typeface="+mn-ea"/>
                <a:cs typeface="+mn-cs"/>
              </a:rPr>
              <a:t>The periodic table can also be divided into </a:t>
            </a:r>
          </a:p>
          <a:p>
            <a:pPr lvl="1">
              <a:buFont typeface="Arial" panose="020B0604020202020204" pitchFamily="34" charset="0"/>
              <a:buChar char="–"/>
              <a:defRPr/>
            </a:pPr>
            <a:r>
              <a:rPr lang="en-US" b="1" dirty="0" smtClean="0">
                <a:solidFill>
                  <a:srgbClr val="000000"/>
                </a:solidFill>
                <a:ea typeface="+mn-ea"/>
                <a:cs typeface="+mn-cs"/>
              </a:rPr>
              <a:t>main-group elements</a:t>
            </a:r>
            <a:r>
              <a:rPr lang="en-US" dirty="0" smtClean="0">
                <a:solidFill>
                  <a:srgbClr val="000000"/>
                </a:solidFill>
                <a:ea typeface="+mn-ea"/>
                <a:cs typeface="+mn-cs"/>
              </a:rPr>
              <a:t>, whose properties tend to be largely predictable based on their position in the periodic table.</a:t>
            </a:r>
          </a:p>
          <a:p>
            <a:pPr lvl="1">
              <a:buFont typeface="Arial" panose="020B0604020202020204" pitchFamily="34" charset="0"/>
              <a:buChar char="–"/>
              <a:defRPr/>
            </a:pPr>
            <a:r>
              <a:rPr lang="en-US" b="1" dirty="0">
                <a:solidFill>
                  <a:srgbClr val="000000"/>
                </a:solidFill>
                <a:ea typeface="+mn-ea"/>
                <a:cs typeface="+mn-cs"/>
              </a:rPr>
              <a:t>t</a:t>
            </a:r>
            <a:r>
              <a:rPr lang="en-US" b="1" dirty="0" smtClean="0">
                <a:solidFill>
                  <a:srgbClr val="000000"/>
                </a:solidFill>
                <a:ea typeface="+mn-ea"/>
                <a:cs typeface="+mn-cs"/>
              </a:rPr>
              <a:t>ransition elements</a:t>
            </a:r>
            <a:r>
              <a:rPr lang="en-US" dirty="0" smtClean="0">
                <a:solidFill>
                  <a:srgbClr val="000000"/>
                </a:solidFill>
                <a:ea typeface="+mn-ea"/>
                <a:cs typeface="+mn-cs"/>
              </a:rPr>
              <a:t> or </a:t>
            </a:r>
            <a:r>
              <a:rPr lang="en-US" b="1" dirty="0" smtClean="0">
                <a:solidFill>
                  <a:srgbClr val="000000"/>
                </a:solidFill>
                <a:ea typeface="+mn-ea"/>
                <a:cs typeface="+mn-cs"/>
              </a:rPr>
              <a:t>transition metals</a:t>
            </a:r>
            <a:r>
              <a:rPr lang="en-US" dirty="0" smtClean="0">
                <a:solidFill>
                  <a:srgbClr val="000000"/>
                </a:solidFill>
                <a:ea typeface="+mn-ea"/>
                <a:cs typeface="+mn-cs"/>
              </a:rPr>
              <a:t>, whose properties tend to be less predictable based simply on their position in the </a:t>
            </a:r>
            <a:br>
              <a:rPr lang="en-US" dirty="0" smtClean="0">
                <a:solidFill>
                  <a:srgbClr val="000000"/>
                </a:solidFill>
                <a:ea typeface="+mn-ea"/>
                <a:cs typeface="+mn-cs"/>
              </a:rPr>
            </a:br>
            <a:r>
              <a:rPr lang="en-US" dirty="0" smtClean="0">
                <a:solidFill>
                  <a:srgbClr val="000000"/>
                </a:solidFill>
                <a:ea typeface="+mn-ea"/>
                <a:cs typeface="+mn-cs"/>
              </a:rPr>
              <a:t>periodic table.</a:t>
            </a:r>
            <a:endParaRPr lang="en-US" dirty="0">
              <a:solidFill>
                <a:srgbClr val="000000"/>
              </a:solidFill>
              <a:ea typeface="+mn-ea"/>
              <a:cs typeface="+mn-cs"/>
            </a:endParaRPr>
          </a:p>
        </p:txBody>
      </p:sp>
      <p:sp>
        <p:nvSpPr>
          <p:cNvPr id="7885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313"/>
          <a:stretch/>
        </p:blipFill>
        <p:spPr>
          <a:xfrm>
            <a:off x="304800" y="1344168"/>
            <a:ext cx="8534400" cy="39898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sz="quarter" idx="10"/>
          </p:nvPr>
        </p:nvSpPr>
        <p:spPr>
          <a:xfrm>
            <a:off x="365125" y="1084263"/>
            <a:ext cx="8696325" cy="4419600"/>
          </a:xfrm>
        </p:spPr>
        <p:txBody>
          <a:bodyPr/>
          <a:lstStyle/>
          <a:p>
            <a:pPr eaLnBrk="1" hangingPunct="1"/>
            <a:r>
              <a:rPr lang="en-US" dirty="0">
                <a:latin typeface="Arial" charset="0"/>
              </a:rPr>
              <a:t>Leucippus (fifth century B.C.) and his student Democritus (460–370 B.C.) were the first to propose that matter was composed of small, indestructible particles. </a:t>
            </a:r>
          </a:p>
          <a:p>
            <a:pPr marL="685800" lvl="3" eaLnBrk="1" hangingPunct="1"/>
            <a:r>
              <a:rPr lang="en-US" sz="2800" dirty="0">
                <a:latin typeface="Arial" charset="0"/>
              </a:rPr>
              <a:t>Democritus wrote, </a:t>
            </a:r>
            <a:r>
              <a:rPr lang="en-US" altLang="ja-JP" sz="2800" dirty="0">
                <a:latin typeface="Arial" charset="0"/>
              </a:rPr>
              <a:t>“Nothing exists except atoms and empty space; everything else is opinion.” </a:t>
            </a:r>
          </a:p>
          <a:p>
            <a:pPr marL="685800" lvl="3" eaLnBrk="1" hangingPunct="1">
              <a:buFontTx/>
              <a:buNone/>
            </a:pPr>
            <a:endParaRPr lang="en-US" sz="1000" dirty="0">
              <a:latin typeface="Arial" charset="0"/>
            </a:endParaRPr>
          </a:p>
          <a:p>
            <a:pPr eaLnBrk="1" hangingPunct="1"/>
            <a:r>
              <a:rPr lang="en-US" dirty="0">
                <a:latin typeface="Arial" charset="0"/>
              </a:rPr>
              <a:t>They proposed that many different kinds of atoms existed, each different in shape and size, and that they moved randomly through empty space. </a:t>
            </a:r>
          </a:p>
        </p:txBody>
      </p:sp>
      <p:sp>
        <p:nvSpPr>
          <p:cNvPr id="14338"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Early Ideas about the Building Blocks of Matter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sz="quarter" idx="10"/>
          </p:nvPr>
        </p:nvSpPr>
        <p:spPr>
          <a:xfrm>
            <a:off x="365125" y="808038"/>
            <a:ext cx="8696325" cy="4419600"/>
          </a:xfrm>
        </p:spPr>
        <p:txBody>
          <a:bodyPr/>
          <a:lstStyle/>
          <a:p>
            <a:r>
              <a:rPr lang="en-US" dirty="0">
                <a:latin typeface="Arial" charset="0"/>
              </a:rPr>
              <a:t>The periodic table is divided into vertical columns and horizontal rows.</a:t>
            </a:r>
          </a:p>
          <a:p>
            <a:pPr lvl="1"/>
            <a:r>
              <a:rPr lang="en-US" dirty="0">
                <a:latin typeface="Arial" charset="0"/>
              </a:rPr>
              <a:t>Each vertical column is called a </a:t>
            </a:r>
            <a:r>
              <a:rPr lang="en-US" b="1" dirty="0">
                <a:latin typeface="Arial" charset="0"/>
              </a:rPr>
              <a:t>group</a:t>
            </a:r>
            <a:r>
              <a:rPr lang="en-US" dirty="0">
                <a:latin typeface="Arial" charset="0"/>
              </a:rPr>
              <a:t> (or family).</a:t>
            </a:r>
          </a:p>
          <a:p>
            <a:pPr lvl="1"/>
            <a:r>
              <a:rPr lang="en-US" dirty="0">
                <a:latin typeface="Arial" charset="0"/>
              </a:rPr>
              <a:t>Each horizontal row is called a </a:t>
            </a:r>
            <a:r>
              <a:rPr lang="en-US" b="1" dirty="0">
                <a:latin typeface="Arial" charset="0"/>
              </a:rPr>
              <a:t>period</a:t>
            </a:r>
            <a:r>
              <a:rPr lang="en-US" dirty="0">
                <a:latin typeface="Arial" charset="0"/>
              </a:rPr>
              <a:t>.</a:t>
            </a:r>
          </a:p>
          <a:p>
            <a:r>
              <a:rPr lang="en-US" dirty="0">
                <a:latin typeface="Arial" charset="0"/>
              </a:rPr>
              <a:t>There are a total of 18 groups and 7 periods.</a:t>
            </a:r>
          </a:p>
          <a:p>
            <a:r>
              <a:rPr lang="en-US" dirty="0">
                <a:latin typeface="Arial" charset="0"/>
              </a:rPr>
              <a:t>The groups are numbered 1–18 (or the A and B grouping).</a:t>
            </a:r>
          </a:p>
          <a:p>
            <a:endParaRPr lang="en-US" dirty="0">
              <a:latin typeface="Arial" charset="0"/>
            </a:endParaRPr>
          </a:p>
        </p:txBody>
      </p:sp>
      <p:sp>
        <p:nvSpPr>
          <p:cNvPr id="8089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sz="quarter" idx="10"/>
          </p:nvPr>
        </p:nvSpPr>
        <p:spPr>
          <a:xfrm>
            <a:off x="365125" y="808038"/>
            <a:ext cx="8696325" cy="3046988"/>
          </a:xfrm>
        </p:spPr>
        <p:txBody>
          <a:bodyPr/>
          <a:lstStyle/>
          <a:p>
            <a:r>
              <a:rPr lang="en-US" sz="3000" dirty="0">
                <a:latin typeface="Arial" charset="0"/>
              </a:rPr>
              <a:t>Main-group elements are in columns labeled with a number and the letter A (1A–8A or groups 1, 2, and 13–18). </a:t>
            </a:r>
          </a:p>
          <a:p>
            <a:endParaRPr lang="en-US" sz="3000" dirty="0">
              <a:latin typeface="Arial" charset="0"/>
            </a:endParaRPr>
          </a:p>
          <a:p>
            <a:r>
              <a:rPr lang="en-US" sz="3000" dirty="0">
                <a:latin typeface="Arial" charset="0"/>
              </a:rPr>
              <a:t>Transition elements are in columns labeled with a number and the letter B (or groups </a:t>
            </a:r>
            <a:r>
              <a:rPr lang="en-US" sz="3000" dirty="0" smtClean="0">
                <a:latin typeface="Arial" charset="0"/>
              </a:rPr>
              <a:t>3–12</a:t>
            </a:r>
            <a:r>
              <a:rPr lang="en-US" sz="3000" dirty="0">
                <a:latin typeface="Arial" charset="0"/>
              </a:rPr>
              <a:t>).</a:t>
            </a:r>
          </a:p>
        </p:txBody>
      </p:sp>
      <p:sp>
        <p:nvSpPr>
          <p:cNvPr id="8192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sz="quarter" idx="10"/>
          </p:nvPr>
        </p:nvSpPr>
        <p:spPr>
          <a:xfrm>
            <a:off x="365125" y="808038"/>
            <a:ext cx="8696325" cy="4764381"/>
          </a:xfrm>
        </p:spPr>
        <p:txBody>
          <a:bodyPr/>
          <a:lstStyle/>
          <a:p>
            <a:r>
              <a:rPr lang="en-US" sz="2800" dirty="0">
                <a:solidFill>
                  <a:srgbClr val="000000"/>
                </a:solidFill>
                <a:latin typeface="Arial" charset="0"/>
              </a:rPr>
              <a:t>The elements within a group usually have similar properties. </a:t>
            </a:r>
          </a:p>
          <a:p>
            <a:r>
              <a:rPr lang="en-US" sz="2800" dirty="0">
                <a:solidFill>
                  <a:srgbClr val="000000"/>
                </a:solidFill>
                <a:latin typeface="Arial" charset="0"/>
              </a:rPr>
              <a:t>The group 8A elements, called the </a:t>
            </a:r>
            <a:r>
              <a:rPr lang="en-US" sz="2800" b="1" dirty="0">
                <a:solidFill>
                  <a:srgbClr val="000000"/>
                </a:solidFill>
                <a:latin typeface="Arial" charset="0"/>
              </a:rPr>
              <a:t>noble gases</a:t>
            </a:r>
            <a:r>
              <a:rPr lang="en-US" sz="2800" dirty="0">
                <a:solidFill>
                  <a:srgbClr val="000000"/>
                </a:solidFill>
                <a:latin typeface="Arial" charset="0"/>
              </a:rPr>
              <a:t>, are mostly unreactive.</a:t>
            </a:r>
          </a:p>
          <a:p>
            <a:pPr marL="804863" lvl="2" indent="-342900">
              <a:buFont typeface="Arial" panose="020B0604020202020204" pitchFamily="34" charset="0"/>
              <a:buChar char="–"/>
            </a:pPr>
            <a:r>
              <a:rPr lang="en-US" dirty="0">
                <a:solidFill>
                  <a:srgbClr val="000000"/>
                </a:solidFill>
                <a:latin typeface="Arial" charset="0"/>
              </a:rPr>
              <a:t>The most familiar noble gas is probably helium, used to fill buoyant balloons. Helium is chemically stable—it does not combine with other elements to form compounds—and is therefore safe to put into balloons. </a:t>
            </a:r>
          </a:p>
          <a:p>
            <a:pPr marL="804863" lvl="2" indent="-342900">
              <a:buFont typeface="Arial" panose="020B0604020202020204" pitchFamily="34" charset="0"/>
              <a:buChar char="–"/>
            </a:pPr>
            <a:r>
              <a:rPr lang="en-US" dirty="0">
                <a:solidFill>
                  <a:srgbClr val="000000"/>
                </a:solidFill>
                <a:latin typeface="Arial" charset="0"/>
              </a:rPr>
              <a:t>Other noble gases are neon (often used in electronic signs), argon (a small component of our atmosphere), krypton, and xenon.</a:t>
            </a:r>
          </a:p>
        </p:txBody>
      </p:sp>
      <p:sp>
        <p:nvSpPr>
          <p:cNvPr id="8294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Noble Gas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sz="quarter" idx="10"/>
          </p:nvPr>
        </p:nvSpPr>
        <p:spPr>
          <a:xfrm>
            <a:off x="365125" y="808038"/>
            <a:ext cx="4151313" cy="5355312"/>
          </a:xfrm>
        </p:spPr>
        <p:txBody>
          <a:bodyPr/>
          <a:lstStyle/>
          <a:p>
            <a:r>
              <a:rPr lang="en-US" sz="3000" dirty="0">
                <a:latin typeface="Arial" charset="0"/>
              </a:rPr>
              <a:t>The group 1A elements, called the </a:t>
            </a:r>
            <a:r>
              <a:rPr lang="en-US" sz="3000" b="1" dirty="0">
                <a:latin typeface="Arial" charset="0"/>
              </a:rPr>
              <a:t>alkali metals</a:t>
            </a:r>
            <a:r>
              <a:rPr lang="en-US" sz="3000" dirty="0">
                <a:latin typeface="Arial" charset="0"/>
              </a:rPr>
              <a:t>, are all reactive metals. </a:t>
            </a:r>
          </a:p>
          <a:p>
            <a:r>
              <a:rPr lang="en-US" sz="3000" dirty="0">
                <a:latin typeface="Arial" charset="0"/>
              </a:rPr>
              <a:t>A marble-sized piece of sodium explodes violently when dropped into water. </a:t>
            </a:r>
          </a:p>
          <a:p>
            <a:r>
              <a:rPr lang="en-US" sz="3000" dirty="0">
                <a:latin typeface="Arial" charset="0"/>
              </a:rPr>
              <a:t>Lithium, potassium, </a:t>
            </a:r>
            <a:br>
              <a:rPr lang="en-US" sz="3000" dirty="0">
                <a:latin typeface="Arial" charset="0"/>
              </a:rPr>
            </a:br>
            <a:r>
              <a:rPr lang="en-US" sz="3000" dirty="0">
                <a:latin typeface="Arial" charset="0"/>
              </a:rPr>
              <a:t>and rubidium are also alkali metals</a:t>
            </a:r>
            <a:r>
              <a:rPr lang="en-US" sz="3000" dirty="0" smtClean="0">
                <a:latin typeface="Arial" charset="0"/>
              </a:rPr>
              <a:t>.</a:t>
            </a:r>
            <a:endParaRPr lang="en-US" sz="3000" dirty="0">
              <a:latin typeface="Arial" charset="0"/>
            </a:endParaRPr>
          </a:p>
        </p:txBody>
      </p:sp>
      <p:sp>
        <p:nvSpPr>
          <p:cNvPr id="8397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Alkali</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09"/>
          <a:stretch/>
        </p:blipFill>
        <p:spPr>
          <a:xfrm>
            <a:off x="4718537" y="257175"/>
            <a:ext cx="4249114" cy="6007608"/>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sz="quarter" idx="10"/>
          </p:nvPr>
        </p:nvSpPr>
        <p:spPr>
          <a:xfrm>
            <a:off x="365125" y="808038"/>
            <a:ext cx="8696325" cy="4487383"/>
          </a:xfrm>
        </p:spPr>
        <p:txBody>
          <a:bodyPr/>
          <a:lstStyle/>
          <a:p>
            <a:r>
              <a:rPr lang="en-US" dirty="0">
                <a:solidFill>
                  <a:srgbClr val="000000"/>
                </a:solidFill>
                <a:latin typeface="Arial" charset="0"/>
              </a:rPr>
              <a:t>The group 2A elements are called the </a:t>
            </a:r>
            <a:r>
              <a:rPr lang="en-US" b="1" dirty="0">
                <a:solidFill>
                  <a:srgbClr val="000000"/>
                </a:solidFill>
                <a:latin typeface="Arial" charset="0"/>
              </a:rPr>
              <a:t>alkaline earth metals</a:t>
            </a:r>
            <a:r>
              <a:rPr lang="en-US" dirty="0">
                <a:solidFill>
                  <a:srgbClr val="000000"/>
                </a:solidFill>
                <a:latin typeface="Arial" charset="0"/>
              </a:rPr>
              <a:t>. </a:t>
            </a:r>
          </a:p>
          <a:p>
            <a:r>
              <a:rPr lang="en-US" dirty="0">
                <a:solidFill>
                  <a:srgbClr val="000000"/>
                </a:solidFill>
                <a:latin typeface="Arial" charset="0"/>
              </a:rPr>
              <a:t>They are fairly </a:t>
            </a:r>
            <a:r>
              <a:rPr lang="en-US" dirty="0" smtClean="0">
                <a:solidFill>
                  <a:srgbClr val="000000"/>
                </a:solidFill>
                <a:latin typeface="Arial" charset="0"/>
              </a:rPr>
              <a:t>reactive </a:t>
            </a:r>
            <a:r>
              <a:rPr lang="en-US" dirty="0">
                <a:solidFill>
                  <a:srgbClr val="000000"/>
                </a:solidFill>
                <a:latin typeface="Arial" charset="0"/>
              </a:rPr>
              <a:t>but not quite as reactive as the alkali metals. </a:t>
            </a:r>
          </a:p>
          <a:p>
            <a:pPr lvl="1"/>
            <a:r>
              <a:rPr lang="en-US" dirty="0">
                <a:solidFill>
                  <a:srgbClr val="000000"/>
                </a:solidFill>
                <a:latin typeface="Arial" charset="0"/>
              </a:rPr>
              <a:t>Calcium, for example, reacts fairly vigorously with water. </a:t>
            </a:r>
          </a:p>
          <a:p>
            <a:pPr lvl="1"/>
            <a:r>
              <a:rPr lang="en-US" dirty="0">
                <a:solidFill>
                  <a:srgbClr val="000000"/>
                </a:solidFill>
                <a:latin typeface="Arial" charset="0"/>
              </a:rPr>
              <a:t>Other alkaline earth metals include magnesium (a common low-density structural metal), strontium, and barium.</a:t>
            </a:r>
          </a:p>
        </p:txBody>
      </p:sp>
      <p:sp>
        <p:nvSpPr>
          <p:cNvPr id="8499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Alkaline Earth Metals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2"/>
          <p:cNvSpPr>
            <a:spLocks noGrp="1"/>
          </p:cNvSpPr>
          <p:nvPr>
            <p:ph sz="quarter" idx="10"/>
          </p:nvPr>
        </p:nvSpPr>
        <p:spPr>
          <a:xfrm>
            <a:off x="365125" y="808038"/>
            <a:ext cx="4859338" cy="5133713"/>
          </a:xfrm>
        </p:spPr>
        <p:txBody>
          <a:bodyPr/>
          <a:lstStyle/>
          <a:p>
            <a:r>
              <a:rPr lang="en-US" sz="2700" dirty="0">
                <a:latin typeface="Arial" charset="0"/>
              </a:rPr>
              <a:t>The group 7A elements, the </a:t>
            </a:r>
            <a:r>
              <a:rPr lang="en-US" sz="2700" b="1" dirty="0">
                <a:latin typeface="Arial" charset="0"/>
              </a:rPr>
              <a:t>halogens</a:t>
            </a:r>
            <a:r>
              <a:rPr lang="en-US" sz="2700" dirty="0">
                <a:latin typeface="Arial" charset="0"/>
              </a:rPr>
              <a:t>, are very reactive nonmetals. </a:t>
            </a:r>
          </a:p>
          <a:p>
            <a:r>
              <a:rPr lang="en-US" sz="2700" dirty="0">
                <a:latin typeface="Arial" charset="0"/>
              </a:rPr>
              <a:t>They are always found in nature as a salt.</a:t>
            </a:r>
          </a:p>
          <a:p>
            <a:pPr lvl="1"/>
            <a:r>
              <a:rPr lang="en-US" sz="2400" dirty="0">
                <a:latin typeface="Arial" charset="0"/>
              </a:rPr>
              <a:t>Fluorine, a pale-yellow gas</a:t>
            </a:r>
          </a:p>
          <a:p>
            <a:pPr lvl="1"/>
            <a:r>
              <a:rPr lang="en-US" sz="2400" dirty="0">
                <a:latin typeface="Arial" charset="0"/>
              </a:rPr>
              <a:t>Chlorine, a greenish-yellow gas with a pungent odor</a:t>
            </a:r>
          </a:p>
          <a:p>
            <a:pPr lvl="1"/>
            <a:r>
              <a:rPr lang="en-US" sz="2400" dirty="0">
                <a:latin typeface="Arial" charset="0"/>
              </a:rPr>
              <a:t>Bromine, a red-brown liquid that easily evaporates into </a:t>
            </a:r>
            <a:br>
              <a:rPr lang="en-US" sz="2400" dirty="0">
                <a:latin typeface="Arial" charset="0"/>
              </a:rPr>
            </a:br>
            <a:r>
              <a:rPr lang="en-US" sz="2400" dirty="0">
                <a:latin typeface="Arial" charset="0"/>
              </a:rPr>
              <a:t>a gas </a:t>
            </a:r>
          </a:p>
          <a:p>
            <a:pPr lvl="1"/>
            <a:r>
              <a:rPr lang="en-US" sz="2400" dirty="0">
                <a:latin typeface="Arial" charset="0"/>
              </a:rPr>
              <a:t>Iodine, a purple </a:t>
            </a:r>
            <a:r>
              <a:rPr lang="en-US" sz="2400" dirty="0" smtClean="0">
                <a:latin typeface="Arial" charset="0"/>
              </a:rPr>
              <a:t>solid</a:t>
            </a:r>
            <a:endParaRPr lang="en-US" sz="2400" dirty="0">
              <a:latin typeface="Arial" charset="0"/>
            </a:endParaRPr>
          </a:p>
        </p:txBody>
      </p:sp>
      <p:sp>
        <p:nvSpPr>
          <p:cNvPr id="8601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Halogens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46"/>
          <a:stretch/>
        </p:blipFill>
        <p:spPr>
          <a:xfrm>
            <a:off x="5490210" y="484632"/>
            <a:ext cx="3440924" cy="5888736"/>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3508653"/>
          </a:xfrm>
        </p:spPr>
        <p:txBody>
          <a:bodyPr/>
          <a:lstStyle/>
          <a:p>
            <a:pPr>
              <a:defRPr/>
            </a:pPr>
            <a:r>
              <a:rPr lang="en-US" sz="3000" dirty="0" smtClean="0">
                <a:ea typeface="+mn-ea"/>
                <a:cs typeface="+mn-cs"/>
              </a:rPr>
              <a:t>A main-group metal tends to lose electrons, forming a cation with the same number of electrons as the nearest noble gas.</a:t>
            </a:r>
          </a:p>
          <a:p>
            <a:pPr>
              <a:buFontTx/>
              <a:buNone/>
              <a:defRPr/>
            </a:pPr>
            <a:endParaRPr lang="en-US" sz="3000" dirty="0" smtClean="0">
              <a:ea typeface="+mn-ea"/>
              <a:cs typeface="+mn-cs"/>
            </a:endParaRPr>
          </a:p>
          <a:p>
            <a:pPr>
              <a:defRPr/>
            </a:pPr>
            <a:r>
              <a:rPr lang="en-US" sz="3000" dirty="0" smtClean="0">
                <a:ea typeface="+mn-ea"/>
                <a:cs typeface="+mn-cs"/>
              </a:rPr>
              <a:t>A main-group nonmetal tends to gain electrons, forming an anion with the same number of electrons as the nearest noble gas.</a:t>
            </a:r>
            <a:endParaRPr lang="en-US" sz="3000" dirty="0">
              <a:ea typeface="+mn-ea"/>
              <a:cs typeface="+mn-cs"/>
            </a:endParaRPr>
          </a:p>
        </p:txBody>
      </p:sp>
      <p:sp>
        <p:nvSpPr>
          <p:cNvPr id="870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sz="quarter" idx="10"/>
          </p:nvPr>
        </p:nvSpPr>
        <p:spPr>
          <a:xfrm>
            <a:off x="365125" y="808038"/>
            <a:ext cx="8696325" cy="4062651"/>
          </a:xfrm>
        </p:spPr>
        <p:txBody>
          <a:bodyPr/>
          <a:lstStyle/>
          <a:p>
            <a:r>
              <a:rPr lang="en-US" sz="3000" dirty="0">
                <a:latin typeface="Arial" charset="0"/>
              </a:rPr>
              <a:t>In general, the alkali metals (group 1A) have a tendency to lose one electron and form 1+ ions. </a:t>
            </a:r>
          </a:p>
          <a:p>
            <a:r>
              <a:rPr lang="en-US" sz="3000" dirty="0">
                <a:latin typeface="Arial" charset="0"/>
              </a:rPr>
              <a:t>The alkaline earth metals (group 2A) tend to lose two electrons and form 2+ ions. </a:t>
            </a:r>
          </a:p>
          <a:p>
            <a:r>
              <a:rPr lang="en-US" sz="3000" dirty="0">
                <a:latin typeface="Arial" charset="0"/>
              </a:rPr>
              <a:t>The halogens (group 7A) tend to gain one electron and form 1– ions. </a:t>
            </a:r>
          </a:p>
          <a:p>
            <a:r>
              <a:rPr lang="en-US" sz="3000" dirty="0">
                <a:latin typeface="Arial" charset="0"/>
              </a:rPr>
              <a:t>The oxygen family nonmetals (group 6A) tend to gain two electrons and form 2– ions.</a:t>
            </a:r>
          </a:p>
        </p:txBody>
      </p:sp>
      <p:sp>
        <p:nvSpPr>
          <p:cNvPr id="8806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a:defRPr/>
            </a:pPr>
            <a:r>
              <a:rPr lang="en-US" dirty="0" smtClean="0">
                <a:ea typeface="+mn-ea"/>
                <a:cs typeface="+mn-cs"/>
              </a:rPr>
              <a:t>For the main-group elements that form cations with a predictable charge, the charge is equal to the group number. </a:t>
            </a:r>
          </a:p>
          <a:p>
            <a:pPr>
              <a:defRPr/>
            </a:pPr>
            <a:endParaRPr lang="en-US" sz="1050" dirty="0" smtClean="0">
              <a:ea typeface="+mn-ea"/>
              <a:cs typeface="+mn-cs"/>
            </a:endParaRPr>
          </a:p>
          <a:p>
            <a:pPr>
              <a:defRPr/>
            </a:pPr>
            <a:r>
              <a:rPr lang="en-US" dirty="0" smtClean="0">
                <a:ea typeface="+mn-ea"/>
                <a:cs typeface="+mn-cs"/>
              </a:rPr>
              <a:t>For main-group elements that form anions with a predictable charge, the charge is equal to the group number minus eight.</a:t>
            </a:r>
          </a:p>
          <a:p>
            <a:pPr>
              <a:buFontTx/>
              <a:buNone/>
              <a:defRPr/>
            </a:pPr>
            <a:endParaRPr lang="en-US" sz="1050" dirty="0" smtClean="0">
              <a:ea typeface="+mn-ea"/>
              <a:cs typeface="+mn-cs"/>
            </a:endParaRPr>
          </a:p>
          <a:p>
            <a:pPr>
              <a:defRPr/>
            </a:pPr>
            <a:r>
              <a:rPr lang="en-US" dirty="0" smtClean="0">
                <a:ea typeface="+mn-ea"/>
                <a:cs typeface="+mn-cs"/>
              </a:rPr>
              <a:t>Transition elements may form various different ions with different charges. </a:t>
            </a:r>
            <a:endParaRPr lang="en-US" dirty="0">
              <a:ea typeface="+mn-ea"/>
              <a:cs typeface="+mn-cs"/>
            </a:endParaRPr>
          </a:p>
        </p:txBody>
      </p:sp>
      <p:sp>
        <p:nvSpPr>
          <p:cNvPr id="8909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460"/>
          <a:stretch/>
        </p:blipFill>
        <p:spPr>
          <a:xfrm>
            <a:off x="304800" y="1609344"/>
            <a:ext cx="8534400" cy="347700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eaLnBrk="1" hangingPunct="1">
              <a:defRPr/>
            </a:pPr>
            <a:r>
              <a:rPr lang="en-US" dirty="0" smtClean="0">
                <a:ea typeface="+mn-ea"/>
                <a:cs typeface="+mn-cs"/>
              </a:rPr>
              <a:t>Plato and Aristotle did not embrace the atomic ideas of Leucippus and Democritus. </a:t>
            </a:r>
          </a:p>
          <a:p>
            <a:pPr eaLnBrk="1" hangingPunct="1">
              <a:buFontTx/>
              <a:buNone/>
              <a:defRPr/>
            </a:pPr>
            <a:endParaRPr lang="en-US" dirty="0" smtClean="0">
              <a:ea typeface="+mn-ea"/>
              <a:cs typeface="+mn-cs"/>
            </a:endParaRPr>
          </a:p>
          <a:p>
            <a:pPr eaLnBrk="1" hangingPunct="1">
              <a:defRPr/>
            </a:pPr>
            <a:r>
              <a:rPr lang="en-US" dirty="0" smtClean="0">
                <a:ea typeface="+mn-ea"/>
                <a:cs typeface="+mn-cs"/>
              </a:rPr>
              <a:t>They held that </a:t>
            </a:r>
          </a:p>
          <a:p>
            <a:pPr lvl="1" eaLnBrk="1" hangingPunct="1">
              <a:defRPr/>
            </a:pPr>
            <a:r>
              <a:rPr lang="en-US" dirty="0" smtClean="0">
                <a:ea typeface="+mn-ea"/>
                <a:cs typeface="+mn-cs"/>
              </a:rPr>
              <a:t>matter had no smallest parts. </a:t>
            </a:r>
          </a:p>
          <a:p>
            <a:pPr lvl="1" eaLnBrk="1" hangingPunct="1">
              <a:defRPr/>
            </a:pPr>
            <a:r>
              <a:rPr lang="en-US" dirty="0" smtClean="0">
                <a:ea typeface="+mn-ea"/>
                <a:cs typeface="+mn-cs"/>
              </a:rPr>
              <a:t>different substances were composed of various proportions of fire, air, earth, and water.</a:t>
            </a:r>
            <a:endParaRPr lang="en-US" dirty="0" smtClean="0"/>
          </a:p>
        </p:txBody>
      </p:sp>
      <p:sp>
        <p:nvSpPr>
          <p:cNvPr id="1638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Early Building Blocks of Matter Ideas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2"/>
          <p:cNvSpPr>
            <a:spLocks noGrp="1"/>
          </p:cNvSpPr>
          <p:nvPr>
            <p:ph sz="quarter" idx="10"/>
          </p:nvPr>
        </p:nvSpPr>
        <p:spPr>
          <a:xfrm>
            <a:off x="365125" y="1422400"/>
            <a:ext cx="8696325" cy="3280898"/>
          </a:xfrm>
        </p:spPr>
        <p:txBody>
          <a:bodyPr/>
          <a:lstStyle/>
          <a:p>
            <a:r>
              <a:rPr lang="en-US" sz="2800" dirty="0">
                <a:latin typeface="Arial" charset="0"/>
              </a:rPr>
              <a:t>Atomic mass is sometimes called </a:t>
            </a:r>
            <a:r>
              <a:rPr lang="en-US" sz="2800" i="1" dirty="0">
                <a:latin typeface="Arial" charset="0"/>
              </a:rPr>
              <a:t>atomic weight</a:t>
            </a:r>
            <a:r>
              <a:rPr lang="en-US" sz="2800" dirty="0">
                <a:latin typeface="Arial" charset="0"/>
              </a:rPr>
              <a:t> or </a:t>
            </a:r>
            <a:r>
              <a:rPr lang="en-US" sz="2800" i="1" dirty="0">
                <a:latin typeface="Arial" charset="0"/>
              </a:rPr>
              <a:t>standard atomic weight.</a:t>
            </a:r>
          </a:p>
          <a:p>
            <a:r>
              <a:rPr lang="en-US" sz="2800" dirty="0">
                <a:latin typeface="Arial" charset="0"/>
              </a:rPr>
              <a:t>The atomic mass of each element is directly beneath the element</a:t>
            </a:r>
            <a:r>
              <a:rPr lang="en-US" altLang="ja-JP" sz="2800" dirty="0">
                <a:latin typeface="Arial" charset="0"/>
              </a:rPr>
              <a:t>’s symbol in the periodic table.</a:t>
            </a:r>
          </a:p>
          <a:p>
            <a:r>
              <a:rPr lang="en-US" sz="2800" dirty="0">
                <a:latin typeface="Arial" charset="0"/>
              </a:rPr>
              <a:t>It represents the average mass of the isotopes that compose that element, </a:t>
            </a:r>
            <a:r>
              <a:rPr lang="en-US" sz="2800" i="1" dirty="0">
                <a:latin typeface="Arial" charset="0"/>
              </a:rPr>
              <a:t>weighted according to the natural abundance of each isotope</a:t>
            </a:r>
            <a:r>
              <a:rPr lang="en-US" sz="2800" dirty="0">
                <a:latin typeface="Arial" charset="0"/>
              </a:rPr>
              <a:t>. </a:t>
            </a:r>
          </a:p>
        </p:txBody>
      </p:sp>
      <p:sp>
        <p:nvSpPr>
          <p:cNvPr id="91138"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Atomic Mass: The Average Mass of an Element</a:t>
            </a:r>
            <a:r>
              <a:rPr lang="en-US" altLang="ja-JP">
                <a:solidFill>
                  <a:srgbClr val="ED6B06"/>
                </a:solidFill>
                <a:latin typeface="Arial" charset="0"/>
                <a:cs typeface="Arial" charset="0"/>
              </a:rPr>
              <a:t>’s Atoms</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sz="quarter" idx="10"/>
          </p:nvPr>
        </p:nvSpPr>
        <p:spPr>
          <a:xfrm>
            <a:off x="365125" y="808038"/>
            <a:ext cx="8696325" cy="5201424"/>
          </a:xfrm>
        </p:spPr>
        <p:txBody>
          <a:bodyPr/>
          <a:lstStyle/>
          <a:p>
            <a:r>
              <a:rPr lang="en-US" sz="2800" dirty="0">
                <a:solidFill>
                  <a:srgbClr val="000000"/>
                </a:solidFill>
                <a:latin typeface="Arial" charset="0"/>
              </a:rPr>
              <a:t>Naturally occurring chlorine consists of 75.77% chlorine-35 atoms (mass 34.97 </a:t>
            </a:r>
            <a:r>
              <a:rPr lang="en-US" sz="2800" dirty="0" err="1">
                <a:solidFill>
                  <a:srgbClr val="000000"/>
                </a:solidFill>
                <a:latin typeface="Arial" charset="0"/>
              </a:rPr>
              <a:t>amu</a:t>
            </a:r>
            <a:r>
              <a:rPr lang="en-US" sz="2800" dirty="0">
                <a:solidFill>
                  <a:srgbClr val="000000"/>
                </a:solidFill>
                <a:latin typeface="Arial" charset="0"/>
              </a:rPr>
              <a:t>) and 24.23% chlorine-37 atoms (mass 36.97 </a:t>
            </a:r>
            <a:r>
              <a:rPr lang="en-US" sz="2800" dirty="0" err="1">
                <a:solidFill>
                  <a:srgbClr val="000000"/>
                </a:solidFill>
                <a:latin typeface="Arial" charset="0"/>
              </a:rPr>
              <a:t>amu</a:t>
            </a:r>
            <a:r>
              <a:rPr lang="en-US" sz="2800" dirty="0">
                <a:solidFill>
                  <a:srgbClr val="000000"/>
                </a:solidFill>
                <a:latin typeface="Arial" charset="0"/>
              </a:rPr>
              <a:t>). Calculate its atomic mass.</a:t>
            </a:r>
          </a:p>
          <a:p>
            <a:pPr>
              <a:buFontTx/>
              <a:buNone/>
            </a:pPr>
            <a:endParaRPr lang="en-US" sz="2800" dirty="0">
              <a:solidFill>
                <a:srgbClr val="000000"/>
              </a:solidFill>
              <a:latin typeface="Arial" charset="0"/>
            </a:endParaRPr>
          </a:p>
          <a:p>
            <a:r>
              <a:rPr lang="en-US" dirty="0">
                <a:solidFill>
                  <a:srgbClr val="000000"/>
                </a:solidFill>
                <a:latin typeface="Arial" charset="0"/>
              </a:rPr>
              <a:t>Solution: </a:t>
            </a:r>
          </a:p>
          <a:p>
            <a:pPr lvl="1"/>
            <a:r>
              <a:rPr lang="en-US" dirty="0">
                <a:solidFill>
                  <a:srgbClr val="000000"/>
                </a:solidFill>
                <a:latin typeface="Arial" charset="0"/>
              </a:rPr>
              <a:t>Convert the percent abundance to decimal form and multiply each with its isotopic mass.</a:t>
            </a:r>
          </a:p>
          <a:p>
            <a:pPr marL="914400" lvl="2" indent="0">
              <a:buNone/>
            </a:pPr>
            <a:r>
              <a:rPr lang="en-US" dirty="0">
                <a:solidFill>
                  <a:srgbClr val="000000"/>
                </a:solidFill>
                <a:latin typeface="Arial" charset="0"/>
              </a:rPr>
              <a:t>Cl-37 = 0.2423(36.97 </a:t>
            </a:r>
            <a:r>
              <a:rPr lang="en-US" dirty="0" err="1">
                <a:solidFill>
                  <a:srgbClr val="000000"/>
                </a:solidFill>
                <a:latin typeface="Arial" charset="0"/>
              </a:rPr>
              <a:t>amu</a:t>
            </a:r>
            <a:r>
              <a:rPr lang="en-US" dirty="0">
                <a:solidFill>
                  <a:srgbClr val="000000"/>
                </a:solidFill>
                <a:latin typeface="Arial" charset="0"/>
              </a:rPr>
              <a:t>) = 8.9578 </a:t>
            </a:r>
            <a:r>
              <a:rPr lang="en-US" dirty="0" err="1">
                <a:solidFill>
                  <a:srgbClr val="000000"/>
                </a:solidFill>
                <a:latin typeface="Arial" charset="0"/>
              </a:rPr>
              <a:t>amu</a:t>
            </a:r>
            <a:endParaRPr lang="en-US" dirty="0">
              <a:solidFill>
                <a:srgbClr val="000000"/>
              </a:solidFill>
              <a:latin typeface="Arial" charset="0"/>
            </a:endParaRPr>
          </a:p>
          <a:p>
            <a:pPr marL="914400" lvl="2" indent="0">
              <a:buNone/>
            </a:pPr>
            <a:r>
              <a:rPr lang="en-US" dirty="0">
                <a:solidFill>
                  <a:srgbClr val="000000"/>
                </a:solidFill>
                <a:latin typeface="Arial" charset="0"/>
              </a:rPr>
              <a:t>Cl-35 = 0.7577(34.97 </a:t>
            </a:r>
            <a:r>
              <a:rPr lang="en-US" dirty="0" err="1">
                <a:solidFill>
                  <a:srgbClr val="000000"/>
                </a:solidFill>
                <a:latin typeface="Arial" charset="0"/>
              </a:rPr>
              <a:t>amu</a:t>
            </a:r>
            <a:r>
              <a:rPr lang="en-US" dirty="0">
                <a:solidFill>
                  <a:srgbClr val="000000"/>
                </a:solidFill>
                <a:latin typeface="Arial" charset="0"/>
              </a:rPr>
              <a:t>) = 26.4968 </a:t>
            </a:r>
            <a:r>
              <a:rPr lang="en-US" dirty="0" err="1">
                <a:solidFill>
                  <a:srgbClr val="000000"/>
                </a:solidFill>
                <a:latin typeface="Arial" charset="0"/>
              </a:rPr>
              <a:t>amu</a:t>
            </a:r>
            <a:endParaRPr lang="en-US" dirty="0">
              <a:solidFill>
                <a:srgbClr val="000000"/>
              </a:solidFill>
              <a:latin typeface="Arial" charset="0"/>
            </a:endParaRPr>
          </a:p>
          <a:p>
            <a:pPr marL="914400" lvl="2" indent="0">
              <a:buNone/>
            </a:pPr>
            <a:r>
              <a:rPr lang="en-US" dirty="0">
                <a:solidFill>
                  <a:srgbClr val="000000"/>
                </a:solidFill>
                <a:latin typeface="Arial" charset="0"/>
              </a:rPr>
              <a:t>Atomic Mass Cl = 8.9578 + 26.4968 = 35.45 </a:t>
            </a:r>
            <a:r>
              <a:rPr lang="en-US" dirty="0" err="1">
                <a:solidFill>
                  <a:srgbClr val="000000"/>
                </a:solidFill>
                <a:latin typeface="Arial" charset="0"/>
              </a:rPr>
              <a:t>amu</a:t>
            </a:r>
            <a:endParaRPr lang="en-US" dirty="0">
              <a:solidFill>
                <a:srgbClr val="000000"/>
              </a:solidFill>
              <a:latin typeface="Arial" charset="0"/>
            </a:endParaRPr>
          </a:p>
        </p:txBody>
      </p:sp>
      <p:sp>
        <p:nvSpPr>
          <p:cNvPr id="9216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Example: Atomic Mass</a:t>
            </a:r>
          </a:p>
        </p:txBody>
      </p:sp>
      <p:sp>
        <p:nvSpPr>
          <p:cNvPr id="921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sz="quarter" idx="10"/>
          </p:nvPr>
        </p:nvSpPr>
        <p:spPr>
          <a:xfrm>
            <a:off x="365125" y="1708150"/>
            <a:ext cx="8696325" cy="4419600"/>
          </a:xfrm>
        </p:spPr>
        <p:txBody>
          <a:bodyPr/>
          <a:lstStyle/>
          <a:p>
            <a:pPr>
              <a:buFontTx/>
              <a:buNone/>
            </a:pPr>
            <a:endParaRPr lang="en-US">
              <a:latin typeface="Arial" charset="0"/>
            </a:endParaRPr>
          </a:p>
          <a:p>
            <a:r>
              <a:rPr lang="en-US">
                <a:latin typeface="Arial" charset="0"/>
              </a:rPr>
              <a:t>In general, we calculate the atomic mass with the following equation:</a:t>
            </a:r>
          </a:p>
        </p:txBody>
      </p:sp>
      <p:sp>
        <p:nvSpPr>
          <p:cNvPr id="9318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Atomic Mass</a:t>
            </a:r>
          </a:p>
        </p:txBody>
      </p:sp>
      <p:sp>
        <p:nvSpPr>
          <p:cNvPr id="9318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93189" name="Picture 9" descr="C:\Documents and Settings\GEX User\Desktop\IRDVDs\50627 Tro IRDVD\Lecture\component\02_pg66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8513" y="3660775"/>
            <a:ext cx="75469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401"/>
          <a:stretch/>
        </p:blipFill>
        <p:spPr>
          <a:xfrm>
            <a:off x="3915762" y="790957"/>
            <a:ext cx="1312476" cy="1307592"/>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Mass Spectrometry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917"/>
          <a:stretch/>
        </p:blipFill>
        <p:spPr>
          <a:xfrm>
            <a:off x="304800" y="1444752"/>
            <a:ext cx="8534400" cy="3813048"/>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sz="quarter" idx="10"/>
          </p:nvPr>
        </p:nvSpPr>
        <p:spPr>
          <a:xfrm>
            <a:off x="365125" y="1298575"/>
            <a:ext cx="8696325" cy="4419600"/>
          </a:xfrm>
        </p:spPr>
        <p:txBody>
          <a:bodyPr/>
          <a:lstStyle/>
          <a:p>
            <a:r>
              <a:rPr lang="en-US">
                <a:latin typeface="Arial" charset="0"/>
              </a:rPr>
              <a:t>As chemists, we often need to know the number of atoms in a sample of a given mass. Why? </a:t>
            </a:r>
            <a:r>
              <a:rPr lang="en-US" i="1">
                <a:latin typeface="Arial" charset="0"/>
              </a:rPr>
              <a:t>Because chemical processes happen between particles</a:t>
            </a:r>
            <a:r>
              <a:rPr lang="en-US">
                <a:latin typeface="Arial" charset="0"/>
              </a:rPr>
              <a:t>. </a:t>
            </a:r>
          </a:p>
          <a:p>
            <a:pPr>
              <a:buFontTx/>
              <a:buNone/>
            </a:pPr>
            <a:endParaRPr lang="en-US">
              <a:latin typeface="Arial" charset="0"/>
            </a:endParaRPr>
          </a:p>
          <a:p>
            <a:r>
              <a:rPr lang="en-US">
                <a:latin typeface="Arial" charset="0"/>
              </a:rPr>
              <a:t>Therefore, if we want to know the number of atoms in anything of ordinary size, we count them by weighing.</a:t>
            </a:r>
          </a:p>
        </p:txBody>
      </p:sp>
      <p:sp>
        <p:nvSpPr>
          <p:cNvPr id="96258" name="Title 1"/>
          <p:cNvSpPr>
            <a:spLocks noGrp="1"/>
          </p:cNvSpPr>
          <p:nvPr>
            <p:ph type="title" idx="4294967295"/>
          </p:nvPr>
        </p:nvSpPr>
        <p:spPr bwMode="auto">
          <a:xfrm>
            <a:off x="0" y="0"/>
            <a:ext cx="9144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Molar Mass: Counting Atoms by Weighing Them</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p:cNvSpPr>
          <p:nvPr>
            <p:ph sz="quarter" idx="10"/>
          </p:nvPr>
        </p:nvSpPr>
        <p:spPr>
          <a:xfrm>
            <a:off x="365125" y="808038"/>
            <a:ext cx="8696325" cy="4419600"/>
          </a:xfrm>
        </p:spPr>
        <p:txBody>
          <a:bodyPr/>
          <a:lstStyle/>
          <a:p>
            <a:r>
              <a:rPr lang="en-US">
                <a:latin typeface="Arial" charset="0"/>
              </a:rPr>
              <a:t>When we count large numbers of objects, we often use units such as </a:t>
            </a:r>
          </a:p>
          <a:p>
            <a:pPr lvl="1"/>
            <a:r>
              <a:rPr lang="en-US">
                <a:latin typeface="Arial" charset="0"/>
              </a:rPr>
              <a:t>1 dozen objects = 12 objects. </a:t>
            </a:r>
          </a:p>
          <a:p>
            <a:pPr lvl="1"/>
            <a:r>
              <a:rPr lang="en-US">
                <a:latin typeface="Arial" charset="0"/>
              </a:rPr>
              <a:t>1 gross objects = 144 objects.</a:t>
            </a:r>
          </a:p>
          <a:p>
            <a:pPr lvl="1">
              <a:buFontTx/>
              <a:buNone/>
            </a:pPr>
            <a:endParaRPr lang="en-US" sz="1000">
              <a:latin typeface="Arial" charset="0"/>
            </a:endParaRPr>
          </a:p>
          <a:p>
            <a:r>
              <a:rPr lang="en-US">
                <a:latin typeface="Arial" charset="0"/>
              </a:rPr>
              <a:t>The chemist</a:t>
            </a:r>
            <a:r>
              <a:rPr lang="en-US" altLang="ja-JP">
                <a:latin typeface="Arial" charset="0"/>
              </a:rPr>
              <a:t>’s “dozen” is the </a:t>
            </a:r>
            <a:r>
              <a:rPr lang="en-US" altLang="ja-JP" b="1">
                <a:solidFill>
                  <a:srgbClr val="333399"/>
                </a:solidFill>
                <a:latin typeface="Arial" charset="0"/>
              </a:rPr>
              <a:t>mole</a:t>
            </a:r>
            <a:r>
              <a:rPr lang="en-US" altLang="ja-JP">
                <a:latin typeface="Arial" charset="0"/>
              </a:rPr>
              <a:t> (abbreviated mol). A mole is the measure of material containing 6.02214 × 10</a:t>
            </a:r>
            <a:r>
              <a:rPr lang="en-US" altLang="ja-JP" baseline="30000">
                <a:latin typeface="Arial" charset="0"/>
              </a:rPr>
              <a:t>23</a:t>
            </a:r>
            <a:r>
              <a:rPr lang="en-US" altLang="ja-JP">
                <a:latin typeface="Arial" charset="0"/>
              </a:rPr>
              <a:t> particles:</a:t>
            </a:r>
          </a:p>
          <a:p>
            <a:pPr>
              <a:buFontTx/>
              <a:buNone/>
            </a:pPr>
            <a:r>
              <a:rPr lang="en-US" sz="1600">
                <a:latin typeface="Arial" charset="0"/>
              </a:rPr>
              <a:t>	</a:t>
            </a:r>
            <a:r>
              <a:rPr lang="en-US">
                <a:latin typeface="Arial" charset="0"/>
              </a:rPr>
              <a:t>1 mole = 6.02214 × 10</a:t>
            </a:r>
            <a:r>
              <a:rPr lang="en-US" baseline="30000">
                <a:latin typeface="Arial" charset="0"/>
              </a:rPr>
              <a:t>23</a:t>
            </a:r>
            <a:r>
              <a:rPr lang="en-US">
                <a:latin typeface="Arial" charset="0"/>
              </a:rPr>
              <a:t> particles</a:t>
            </a:r>
          </a:p>
          <a:p>
            <a:r>
              <a:rPr lang="en-US">
                <a:latin typeface="Arial" charset="0"/>
              </a:rPr>
              <a:t>This number is </a:t>
            </a:r>
            <a:r>
              <a:rPr lang="en-US" b="1">
                <a:solidFill>
                  <a:srgbClr val="333399"/>
                </a:solidFill>
                <a:latin typeface="Arial" charset="0"/>
              </a:rPr>
              <a:t>Avogadro</a:t>
            </a:r>
            <a:r>
              <a:rPr lang="ja-JP" altLang="en-US" b="1">
                <a:solidFill>
                  <a:srgbClr val="333399"/>
                </a:solidFill>
                <a:latin typeface="Arial" charset="0"/>
              </a:rPr>
              <a:t>’</a:t>
            </a:r>
            <a:r>
              <a:rPr lang="en-US" altLang="ja-JP" b="1">
                <a:solidFill>
                  <a:srgbClr val="333399"/>
                </a:solidFill>
                <a:latin typeface="Arial" charset="0"/>
              </a:rPr>
              <a:t>s number</a:t>
            </a:r>
            <a:r>
              <a:rPr lang="en-US" altLang="ja-JP">
                <a:latin typeface="Arial" charset="0"/>
              </a:rPr>
              <a:t>.</a:t>
            </a:r>
            <a:endParaRPr lang="en-US">
              <a:latin typeface="Arial" charset="0"/>
            </a:endParaRPr>
          </a:p>
        </p:txBody>
      </p:sp>
      <p:sp>
        <p:nvSpPr>
          <p:cNvPr id="97282"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Mole: A Chemist</a:t>
            </a:r>
            <a:r>
              <a:rPr lang="en-US" altLang="ja-JP">
                <a:solidFill>
                  <a:srgbClr val="ED6B06"/>
                </a:solidFill>
                <a:latin typeface="Arial" charset="0"/>
                <a:cs typeface="Arial" charset="0"/>
              </a:rPr>
              <a:t>’s “Dozen”</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sz="quarter" idx="10"/>
          </p:nvPr>
        </p:nvSpPr>
        <p:spPr>
          <a:xfrm>
            <a:off x="365125" y="808038"/>
            <a:ext cx="8696325" cy="5187950"/>
          </a:xfrm>
        </p:spPr>
        <p:txBody>
          <a:bodyPr/>
          <a:lstStyle/>
          <a:p>
            <a:r>
              <a:rPr lang="en-US">
                <a:latin typeface="Arial" charset="0"/>
              </a:rPr>
              <a:t>First thing to understand about the mole is that it can specify Avogadro</a:t>
            </a:r>
            <a:r>
              <a:rPr lang="ja-JP" altLang="en-US">
                <a:latin typeface="Arial" charset="0"/>
              </a:rPr>
              <a:t>’</a:t>
            </a:r>
            <a:r>
              <a:rPr lang="en-US" altLang="ja-JP">
                <a:latin typeface="Arial" charset="0"/>
              </a:rPr>
              <a:t>s number of anything. </a:t>
            </a:r>
          </a:p>
          <a:p>
            <a:pPr>
              <a:buFontTx/>
              <a:buNone/>
            </a:pPr>
            <a:endParaRPr lang="en-US" sz="1000">
              <a:latin typeface="Arial" charset="0"/>
            </a:endParaRPr>
          </a:p>
          <a:p>
            <a:r>
              <a:rPr lang="en-US">
                <a:latin typeface="Arial" charset="0"/>
              </a:rPr>
              <a:t>For example, 1 mol of marbles corresponds to 6.02214 × 10</a:t>
            </a:r>
            <a:r>
              <a:rPr lang="en-US" baseline="30000">
                <a:latin typeface="Arial" charset="0"/>
              </a:rPr>
              <a:t>23</a:t>
            </a:r>
            <a:r>
              <a:rPr lang="en-US">
                <a:latin typeface="Arial" charset="0"/>
              </a:rPr>
              <a:t> marbles.</a:t>
            </a:r>
          </a:p>
          <a:p>
            <a:r>
              <a:rPr lang="en-US">
                <a:latin typeface="Arial" charset="0"/>
              </a:rPr>
              <a:t>1 mol of sand grains corresponds to </a:t>
            </a:r>
            <a:br>
              <a:rPr lang="en-US">
                <a:latin typeface="Arial" charset="0"/>
              </a:rPr>
            </a:br>
            <a:r>
              <a:rPr lang="en-US">
                <a:latin typeface="Arial" charset="0"/>
              </a:rPr>
              <a:t>6.02214 × 10</a:t>
            </a:r>
            <a:r>
              <a:rPr lang="en-US" baseline="30000">
                <a:latin typeface="Arial" charset="0"/>
              </a:rPr>
              <a:t>23</a:t>
            </a:r>
            <a:r>
              <a:rPr lang="en-US">
                <a:latin typeface="Arial" charset="0"/>
              </a:rPr>
              <a:t> sand grains.</a:t>
            </a:r>
          </a:p>
          <a:p>
            <a:pPr>
              <a:buFontTx/>
              <a:buNone/>
            </a:pPr>
            <a:endParaRPr lang="en-US" sz="1000">
              <a:latin typeface="Arial" charset="0"/>
            </a:endParaRPr>
          </a:p>
          <a:p>
            <a:r>
              <a:rPr lang="en-US" i="1">
                <a:solidFill>
                  <a:srgbClr val="333399"/>
                </a:solidFill>
                <a:latin typeface="Arial" charset="0"/>
              </a:rPr>
              <a:t>One mole of anything is </a:t>
            </a:r>
            <a:r>
              <a:rPr lang="en-US">
                <a:solidFill>
                  <a:srgbClr val="333399"/>
                </a:solidFill>
                <a:latin typeface="Arial" charset="0"/>
              </a:rPr>
              <a:t>6.02214 × 10</a:t>
            </a:r>
            <a:r>
              <a:rPr lang="en-US" baseline="30000">
                <a:solidFill>
                  <a:srgbClr val="333399"/>
                </a:solidFill>
                <a:latin typeface="Arial" charset="0"/>
              </a:rPr>
              <a:t>23 </a:t>
            </a:r>
            <a:r>
              <a:rPr lang="en-US" i="1">
                <a:solidFill>
                  <a:srgbClr val="333399"/>
                </a:solidFill>
                <a:latin typeface="Arial" charset="0"/>
              </a:rPr>
              <a:t>units of that thing</a:t>
            </a:r>
            <a:r>
              <a:rPr lang="en-US" i="1">
                <a:latin typeface="Arial" charset="0"/>
              </a:rPr>
              <a:t>.</a:t>
            </a:r>
            <a:endParaRPr lang="en-US">
              <a:latin typeface="Arial" charset="0"/>
            </a:endParaRPr>
          </a:p>
        </p:txBody>
      </p:sp>
      <p:sp>
        <p:nvSpPr>
          <p:cNvPr id="98306"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Mole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2"/>
          <p:cNvSpPr>
            <a:spLocks noGrp="1"/>
          </p:cNvSpPr>
          <p:nvPr>
            <p:ph sz="quarter" idx="10"/>
          </p:nvPr>
        </p:nvSpPr>
        <p:spPr>
          <a:xfrm>
            <a:off x="365125" y="808038"/>
            <a:ext cx="8696325" cy="3884140"/>
          </a:xfrm>
        </p:spPr>
        <p:txBody>
          <a:bodyPr/>
          <a:lstStyle/>
          <a:p>
            <a:r>
              <a:rPr lang="en-US" sz="2800" dirty="0">
                <a:latin typeface="Arial" charset="0"/>
              </a:rPr>
              <a:t>The second, and more fundamental, thing to understand about the mole is how it gets its specific value.</a:t>
            </a:r>
          </a:p>
          <a:p>
            <a:pPr>
              <a:buFontTx/>
              <a:buNone/>
            </a:pPr>
            <a:endParaRPr lang="en-US" sz="2800" dirty="0">
              <a:latin typeface="Arial" charset="0"/>
            </a:endParaRPr>
          </a:p>
          <a:p>
            <a:r>
              <a:rPr lang="en-US" sz="2800" b="1" dirty="0">
                <a:solidFill>
                  <a:srgbClr val="333399"/>
                </a:solidFill>
                <a:latin typeface="Arial" charset="0"/>
              </a:rPr>
              <a:t>The value of the mole is equal to the number of atoms in exactly 12 grams of pure C-12</a:t>
            </a:r>
            <a:r>
              <a:rPr lang="en-US" sz="2800" dirty="0">
                <a:solidFill>
                  <a:srgbClr val="333399"/>
                </a:solidFill>
                <a:latin typeface="Arial" charset="0"/>
              </a:rPr>
              <a:t>.</a:t>
            </a:r>
            <a:r>
              <a:rPr lang="en-US" sz="2800" b="1" dirty="0">
                <a:solidFill>
                  <a:srgbClr val="333399"/>
                </a:solidFill>
                <a:latin typeface="Arial" charset="0"/>
              </a:rPr>
              <a:t> </a:t>
            </a:r>
          </a:p>
          <a:p>
            <a:pPr>
              <a:buFontTx/>
              <a:buNone/>
            </a:pPr>
            <a:endParaRPr lang="en-US" sz="2800" b="1" dirty="0">
              <a:latin typeface="Arial" charset="0"/>
            </a:endParaRPr>
          </a:p>
          <a:p>
            <a:r>
              <a:rPr lang="en-US" sz="2800" b="1" dirty="0">
                <a:latin typeface="Arial" charset="0"/>
              </a:rPr>
              <a:t>12 g C = 1 </a:t>
            </a:r>
            <a:r>
              <a:rPr lang="en-US" sz="2800" b="1" dirty="0" err="1">
                <a:latin typeface="Arial" charset="0"/>
              </a:rPr>
              <a:t>mol</a:t>
            </a:r>
            <a:r>
              <a:rPr lang="en-US" sz="2800" b="1" dirty="0">
                <a:latin typeface="Arial" charset="0"/>
              </a:rPr>
              <a:t> C atoms = </a:t>
            </a:r>
            <a:r>
              <a:rPr lang="en-US" sz="2800" b="1" dirty="0" smtClean="0">
                <a:latin typeface="Arial" charset="0"/>
              </a:rPr>
              <a:t>6.022 </a:t>
            </a:r>
            <a:r>
              <a:rPr lang="en-US" sz="2800" b="1" dirty="0">
                <a:latin typeface="Arial" charset="0"/>
              </a:rPr>
              <a:t>× 10</a:t>
            </a:r>
            <a:r>
              <a:rPr lang="en-US" sz="2800" b="1" baseline="30000" dirty="0">
                <a:latin typeface="Arial" charset="0"/>
              </a:rPr>
              <a:t>23</a:t>
            </a:r>
            <a:r>
              <a:rPr lang="en-US" sz="2800" b="1" dirty="0">
                <a:latin typeface="Arial" charset="0"/>
              </a:rPr>
              <a:t> C atoms</a:t>
            </a:r>
            <a:endParaRPr lang="en-US" sz="2800" dirty="0">
              <a:latin typeface="Arial" charset="0"/>
            </a:endParaRPr>
          </a:p>
        </p:txBody>
      </p:sp>
      <p:sp>
        <p:nvSpPr>
          <p:cNvPr id="99330"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Mole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2"/>
          <p:cNvSpPr>
            <a:spLocks noGrp="1"/>
          </p:cNvSpPr>
          <p:nvPr>
            <p:ph sz="quarter" idx="10"/>
          </p:nvPr>
        </p:nvSpPr>
        <p:spPr>
          <a:xfrm>
            <a:off x="365125" y="1165225"/>
            <a:ext cx="8696325" cy="3046988"/>
          </a:xfrm>
        </p:spPr>
        <p:txBody>
          <a:bodyPr/>
          <a:lstStyle/>
          <a:p>
            <a:r>
              <a:rPr lang="en-US" sz="3000" dirty="0">
                <a:latin typeface="Arial" charset="0"/>
              </a:rPr>
              <a:t>Converting between number of moles and number of atoms is similar to converting between dozens of eggs and number </a:t>
            </a:r>
            <a:r>
              <a:rPr lang="en-US" sz="3000" dirty="0" smtClean="0">
                <a:latin typeface="Arial" charset="0"/>
              </a:rPr>
              <a:t>of </a:t>
            </a:r>
            <a:r>
              <a:rPr lang="en-US" sz="3000" dirty="0">
                <a:latin typeface="Arial" charset="0"/>
              </a:rPr>
              <a:t>eggs. </a:t>
            </a:r>
          </a:p>
          <a:p>
            <a:r>
              <a:rPr lang="en-US" sz="3000" dirty="0">
                <a:latin typeface="Arial" charset="0"/>
              </a:rPr>
              <a:t>For atoms, you use the conversion factor </a:t>
            </a:r>
            <a:br>
              <a:rPr lang="en-US" sz="3000" dirty="0">
                <a:latin typeface="Arial" charset="0"/>
              </a:rPr>
            </a:br>
            <a:r>
              <a:rPr lang="en-US" sz="3000" dirty="0">
                <a:latin typeface="Arial" charset="0"/>
              </a:rPr>
              <a:t>1 </a:t>
            </a:r>
            <a:r>
              <a:rPr lang="en-US" sz="3000" dirty="0" err="1">
                <a:latin typeface="Arial" charset="0"/>
              </a:rPr>
              <a:t>mol</a:t>
            </a:r>
            <a:r>
              <a:rPr lang="en-US" sz="3000" dirty="0">
                <a:latin typeface="Arial" charset="0"/>
              </a:rPr>
              <a:t> atoms = 6.022 × 10</a:t>
            </a:r>
            <a:r>
              <a:rPr lang="en-US" sz="3000" baseline="30000" dirty="0">
                <a:latin typeface="Arial" charset="0"/>
              </a:rPr>
              <a:t>23</a:t>
            </a:r>
            <a:r>
              <a:rPr lang="en-US" sz="3000" dirty="0">
                <a:latin typeface="Arial" charset="0"/>
              </a:rPr>
              <a:t> atoms.</a:t>
            </a:r>
          </a:p>
          <a:p>
            <a:r>
              <a:rPr lang="en-US" sz="3000" dirty="0">
                <a:latin typeface="Arial" charset="0"/>
              </a:rPr>
              <a:t>The conversion factors take the following forms:</a:t>
            </a:r>
          </a:p>
        </p:txBody>
      </p:sp>
      <p:sp>
        <p:nvSpPr>
          <p:cNvPr id="100354" name="Title 1"/>
          <p:cNvSpPr>
            <a:spLocks noGrp="1"/>
          </p:cNvSpPr>
          <p:nvPr>
            <p:ph type="title" idx="4294967295"/>
          </p:nvPr>
        </p:nvSpPr>
        <p:spPr bwMode="auto">
          <a:xfrm>
            <a:off x="0" y="0"/>
            <a:ext cx="9144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Converting between Number of Moles and Number of Atoms</a:t>
            </a:r>
          </a:p>
        </p:txBody>
      </p:sp>
      <p:sp>
        <p:nvSpPr>
          <p:cNvPr id="10035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0356" name="Picture 7" descr="C:\Documents and Settings\GEX User\Desktop\IRDVDs\50627 Tro IRDVD\Lecture\component\02_pg71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4898798"/>
            <a:ext cx="6248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Content Placeholder 2"/>
          <p:cNvSpPr>
            <a:spLocks noGrp="1"/>
          </p:cNvSpPr>
          <p:nvPr>
            <p:ph sz="quarter" idx="10"/>
          </p:nvPr>
        </p:nvSpPr>
        <p:spPr>
          <a:xfrm>
            <a:off x="365125" y="1289050"/>
            <a:ext cx="8696325" cy="4419600"/>
          </a:xfrm>
        </p:spPr>
        <p:txBody>
          <a:bodyPr/>
          <a:lstStyle/>
          <a:p>
            <a:r>
              <a:rPr lang="en-US">
                <a:latin typeface="Arial" charset="0"/>
              </a:rPr>
              <a:t>To count atoms by weighing them, we need one other conversion factor—the mass of </a:t>
            </a:r>
            <a:br>
              <a:rPr lang="en-US">
                <a:latin typeface="Arial" charset="0"/>
              </a:rPr>
            </a:br>
            <a:r>
              <a:rPr lang="en-US">
                <a:latin typeface="Arial" charset="0"/>
              </a:rPr>
              <a:t>1 mol of atoms. </a:t>
            </a:r>
          </a:p>
          <a:p>
            <a:r>
              <a:rPr lang="en-US">
                <a:latin typeface="Arial" charset="0"/>
              </a:rPr>
              <a:t>The mass of 1 mol of atoms of an element is the </a:t>
            </a:r>
            <a:r>
              <a:rPr lang="en-US" b="1">
                <a:solidFill>
                  <a:srgbClr val="333399"/>
                </a:solidFill>
                <a:latin typeface="Arial" charset="0"/>
              </a:rPr>
              <a:t>molar mass</a:t>
            </a:r>
            <a:r>
              <a:rPr lang="en-US">
                <a:latin typeface="Arial" charset="0"/>
              </a:rPr>
              <a:t>.</a:t>
            </a:r>
          </a:p>
          <a:p>
            <a:r>
              <a:rPr lang="en-US" b="1">
                <a:latin typeface="Arial" charset="0"/>
              </a:rPr>
              <a:t>An element</a:t>
            </a:r>
            <a:r>
              <a:rPr lang="ja-JP" altLang="en-US" b="1">
                <a:latin typeface="Arial" charset="0"/>
              </a:rPr>
              <a:t>’</a:t>
            </a:r>
            <a:r>
              <a:rPr lang="en-US" altLang="ja-JP" b="1">
                <a:latin typeface="Arial" charset="0"/>
              </a:rPr>
              <a:t>s molar mass in grams per mole is numerically equal to the element’s atomic mass in atomic mass units (amu).</a:t>
            </a:r>
            <a:endParaRPr lang="en-US">
              <a:latin typeface="Arial" charset="0"/>
            </a:endParaRPr>
          </a:p>
        </p:txBody>
      </p:sp>
      <p:sp>
        <p:nvSpPr>
          <p:cNvPr id="101378" name="Title 1"/>
          <p:cNvSpPr>
            <a:spLocks noGrp="1"/>
          </p:cNvSpPr>
          <p:nvPr>
            <p:ph type="title" idx="4294967295"/>
          </p:nvPr>
        </p:nvSpPr>
        <p:spPr bwMode="auto">
          <a:xfrm>
            <a:off x="0" y="0"/>
            <a:ext cx="9144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Converting between Mass and Amount (Number of Moles)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sz="quarter" idx="10"/>
          </p:nvPr>
        </p:nvSpPr>
        <p:spPr>
          <a:xfrm>
            <a:off x="365125" y="808038"/>
            <a:ext cx="8696325" cy="3502497"/>
          </a:xfrm>
        </p:spPr>
        <p:txBody>
          <a:bodyPr/>
          <a:lstStyle/>
          <a:p>
            <a:pPr eaLnBrk="1" hangingPunct="1"/>
            <a:r>
              <a:rPr lang="en-US" sz="2800" dirty="0">
                <a:latin typeface="Arial" charset="0"/>
              </a:rPr>
              <a:t>Later, the scientific approach became the established way to learn about the physical world. </a:t>
            </a:r>
          </a:p>
          <a:p>
            <a:pPr eaLnBrk="1" hangingPunct="1">
              <a:buFontTx/>
              <a:buNone/>
            </a:pPr>
            <a:endParaRPr lang="en-US" sz="2800" dirty="0">
              <a:latin typeface="Arial" charset="0"/>
            </a:endParaRPr>
          </a:p>
          <a:p>
            <a:pPr eaLnBrk="1" hangingPunct="1"/>
            <a:r>
              <a:rPr lang="en-US" sz="2800" dirty="0">
                <a:latin typeface="Arial" charset="0"/>
              </a:rPr>
              <a:t>An English chemist, John Dalton (1766–1844), offered convincing evidence that supported the early atomic ideas of Leucippus and Democritus</a:t>
            </a:r>
            <a:r>
              <a:rPr lang="en-US" dirty="0">
                <a:latin typeface="Arial" charset="0"/>
              </a:rPr>
              <a:t>.</a:t>
            </a:r>
          </a:p>
          <a:p>
            <a:pPr eaLnBrk="1" hangingPunct="1"/>
            <a:endParaRPr lang="en-US" dirty="0">
              <a:latin typeface="Arial" charset="0"/>
            </a:endParaRPr>
          </a:p>
        </p:txBody>
      </p:sp>
      <p:sp>
        <p:nvSpPr>
          <p:cNvPr id="1843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Early Building Blocks of Matter Ideas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a:spLocks noGrp="1"/>
          </p:cNvSpPr>
          <p:nvPr>
            <p:ph sz="quarter" idx="10"/>
          </p:nvPr>
        </p:nvSpPr>
        <p:spPr>
          <a:xfrm>
            <a:off x="365125" y="808038"/>
            <a:ext cx="8696325" cy="4030662"/>
          </a:xfrm>
        </p:spPr>
        <p:txBody>
          <a:bodyPr/>
          <a:lstStyle/>
          <a:p>
            <a:pPr>
              <a:buFontTx/>
              <a:buNone/>
              <a:defRPr/>
            </a:pPr>
            <a:endParaRPr lang="en-US" dirty="0">
              <a:latin typeface="Arial" charset="0"/>
            </a:endParaRPr>
          </a:p>
          <a:p>
            <a:pPr>
              <a:buFontTx/>
              <a:buNone/>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marL="0" indent="0">
              <a:buFontTx/>
              <a:buNone/>
              <a:defRPr/>
            </a:pPr>
            <a:endParaRPr lang="en-US" dirty="0">
              <a:latin typeface="Arial" charset="0"/>
            </a:endParaRPr>
          </a:p>
          <a:p>
            <a:pPr>
              <a:defRPr/>
            </a:pPr>
            <a:r>
              <a:rPr lang="en-US" dirty="0">
                <a:latin typeface="Arial" charset="0"/>
              </a:rPr>
              <a:t>The lighter the atom, the less mass in 1 </a:t>
            </a:r>
            <a:r>
              <a:rPr lang="en-US" dirty="0" err="1">
                <a:latin typeface="Arial" charset="0"/>
              </a:rPr>
              <a:t>mol</a:t>
            </a:r>
            <a:r>
              <a:rPr lang="en-US" dirty="0">
                <a:latin typeface="Arial" charset="0"/>
              </a:rPr>
              <a:t> of atoms.</a:t>
            </a:r>
          </a:p>
        </p:txBody>
      </p:sp>
      <p:sp>
        <p:nvSpPr>
          <p:cNvPr id="102402"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Converting between Mass and Moles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108"/>
          <a:stretch/>
        </p:blipFill>
        <p:spPr>
          <a:xfrm>
            <a:off x="457200" y="1102614"/>
            <a:ext cx="8534400" cy="2021586"/>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2"/>
          <p:cNvSpPr>
            <a:spLocks noGrp="1"/>
          </p:cNvSpPr>
          <p:nvPr>
            <p:ph sz="quarter" idx="10"/>
          </p:nvPr>
        </p:nvSpPr>
        <p:spPr>
          <a:xfrm>
            <a:off x="365125" y="1093788"/>
            <a:ext cx="8696325" cy="4419600"/>
          </a:xfrm>
        </p:spPr>
        <p:txBody>
          <a:bodyPr/>
          <a:lstStyle/>
          <a:p>
            <a:r>
              <a:rPr lang="en-US">
                <a:latin typeface="Arial" charset="0"/>
              </a:rPr>
              <a:t>The molar mass of any element is the conversion factor between the mass (in grams) of that element and the amount (in moles) of that element. For carbon,</a:t>
            </a:r>
          </a:p>
        </p:txBody>
      </p:sp>
      <p:sp>
        <p:nvSpPr>
          <p:cNvPr id="103426"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Converting between Mass and Moles</a:t>
            </a:r>
          </a:p>
        </p:txBody>
      </p:sp>
      <p:sp>
        <p:nvSpPr>
          <p:cNvPr id="1034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3428" name="Picture 7" descr="C:\Documents and Settings\GEX User\Desktop\IRDVDs\50627 Tro IRDVD\Lecture\component\02_pg72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39938" y="3986213"/>
            <a:ext cx="5064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Content Placeholder 2"/>
          <p:cNvSpPr>
            <a:spLocks noGrp="1"/>
          </p:cNvSpPr>
          <p:nvPr>
            <p:ph sz="quarter" idx="10"/>
          </p:nvPr>
        </p:nvSpPr>
        <p:spPr>
          <a:xfrm>
            <a:off x="365125" y="808038"/>
            <a:ext cx="8696325" cy="4135437"/>
          </a:xfrm>
        </p:spPr>
        <p:txBody>
          <a:bodyPr/>
          <a:lstStyle/>
          <a:p>
            <a:r>
              <a:rPr lang="en-US" sz="2900" dirty="0">
                <a:latin typeface="Arial" charset="0"/>
              </a:rPr>
              <a:t>We now have all the tools to count the number of atoms in a sample of an element by weighing it. </a:t>
            </a:r>
          </a:p>
          <a:p>
            <a:pPr marL="746125" lvl="2" indent="-342900">
              <a:buFont typeface="Arial" panose="020B0604020202020204" pitchFamily="34" charset="0"/>
              <a:buChar char="–"/>
            </a:pPr>
            <a:r>
              <a:rPr lang="en-US" dirty="0">
                <a:latin typeface="Arial" charset="0"/>
              </a:rPr>
              <a:t>First, we obtain the mass of the sample.</a:t>
            </a:r>
          </a:p>
          <a:p>
            <a:pPr marL="746125" lvl="2" indent="-342900">
              <a:buFont typeface="Arial" panose="020B0604020202020204" pitchFamily="34" charset="0"/>
              <a:buChar char="–"/>
            </a:pPr>
            <a:r>
              <a:rPr lang="en-US" dirty="0">
                <a:latin typeface="Arial" charset="0"/>
              </a:rPr>
              <a:t>Then, we convert it to the amount in moles using the element</a:t>
            </a:r>
            <a:r>
              <a:rPr lang="ja-JP" altLang="en-US" dirty="0">
                <a:latin typeface="Arial" charset="0"/>
              </a:rPr>
              <a:t>’</a:t>
            </a:r>
            <a:r>
              <a:rPr lang="en-US" altLang="ja-JP" dirty="0">
                <a:latin typeface="Arial" charset="0"/>
              </a:rPr>
              <a:t>s molar mass. </a:t>
            </a:r>
          </a:p>
          <a:p>
            <a:pPr marL="746125" lvl="2" indent="-342900">
              <a:buFont typeface="Arial" panose="020B0604020202020204" pitchFamily="34" charset="0"/>
              <a:buChar char="–"/>
            </a:pPr>
            <a:r>
              <a:rPr lang="en-US" dirty="0">
                <a:latin typeface="Arial" charset="0"/>
              </a:rPr>
              <a:t>Finally, we convert it to the number of atoms using Avogadro</a:t>
            </a:r>
            <a:r>
              <a:rPr lang="ja-JP" altLang="en-US" dirty="0">
                <a:latin typeface="Arial" charset="0"/>
              </a:rPr>
              <a:t>’</a:t>
            </a:r>
            <a:r>
              <a:rPr lang="en-US" altLang="ja-JP" dirty="0">
                <a:latin typeface="Arial" charset="0"/>
              </a:rPr>
              <a:t>s number. </a:t>
            </a:r>
          </a:p>
          <a:p>
            <a:r>
              <a:rPr lang="en-US" sz="2900" dirty="0">
                <a:latin typeface="Arial" charset="0"/>
              </a:rPr>
              <a:t>The conceptual plan for these kinds of calculations takes the following form:</a:t>
            </a:r>
          </a:p>
        </p:txBody>
      </p:sp>
      <p:sp>
        <p:nvSpPr>
          <p:cNvPr id="104450"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Conceptual Plan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399"/>
          <a:stretch/>
        </p:blipFill>
        <p:spPr>
          <a:xfrm>
            <a:off x="661987" y="4930235"/>
            <a:ext cx="7820025" cy="128541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1319213"/>
            <a:ext cx="8696325" cy="4419600"/>
          </a:xfrm>
        </p:spPr>
        <p:txBody>
          <a:bodyPr/>
          <a:lstStyle/>
          <a:p>
            <a:pPr eaLnBrk="1" hangingPunct="1">
              <a:defRPr/>
            </a:pPr>
            <a:r>
              <a:rPr lang="en-US" dirty="0" smtClean="0">
                <a:ea typeface="+mn-ea"/>
                <a:cs typeface="+mn-cs"/>
              </a:rPr>
              <a:t>The theory that all matter is composed of atoms grew out of observations and laws.</a:t>
            </a:r>
          </a:p>
          <a:p>
            <a:pPr eaLnBrk="1" hangingPunct="1">
              <a:buFontTx/>
              <a:buNone/>
              <a:defRPr/>
            </a:pPr>
            <a:r>
              <a:rPr lang="en-US" dirty="0" smtClean="0">
                <a:ea typeface="+mn-ea"/>
                <a:cs typeface="+mn-cs"/>
              </a:rPr>
              <a:t> </a:t>
            </a:r>
          </a:p>
          <a:p>
            <a:pPr eaLnBrk="1" hangingPunct="1">
              <a:defRPr/>
            </a:pPr>
            <a:r>
              <a:rPr lang="en-US" dirty="0" smtClean="0">
                <a:ea typeface="+mn-ea"/>
                <a:cs typeface="+mn-cs"/>
              </a:rPr>
              <a:t>The three most important laws that led to the development and acceptance of the atomic theory were</a:t>
            </a:r>
          </a:p>
          <a:p>
            <a:pPr lvl="1" eaLnBrk="1" hangingPunct="1">
              <a:defRPr/>
            </a:pPr>
            <a:r>
              <a:rPr lang="en-US" dirty="0">
                <a:ea typeface="+mn-ea"/>
                <a:cs typeface="+mn-cs"/>
              </a:rPr>
              <a:t>t</a:t>
            </a:r>
            <a:r>
              <a:rPr lang="en-US" dirty="0" smtClean="0">
                <a:ea typeface="+mn-ea"/>
                <a:cs typeface="+mn-cs"/>
              </a:rPr>
              <a:t>he law of conservation of mass,</a:t>
            </a:r>
          </a:p>
          <a:p>
            <a:pPr lvl="1" eaLnBrk="1" hangingPunct="1">
              <a:defRPr/>
            </a:pPr>
            <a:r>
              <a:rPr lang="en-US" dirty="0">
                <a:ea typeface="+mn-ea"/>
                <a:cs typeface="+mn-cs"/>
              </a:rPr>
              <a:t>t</a:t>
            </a:r>
            <a:r>
              <a:rPr lang="en-US" dirty="0" smtClean="0">
                <a:ea typeface="+mn-ea"/>
                <a:cs typeface="+mn-cs"/>
              </a:rPr>
              <a:t>he law of definite proportions, and</a:t>
            </a:r>
          </a:p>
          <a:p>
            <a:pPr lvl="1" eaLnBrk="1" hangingPunct="1">
              <a:defRPr/>
            </a:pPr>
            <a:r>
              <a:rPr lang="en-US" dirty="0">
                <a:ea typeface="+mn-ea"/>
                <a:cs typeface="+mn-cs"/>
              </a:rPr>
              <a:t>t</a:t>
            </a:r>
            <a:r>
              <a:rPr lang="en-US" dirty="0" smtClean="0">
                <a:ea typeface="+mn-ea"/>
                <a:cs typeface="+mn-cs"/>
              </a:rPr>
              <a:t>he law of multiple proportions.</a:t>
            </a:r>
          </a:p>
          <a:p>
            <a:pPr eaLnBrk="1" hangingPunct="1">
              <a:defRPr/>
            </a:pPr>
            <a:endParaRPr lang="en-US" dirty="0" smtClean="0">
              <a:ea typeface="+mn-ea"/>
              <a:cs typeface="+mn-cs"/>
            </a:endParaRPr>
          </a:p>
        </p:txBody>
      </p:sp>
      <p:sp>
        <p:nvSpPr>
          <p:cNvPr id="20482"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Modern Atomic Theory and the Laws That Led to 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1849</TotalTime>
  <Words>3712</Words>
  <Application>Microsoft Office PowerPoint</Application>
  <PresentationFormat>On-screen Show (4:3)</PresentationFormat>
  <Paragraphs>385</Paragraphs>
  <Slides>82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ＭＳ Ｐゴシック</vt:lpstr>
      <vt:lpstr>ＭＳ Ｐゴシック</vt:lpstr>
      <vt:lpstr>Arial</vt:lpstr>
      <vt:lpstr>Times</vt:lpstr>
      <vt:lpstr>Times New Roman</vt:lpstr>
      <vt:lpstr>ヒラギノ角ゴ Pro W3</vt:lpstr>
      <vt:lpstr>HA5Lect_template</vt:lpstr>
      <vt:lpstr>PowerPoint Presentation</vt:lpstr>
      <vt:lpstr>If You Cut a Piece of Graphite</vt:lpstr>
      <vt:lpstr>If You Cut a Piece of Graphite</vt:lpstr>
      <vt:lpstr>Imaging and Moving Individual Atoms</vt:lpstr>
      <vt:lpstr>Imaging and Moving Individual Atoms</vt:lpstr>
      <vt:lpstr>Early Ideas about the Building Blocks of Matter</vt:lpstr>
      <vt:lpstr>Early Building Blocks of Matter Ideas</vt:lpstr>
      <vt:lpstr>Early Building Blocks of Matter Ideas</vt:lpstr>
      <vt:lpstr>Modern Atomic Theory and the Laws That Led to It</vt:lpstr>
      <vt:lpstr>The Law of Conservation of Mass</vt:lpstr>
      <vt:lpstr>The Law of Conservation of Mass</vt:lpstr>
      <vt:lpstr>The Law of Definite Proportions</vt:lpstr>
      <vt:lpstr>The Law of Definite Proportions</vt:lpstr>
      <vt:lpstr>The Law of Multiple Proportions</vt:lpstr>
      <vt:lpstr>The Law of Multiple Proportions</vt:lpstr>
      <vt:lpstr>PowerPoint Presentation</vt:lpstr>
      <vt:lpstr>John Dalton and the Atomic Theory</vt:lpstr>
      <vt:lpstr>John Dalton and the Atomic Theory</vt:lpstr>
      <vt:lpstr>The Discovery of the Electron</vt:lpstr>
      <vt:lpstr>The Discovery of the Electron</vt:lpstr>
      <vt:lpstr>The Discovery of the Electron</vt:lpstr>
      <vt:lpstr>The Discovery of the Electron</vt:lpstr>
      <vt:lpstr>The Discovery of the Electron</vt:lpstr>
      <vt:lpstr>Millikan’s Oil Drop Experiment: The Charge of the Electron</vt:lpstr>
      <vt:lpstr>Millikan’s Oil Drop Experiment</vt:lpstr>
      <vt:lpstr>Millikan’s Oil Drop Experiment</vt:lpstr>
      <vt:lpstr>The Structure of the Atom</vt:lpstr>
      <vt:lpstr>Rutherford’s Gold Foil Experiment</vt:lpstr>
      <vt:lpstr>Rutherford’s Gold Foil Experiment</vt:lpstr>
      <vt:lpstr>Rutherford’s Gold Foil Experiment</vt:lpstr>
      <vt:lpstr>Rutherford’s Gold Foil Experiment</vt:lpstr>
      <vt:lpstr>Rutherford’s Gold Foil Experiment</vt:lpstr>
      <vt:lpstr>The Neutrons</vt:lpstr>
      <vt:lpstr>The Neutrons</vt:lpstr>
      <vt:lpstr>Subatomic Particles</vt:lpstr>
      <vt:lpstr>Subatomic Particles</vt:lpstr>
      <vt:lpstr>Elements: Defined by Their Numbers of Protons</vt:lpstr>
      <vt:lpstr>Elements: Defined by Their Numbers of Protons</vt:lpstr>
      <vt:lpstr>Periodic Table</vt:lpstr>
      <vt:lpstr>Periodic Table</vt:lpstr>
      <vt:lpstr>Isotopes: Varied Number of Neutrons</vt:lpstr>
      <vt:lpstr>Isotopes: Varied Number of Neutrons</vt:lpstr>
      <vt:lpstr>Isotopes: Varied Number of Neutrons</vt:lpstr>
      <vt:lpstr>Isotopes: Varied Number of Neutrons</vt:lpstr>
      <vt:lpstr>Isotopes: Varied Number of Neutrons</vt:lpstr>
      <vt:lpstr>Ions: Losing and Gaining Electrons</vt:lpstr>
      <vt:lpstr>Finding Patterns: The Periodic Law and the Periodic Table</vt:lpstr>
      <vt:lpstr>The Periodic Law</vt:lpstr>
      <vt:lpstr>Periodic Table</vt:lpstr>
      <vt:lpstr>Periodic Table</vt:lpstr>
      <vt:lpstr>Modern Periodic Table</vt:lpstr>
      <vt:lpstr>Modern Periodic Table</vt:lpstr>
      <vt:lpstr>Classification of Elements</vt:lpstr>
      <vt:lpstr>Metals</vt:lpstr>
      <vt:lpstr>Nonmetals</vt:lpstr>
      <vt:lpstr>Nonmetals</vt:lpstr>
      <vt:lpstr>Metalloids</vt:lpstr>
      <vt:lpstr>Periodic Table</vt:lpstr>
      <vt:lpstr>Periodic Table</vt:lpstr>
      <vt:lpstr>Periodic Table</vt:lpstr>
      <vt:lpstr>Periodic Table</vt:lpstr>
      <vt:lpstr>Noble Gas</vt:lpstr>
      <vt:lpstr>Alkali</vt:lpstr>
      <vt:lpstr>Alkaline Earth Metals</vt:lpstr>
      <vt:lpstr>Halogens</vt:lpstr>
      <vt:lpstr>Ions and the Periodic Table</vt:lpstr>
      <vt:lpstr>Ions and the Periodic Table</vt:lpstr>
      <vt:lpstr>Ions and the Periodic Table</vt:lpstr>
      <vt:lpstr>Ions and the Periodic Table</vt:lpstr>
      <vt:lpstr>Atomic Mass: The Average Mass of an Element’s Atoms</vt:lpstr>
      <vt:lpstr>Example: Atomic Mass</vt:lpstr>
      <vt:lpstr>Atomic Mass</vt:lpstr>
      <vt:lpstr>Mass Spectrometry</vt:lpstr>
      <vt:lpstr>Molar Mass: Counting Atoms by Weighing Them</vt:lpstr>
      <vt:lpstr>The Mole: A Chemist’s “Dozen”</vt:lpstr>
      <vt:lpstr>The Mole</vt:lpstr>
      <vt:lpstr>The Mole</vt:lpstr>
      <vt:lpstr>Converting between Number of Moles and Number of Atoms</vt:lpstr>
      <vt:lpstr>Converting between Mass and Amount (Number of Moles)</vt:lpstr>
      <vt:lpstr>Converting between Mass and Moles</vt:lpstr>
      <vt:lpstr>Converting between Mass and Moles</vt:lpstr>
      <vt:lpstr>Conceptual Plan</vt:lpstr>
    </vt:vector>
  </TitlesOfParts>
  <Company>뿿ˤʤ㏘뿿</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Microsoft account</cp:lastModifiedBy>
  <cp:revision>261</cp:revision>
  <dcterms:created xsi:type="dcterms:W3CDTF">2007-09-26T05:29:17Z</dcterms:created>
  <dcterms:modified xsi:type="dcterms:W3CDTF">2021-09-16T04:20:36Z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