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91"/>
  </p:notesMasterIdLst>
  <p:sldIdLst>
    <p:sldId id="475" r:id="rId2"/>
    <p:sldId id="353" r:id="rId3"/>
    <p:sldId id="352" r:id="rId4"/>
    <p:sldId id="351" r:id="rId5"/>
    <p:sldId id="354" r:id="rId6"/>
    <p:sldId id="355" r:id="rId7"/>
    <p:sldId id="356" r:id="rId8"/>
    <p:sldId id="357" r:id="rId9"/>
    <p:sldId id="358" r:id="rId10"/>
    <p:sldId id="359" r:id="rId11"/>
    <p:sldId id="476" r:id="rId12"/>
    <p:sldId id="477" r:id="rId13"/>
    <p:sldId id="368" r:id="rId14"/>
    <p:sldId id="369" r:id="rId15"/>
    <p:sldId id="370" r:id="rId16"/>
    <p:sldId id="372" r:id="rId17"/>
    <p:sldId id="371" r:id="rId18"/>
    <p:sldId id="373" r:id="rId19"/>
    <p:sldId id="374" r:id="rId20"/>
    <p:sldId id="375" r:id="rId21"/>
    <p:sldId id="376" r:id="rId22"/>
    <p:sldId id="377" r:id="rId23"/>
    <p:sldId id="478" r:id="rId24"/>
    <p:sldId id="479" r:id="rId25"/>
    <p:sldId id="480" r:id="rId26"/>
    <p:sldId id="385" r:id="rId27"/>
    <p:sldId id="386" r:id="rId28"/>
    <p:sldId id="388" r:id="rId29"/>
    <p:sldId id="387" r:id="rId30"/>
    <p:sldId id="389" r:id="rId31"/>
    <p:sldId id="392" r:id="rId32"/>
    <p:sldId id="395" r:id="rId33"/>
    <p:sldId id="396" r:id="rId34"/>
    <p:sldId id="399" r:id="rId35"/>
    <p:sldId id="402" r:id="rId36"/>
    <p:sldId id="403" r:id="rId37"/>
    <p:sldId id="404" r:id="rId38"/>
    <p:sldId id="405" r:id="rId39"/>
    <p:sldId id="407" r:id="rId40"/>
    <p:sldId id="408" r:id="rId41"/>
    <p:sldId id="409" r:id="rId42"/>
    <p:sldId id="406" r:id="rId43"/>
    <p:sldId id="410" r:id="rId44"/>
    <p:sldId id="411" r:id="rId45"/>
    <p:sldId id="414" r:id="rId46"/>
    <p:sldId id="412" r:id="rId47"/>
    <p:sldId id="413" r:id="rId48"/>
    <p:sldId id="417" r:id="rId49"/>
    <p:sldId id="415" r:id="rId50"/>
    <p:sldId id="416" r:id="rId51"/>
    <p:sldId id="418" r:id="rId52"/>
    <p:sldId id="420" r:id="rId53"/>
    <p:sldId id="422" r:id="rId54"/>
    <p:sldId id="421" r:id="rId55"/>
    <p:sldId id="423" r:id="rId56"/>
    <p:sldId id="424" r:id="rId57"/>
    <p:sldId id="429" r:id="rId58"/>
    <p:sldId id="430" r:id="rId59"/>
    <p:sldId id="431" r:id="rId60"/>
    <p:sldId id="432" r:id="rId61"/>
    <p:sldId id="433" r:id="rId62"/>
    <p:sldId id="435" r:id="rId63"/>
    <p:sldId id="436" r:id="rId64"/>
    <p:sldId id="437" r:id="rId65"/>
    <p:sldId id="438" r:id="rId66"/>
    <p:sldId id="439" r:id="rId67"/>
    <p:sldId id="441" r:id="rId68"/>
    <p:sldId id="440" r:id="rId69"/>
    <p:sldId id="446" r:id="rId70"/>
    <p:sldId id="445" r:id="rId71"/>
    <p:sldId id="448" r:id="rId72"/>
    <p:sldId id="449" r:id="rId73"/>
    <p:sldId id="452" r:id="rId74"/>
    <p:sldId id="453" r:id="rId75"/>
    <p:sldId id="454" r:id="rId76"/>
    <p:sldId id="457" r:id="rId77"/>
    <p:sldId id="458" r:id="rId78"/>
    <p:sldId id="459" r:id="rId79"/>
    <p:sldId id="460" r:id="rId80"/>
    <p:sldId id="461" r:id="rId81"/>
    <p:sldId id="462" r:id="rId82"/>
    <p:sldId id="463" r:id="rId83"/>
    <p:sldId id="464" r:id="rId84"/>
    <p:sldId id="465" r:id="rId85"/>
    <p:sldId id="466" r:id="rId86"/>
    <p:sldId id="467" r:id="rId87"/>
    <p:sldId id="470" r:id="rId88"/>
    <p:sldId id="472" r:id="rId89"/>
    <p:sldId id="473" r:id="rId90"/>
  </p:sldIdLst>
  <p:sldSz cx="9144000" cy="6858000" type="screen4x3"/>
  <p:notesSz cx="6858000" cy="9144000"/>
  <p:custDataLst>
    <p:tags r:id="rId92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FF9900"/>
    <a:srgbClr val="3333CC"/>
    <a:srgbClr val="333399"/>
    <a:srgbClr val="FF0000"/>
    <a:srgbClr val="143C83"/>
    <a:srgbClr val="004080"/>
    <a:srgbClr val="66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05" autoAdjust="0"/>
    <p:restoredTop sz="94660"/>
  </p:normalViewPr>
  <p:slideViewPr>
    <p:cSldViewPr snapToGrid="0">
      <p:cViewPr varScale="1">
        <p:scale>
          <a:sx n="102" d="100"/>
          <a:sy n="102" d="100"/>
        </p:scale>
        <p:origin x="-96" y="-90"/>
      </p:cViewPr>
      <p:guideLst>
        <p:guide orient="horz" pos="2160"/>
        <p:guide pos="28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5FFE358-DA29-A141-8D21-B28526481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4428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ヒラギノ角ゴ Pro W3" charset="0"/>
        <a:cs typeface="ヒラギノ角ゴ Pro W3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2D4FA04-2323-E642-BAA4-0BC2F2D80CD8}" type="slidenum">
              <a:rPr lang="en-US" sz="1200"/>
              <a:pPr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7142B26-C4B3-F742-84C4-B0EEB1DF191C}" type="slidenum">
              <a:rPr lang="en-US" sz="1200"/>
              <a:pPr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46B3661-DDC7-D343-A8B7-A08CF810B16F}" type="slidenum">
              <a:rPr lang="en-US" sz="1200"/>
              <a:pPr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9A692CE-890E-3544-89DC-F1F8EBA9DC32}" type="slidenum">
              <a:rPr lang="en-US" sz="1200"/>
              <a:pPr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9F60F7C-CC55-494B-B8CE-2E90590503EE}" type="slidenum">
              <a:rPr lang="en-US" sz="1200"/>
              <a:pPr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13BC62F-8F2C-2842-901C-5026C6D10F4E}" type="slidenum">
              <a:rPr lang="en-US" sz="1200"/>
              <a:pPr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20140C5-93F1-7E42-B288-D12302F00820}" type="slidenum">
              <a:rPr lang="en-US" sz="1200"/>
              <a:pPr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5CE0B10-FF2A-854B-A35F-0D4FEBAB57B7}" type="slidenum">
              <a:rPr lang="en-US" sz="1200"/>
              <a:pPr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EC8591F-A2B2-964E-875A-A5C04CB26539}" type="slidenum">
              <a:rPr lang="en-US" sz="1200"/>
              <a:pPr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A862DF3-4725-604F-B499-28041764B4B1}" type="slidenum">
              <a:rPr lang="en-US" sz="1200"/>
              <a:pPr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A8E5502-A1C2-7041-BB93-0E61F9D6AB57}" type="slidenum">
              <a:rPr lang="en-US" sz="1200"/>
              <a:pPr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514C401-BB76-DC4A-9F66-ABB5612EB5B0}" type="slidenum">
              <a:rPr lang="en-US" sz="1200"/>
              <a:pPr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8DCBD0B-0250-B64B-B262-AD4178FC7120}" type="slidenum">
              <a:rPr lang="en-US" sz="1200"/>
              <a:pPr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4F83183-2587-3A4A-BA85-67CB89226AB8}" type="slidenum">
              <a:rPr lang="en-US" sz="1200"/>
              <a:pPr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2E65766-51CE-1240-B500-4E4E7FD3E4E8}" type="slidenum">
              <a:rPr lang="en-US" sz="1200"/>
              <a:pPr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01DBEAB-8A9C-D248-A441-C210549873DB}" type="slidenum">
              <a:rPr lang="en-US" sz="1200"/>
              <a:pPr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40496E5D-A482-9843-93DD-CB903A7A2DB1}" type="slidenum">
              <a:rPr lang="en-US" sz="1200"/>
              <a:pPr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39A5DE6-937B-CC46-BF8D-2B719677BC65}" type="slidenum">
              <a:rPr lang="en-US" sz="1200"/>
              <a:pPr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525C079-4156-A442-B7FD-18B5155FBCDE}" type="slidenum">
              <a:rPr lang="en-US" sz="1200"/>
              <a:pPr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36DA8E4-49FC-2D48-B9D6-F919D652BC5C}" type="slidenum">
              <a:rPr lang="en-US" sz="1200"/>
              <a:pPr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DB6DBC5-9153-B248-8057-DBFB93562930}" type="slidenum">
              <a:rPr lang="en-US" sz="1200"/>
              <a:pPr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58FD500-94D6-4D44-8D0D-951530D4169C}" type="slidenum">
              <a:rPr lang="en-US" sz="1200"/>
              <a:pPr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1769D70-F629-B24B-AAAB-BBEE7A1ED2E2}" type="slidenum">
              <a:rPr lang="en-US" sz="1200"/>
              <a:pPr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BC3BD6B-4AFC-4946-B539-4EC561FCBBB4}" type="slidenum">
              <a:rPr lang="en-US" sz="1200"/>
              <a:pPr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B0BB378-3CF6-9348-A96E-D9F41D2FFF16}" type="slidenum">
              <a:rPr lang="en-US" sz="1200"/>
              <a:pPr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B3A3734-95D7-664B-B0D2-784E656E06EB}" type="slidenum">
              <a:rPr lang="en-US" sz="1200"/>
              <a:pPr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93D01B7-7D1F-4F49-BE31-7C57F04A5DEF}" type="slidenum">
              <a:rPr lang="en-US" sz="1200"/>
              <a:pPr/>
              <a:t>34</a:t>
            </a:fld>
            <a:endParaRPr lang="en-US" sz="12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757FD76-92D3-8B4D-9D36-72BBA7FCA04E}" type="slidenum">
              <a:rPr lang="en-US" sz="1200"/>
              <a:pPr/>
              <a:t>35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CA6DB3B-2470-2641-8AE9-F7C4D259122C}" type="slidenum">
              <a:rPr lang="en-US" sz="1200"/>
              <a:pPr/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92EE5A4-1BBE-854F-898F-EF6A409239FC}" type="slidenum">
              <a:rPr lang="en-US" sz="1200"/>
              <a:pPr/>
              <a:t>37</a:t>
            </a:fld>
            <a:endParaRPr lang="en-US" sz="12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84375EB-C48E-C740-8740-E0785BC8CE57}" type="slidenum">
              <a:rPr lang="en-US" sz="1200"/>
              <a:pPr/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4EF14A9-C831-C54E-98E6-EA53282CA1DE}" type="slidenum">
              <a:rPr lang="en-US" sz="1200"/>
              <a:pPr/>
              <a:t>39</a:t>
            </a:fld>
            <a:endParaRPr lang="en-US" sz="12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9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5BF60E0-4870-C84D-875D-A4E1DCD409DA}" type="slidenum">
              <a:rPr lang="en-US" sz="1200"/>
              <a:pPr/>
              <a:t>40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534A791-4282-F54C-8FC0-500DD7B1D0D5}" type="slidenum">
              <a:rPr lang="en-US" sz="1200"/>
              <a:pPr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9C250780-012E-AF4B-B2EF-F0F9037F41C3}" type="slidenum">
              <a:rPr lang="en-US" sz="1200"/>
              <a:pPr/>
              <a:t>41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80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F33A4B7-14BD-1A4D-B188-C32D1636DACC}" type="slidenum">
              <a:rPr lang="en-US" sz="1200"/>
              <a:pPr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01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476250F0-2712-3E4D-BB9D-9E4AA533D1CF}" type="slidenum">
              <a:rPr lang="en-US" sz="1200"/>
              <a:pPr/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C7ADE99-8F07-5440-AA79-B5E43F87C2B5}" type="slidenum">
              <a:rPr lang="en-US" sz="1200"/>
              <a:pPr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CDC3C79-0618-E343-955C-05E7ACC8B2B2}" type="slidenum">
              <a:rPr lang="en-US" sz="1200"/>
              <a:pPr/>
              <a:t>45</a:t>
            </a:fld>
            <a:endParaRPr lang="en-US" sz="12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62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F6024892-4CE7-364F-89EF-6B2E5C684B93}" type="slidenum">
              <a:rPr lang="en-US" sz="1200"/>
              <a:pPr/>
              <a:t>46</a:t>
            </a:fld>
            <a:endParaRPr lang="en-US" sz="120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1D45793-7212-634F-84CC-8A9DCE4C4211}" type="slidenum">
              <a:rPr lang="en-US" sz="1200"/>
              <a:pPr/>
              <a:t>47</a:t>
            </a:fld>
            <a:endParaRPr lang="en-US" sz="120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FF11794-E13B-EB4C-99B1-3271758DD829}" type="slidenum">
              <a:rPr lang="en-US" sz="1200"/>
              <a:pPr/>
              <a:t>48</a:t>
            </a:fld>
            <a:endParaRPr lang="en-US" sz="120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A228E3D-DC80-2F45-8951-D4994B65BC98}" type="slidenum">
              <a:rPr lang="en-US" sz="1200"/>
              <a:pPr/>
              <a:t>49</a:t>
            </a:fld>
            <a:endParaRPr lang="en-US" sz="120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356A122-419A-C244-87E7-DD96247BE560}" type="slidenum">
              <a:rPr lang="en-US" sz="1200"/>
              <a:pPr/>
              <a:t>50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98982C7-CE1F-9846-BB9D-49E19085D726}" type="slidenum">
              <a:rPr lang="en-US" sz="1200"/>
              <a:pPr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64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64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5CB7E86-88C4-D646-A07A-0538BDEF17E7}" type="slidenum">
              <a:rPr lang="en-US" sz="1200"/>
              <a:pPr/>
              <a:t>51</a:t>
            </a:fld>
            <a:endParaRPr lang="en-US" sz="12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85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85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24F884D-5C87-4F46-B1BF-6138C3948AC4}" type="slidenum">
              <a:rPr lang="en-US" sz="1200"/>
              <a:pPr/>
              <a:t>52</a:t>
            </a:fld>
            <a:endParaRPr lang="en-US" sz="120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8A7E3393-B006-8F45-8EE1-E0088A541A42}" type="slidenum">
              <a:rPr lang="en-US" sz="1200"/>
              <a:pPr/>
              <a:t>53</a:t>
            </a:fld>
            <a:endParaRPr lang="en-US" sz="120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B1C3D87-A3EB-3946-A145-A2C568DC18E1}" type="slidenum">
              <a:rPr lang="en-US" sz="1200"/>
              <a:pPr/>
              <a:t>54</a:t>
            </a:fld>
            <a:endParaRPr lang="en-US" sz="12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46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6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A71C4DCF-22FD-4C44-8E0D-641A469CB1C4}" type="slidenum">
              <a:rPr lang="en-US" sz="1200"/>
              <a:pPr/>
              <a:t>55</a:t>
            </a:fld>
            <a:endParaRPr lang="en-US" sz="120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67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C162CA6-401A-7F4C-84E2-9146DF77B5F9}" type="slidenum">
              <a:rPr lang="en-US" sz="1200"/>
              <a:pPr/>
              <a:t>56</a:t>
            </a:fld>
            <a:endParaRPr lang="en-US" sz="12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87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7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724E0C5-2EA6-F440-8C34-58FD2C117426}" type="slidenum">
              <a:rPr lang="en-US" sz="1200"/>
              <a:pPr/>
              <a:t>57</a:t>
            </a:fld>
            <a:endParaRPr lang="en-US" sz="120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08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08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D647837-D8BA-F349-A993-7F9AD29E9130}" type="slidenum">
              <a:rPr lang="en-US" sz="1200"/>
              <a:pPr/>
              <a:t>58</a:t>
            </a:fld>
            <a:endParaRPr lang="en-US" sz="12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8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0E51605-3B43-D04E-AC99-1B3B29D76DAF}" type="slidenum">
              <a:rPr lang="en-US" sz="1200"/>
              <a:pPr/>
              <a:t>59</a:t>
            </a:fld>
            <a:endParaRPr lang="en-US" sz="12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49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9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DB8F74A-EE56-C546-97E5-A2B43B08358E}" type="slidenum">
              <a:rPr lang="en-US" sz="1200"/>
              <a:pPr/>
              <a:t>60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CA0A212-9E41-8B47-99C4-9D9E2F4753EA}" type="slidenum">
              <a:rPr lang="en-US" sz="1200"/>
              <a:pPr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69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69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5090E80-9D66-914B-B42A-60E45BC2FD07}" type="slidenum">
              <a:rPr lang="en-US" sz="1200"/>
              <a:pPr/>
              <a:t>61</a:t>
            </a:fld>
            <a:endParaRPr lang="en-US" sz="12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90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B53E42E-C960-F741-BF25-A23314D0BC1D}" type="slidenum">
              <a:rPr lang="en-US" sz="1200"/>
              <a:pPr/>
              <a:t>62</a:t>
            </a:fld>
            <a:endParaRPr lang="en-US" sz="12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10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10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ADDEC9DB-8BB8-6046-9757-97CA02DF9559}" type="slidenum">
              <a:rPr lang="en-US" sz="1200"/>
              <a:pPr/>
              <a:t>63</a:t>
            </a:fld>
            <a:endParaRPr lang="en-US" sz="120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31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31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350AC46B-F43F-B848-8259-03F50B408C8A}" type="slidenum">
              <a:rPr lang="en-US" sz="1200"/>
              <a:pPr/>
              <a:t>64</a:t>
            </a:fld>
            <a:endParaRPr lang="en-US" sz="120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51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51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AF7FA94-DB04-D84E-A3CE-39CE2120D7A0}" type="slidenum">
              <a:rPr lang="en-US" sz="1200"/>
              <a:pPr/>
              <a:t>65</a:t>
            </a:fld>
            <a:endParaRPr lang="en-US" sz="120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72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934F330B-274D-7848-B469-0C823775D2BB}" type="slidenum">
              <a:rPr lang="en-US" sz="1200"/>
              <a:pPr/>
              <a:t>66</a:t>
            </a:fld>
            <a:endParaRPr lang="en-US" sz="1200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926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92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FDD88701-8C4B-E14A-8674-698C1546AD78}" type="slidenum">
              <a:rPr lang="en-US" sz="1200"/>
              <a:pPr/>
              <a:t>67</a:t>
            </a:fld>
            <a:endParaRPr lang="en-US" sz="120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131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131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0FFCDA9-FE67-F947-B168-D666AECE70E9}" type="slidenum">
              <a:rPr lang="en-US" sz="1200"/>
              <a:pPr/>
              <a:t>68</a:t>
            </a:fld>
            <a:endParaRPr lang="en-US" sz="120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33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98D797F4-F895-1240-97A3-87FBA51DF875}" type="slidenum">
              <a:rPr lang="en-US" sz="1200"/>
              <a:pPr/>
              <a:t>69</a:t>
            </a:fld>
            <a:endParaRPr lang="en-US" sz="120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541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541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7C6DE3BC-2D52-8340-8B14-11479A2514E0}" type="slidenum">
              <a:rPr lang="en-US" sz="1200"/>
              <a:pPr/>
              <a:t>70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37233E9-579A-7842-B4C0-ED7E9BCEEB75}" type="slidenum">
              <a:rPr lang="en-US" sz="1200"/>
              <a:pPr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74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7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12FB99E-48FF-5346-AC1C-45F339FDDE00}" type="slidenum">
              <a:rPr lang="en-US" sz="1200"/>
              <a:pPr/>
              <a:t>71</a:t>
            </a:fld>
            <a:endParaRPr lang="en-US" sz="120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95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B1FBFB1E-9721-264C-A3B6-EA621BB0C3B6}" type="slidenum">
              <a:rPr lang="en-US" sz="1200"/>
              <a:pPr/>
              <a:t>72</a:t>
            </a:fld>
            <a:endParaRPr lang="en-US" sz="120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1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DD583234-3EF7-DB4B-9240-51AF7890B946}" type="slidenum">
              <a:rPr lang="en-US" sz="1200"/>
              <a:pPr/>
              <a:t>73</a:t>
            </a:fld>
            <a:endParaRPr lang="en-US" sz="120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3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02B47F7-0937-8B44-B85D-938C8ADF991E}" type="slidenum">
              <a:rPr lang="en-US" sz="1200"/>
              <a:pPr/>
              <a:t>74</a:t>
            </a:fld>
            <a:endParaRPr lang="en-US" sz="120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E8CB2B3-77B6-E841-8179-5DE966D8C80B}" type="slidenum">
              <a:rPr lang="en-US" sz="1200"/>
              <a:pPr/>
              <a:t>75</a:t>
            </a:fld>
            <a:endParaRPr lang="en-US" sz="120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4711FE6E-6695-6540-B4C0-74032894C258}" type="slidenum">
              <a:rPr lang="en-US" sz="1200"/>
              <a:pPr/>
              <a:t>76</a:t>
            </a:fld>
            <a:endParaRPr lang="en-US" sz="120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77A35A26-433C-C24F-BE96-A6510865A1B0}" type="slidenum">
              <a:rPr lang="en-US" sz="1200"/>
              <a:pPr/>
              <a:t>77</a:t>
            </a:fld>
            <a:endParaRPr lang="en-US" sz="120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17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11C8A18-7750-6943-9C02-6DA5277EC903}" type="slidenum">
              <a:rPr lang="en-US" sz="1200"/>
              <a:pPr/>
              <a:t>78</a:t>
            </a:fld>
            <a:endParaRPr lang="en-US" sz="120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3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F2F100BC-C92A-8A44-8EBC-6B5702AC5C92}" type="slidenum">
              <a:rPr lang="en-US" sz="1200"/>
              <a:pPr/>
              <a:t>79</a:t>
            </a:fld>
            <a:endParaRPr lang="en-US" sz="120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58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AF3C99A-1FBE-1C45-9A8C-2E3C73F2249C}" type="slidenum">
              <a:rPr lang="en-US" sz="1200"/>
              <a:pPr/>
              <a:t>80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90544E7-59F8-864B-BD86-6D5B1D079A2E}" type="slidenum">
              <a:rPr lang="en-US" sz="1200"/>
              <a:pPr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79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E229E040-DEDA-2748-957A-CF0462AA5FE5}" type="slidenum">
              <a:rPr lang="en-US" sz="1200"/>
              <a:pPr/>
              <a:t>81</a:t>
            </a:fld>
            <a:endParaRPr lang="en-US" sz="120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99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99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6A844865-82E4-6049-9879-987A67F485C0}" type="slidenum">
              <a:rPr lang="en-US" sz="1200"/>
              <a:pPr/>
              <a:t>82</a:t>
            </a:fld>
            <a:endParaRPr lang="en-US" sz="120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203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203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9E80919-4007-5444-9317-CB731FF84088}" type="slidenum">
              <a:rPr lang="en-US" sz="1200"/>
              <a:pPr/>
              <a:t>83</a:t>
            </a:fld>
            <a:endParaRPr lang="en-US" sz="120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08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408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C201AE90-F3D0-8048-86C2-364A98969198}" type="slidenum">
              <a:rPr lang="en-US" sz="1200"/>
              <a:pPr/>
              <a:t>84</a:t>
            </a:fld>
            <a:endParaRPr lang="en-US" sz="1200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61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61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8422FE9-995C-244B-B437-E4D27C7FAD53}" type="slidenum">
              <a:rPr lang="en-US" sz="1200"/>
              <a:pPr/>
              <a:t>85</a:t>
            </a:fld>
            <a:endParaRPr lang="en-US" sz="120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817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7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5BFC7387-245C-F84C-AC2D-65C08118F140}" type="slidenum">
              <a:rPr lang="en-US" sz="1200"/>
              <a:pPr/>
              <a:t>86</a:t>
            </a:fld>
            <a:endParaRPr lang="en-US" sz="1200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0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0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191BDE91-9D1E-5547-B292-93FE0B795782}" type="slidenum">
              <a:rPr lang="en-US" sz="1200"/>
              <a:pPr/>
              <a:t>87</a:t>
            </a:fld>
            <a:endParaRPr lang="en-US" sz="1200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2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4499417E-1B67-6C40-8517-566B83860AC0}" type="slidenum">
              <a:rPr lang="en-US" sz="1200"/>
              <a:pPr/>
              <a:t>88</a:t>
            </a:fld>
            <a:endParaRPr lang="en-US" sz="1200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2C0B0879-13A9-C64B-B482-6C0A99D0F4CF}" type="slidenum">
              <a:rPr lang="en-US" sz="1200"/>
              <a:pPr/>
              <a:t>89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fld id="{0817CB0D-10CC-9A45-B520-B10F0428D6CF}" type="slidenum">
              <a:rPr lang="en-US" sz="1200"/>
              <a:pPr/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>
            <a:spLocks noChangeArrowheads="1"/>
          </p:cNvSpPr>
          <p:nvPr userDrawn="1"/>
        </p:nvSpPr>
        <p:spPr bwMode="gray">
          <a:xfrm>
            <a:off x="315913" y="6553200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1000">
                <a:latin typeface="Arial" charset="0"/>
                <a:ea typeface="MS PGothic" charset="0"/>
                <a:cs typeface="MS PGothic" charset="0"/>
              </a:rPr>
              <a:t>© 2017 Pearson Education, Inc.</a:t>
            </a:r>
          </a:p>
        </p:txBody>
      </p:sp>
      <p:sp>
        <p:nvSpPr>
          <p:cNvPr id="4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Content Placeholder 4"/>
          <p:cNvSpPr>
            <a:spLocks noGrp="1" noChangeArrowheads="1"/>
          </p:cNvSpPr>
          <p:nvPr>
            <p:ph idx="1"/>
          </p:nvPr>
        </p:nvSpPr>
        <p:spPr bwMode="auto">
          <a:xfrm>
            <a:off x="365125" y="826329"/>
            <a:ext cx="8515094" cy="2283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2706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98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125" y="1141413"/>
            <a:ext cx="4038600" cy="226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446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5125" y="827088"/>
            <a:ext cx="85153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7" name="Rectangle 8"/>
          <p:cNvSpPr>
            <a:spLocks noChangeArrowheads="1"/>
          </p:cNvSpPr>
          <p:nvPr userDrawn="1"/>
        </p:nvSpPr>
        <p:spPr bwMode="gray">
          <a:xfrm>
            <a:off x="315913" y="6553200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1000">
                <a:latin typeface="Arial" charset="0"/>
                <a:ea typeface="MS PGothic" charset="0"/>
                <a:cs typeface="MS PGothic" charset="0"/>
              </a:rPr>
              <a:t>© 2017 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6" r:id="rId2"/>
    <p:sldLayoutId id="2147484027" r:id="rId3"/>
  </p:sldLayoutIdLst>
  <p:hf sldNum="0" hdr="0" dt="0"/>
  <p:txStyles>
    <p:titleStyle>
      <a:lvl1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ヒラギノ角ゴ Pro W3" charset="0"/>
          <a:cs typeface="+mj-cs"/>
        </a:defRPr>
      </a:lvl1pPr>
      <a:lvl2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ヒラギノ角ゴ Pro W3" charset="0"/>
          <a:cs typeface="Times New Roman" pitchFamily="18" charset="0"/>
        </a:defRPr>
      </a:lvl2pPr>
      <a:lvl3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ヒラギノ角ゴ Pro W3" charset="0"/>
          <a:cs typeface="Times New Roman" pitchFamily="18" charset="0"/>
        </a:defRPr>
      </a:lvl3pPr>
      <a:lvl4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ヒラギノ角ゴ Pro W3" charset="0"/>
          <a:cs typeface="Times New Roman" pitchFamily="18" charset="0"/>
        </a:defRPr>
      </a:lvl4pPr>
      <a:lvl5pPr algn="l" rtl="0" eaLnBrk="0" fontAlgn="base" hangingPunct="0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ea typeface="ヒラギノ角ゴ Pro W3" charset="0"/>
          <a:cs typeface="Times New Roman" pitchFamily="18" charset="0"/>
        </a:defRPr>
      </a:lvl5pPr>
      <a:lvl6pPr marL="4572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Times New Roman" pitchFamily="18" charset="0"/>
        </a:defRPr>
      </a:lvl6pPr>
      <a:lvl7pPr marL="9144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Times New Roman" pitchFamily="18" charset="0"/>
        </a:defRPr>
      </a:lvl7pPr>
      <a:lvl8pPr marL="13716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Times New Roman" pitchFamily="18" charset="0"/>
        </a:defRPr>
      </a:lvl8pPr>
      <a:lvl9pPr marL="1828800" algn="l" rtl="0" fontAlgn="base">
        <a:spcBef>
          <a:spcPct val="50000"/>
        </a:spcBef>
        <a:spcAft>
          <a:spcPct val="0"/>
        </a:spcAft>
        <a:defRPr sz="3200" b="1">
          <a:solidFill>
            <a:schemeClr val="bg1"/>
          </a:solidFill>
          <a:latin typeface="Arial" pitchFamily="34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ヒラギノ角ゴ Pro W3" charset="0"/>
          <a:cs typeface="ヒラギノ角ゴ Pro W3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2"/>
          <p:cNvSpPr>
            <a:spLocks noChangeArrowheads="1"/>
          </p:cNvSpPr>
          <p:nvPr/>
        </p:nvSpPr>
        <p:spPr bwMode="auto">
          <a:xfrm>
            <a:off x="685800" y="1600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/>
            <a:endParaRPr lang="en-US" sz="3000">
              <a:solidFill>
                <a:schemeClr val="tx2"/>
              </a:solidFill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4098" name="Rectangle 11"/>
          <p:cNvSpPr>
            <a:spLocks noChangeArrowheads="1"/>
          </p:cNvSpPr>
          <p:nvPr/>
        </p:nvSpPr>
        <p:spPr bwMode="auto">
          <a:xfrm>
            <a:off x="5105400" y="700088"/>
            <a:ext cx="4038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>
                <a:solidFill>
                  <a:srgbClr val="000000"/>
                </a:solidFill>
                <a:latin typeface="Arial" charset="0"/>
                <a:ea typeface="MS PGothic" charset="0"/>
                <a:cs typeface="MS PGothic" charset="0"/>
              </a:rPr>
              <a:t>Lecture Presentation</a:t>
            </a:r>
          </a:p>
        </p:txBody>
      </p:sp>
      <p:sp>
        <p:nvSpPr>
          <p:cNvPr id="4099" name="Title 1"/>
          <p:cNvSpPr>
            <a:spLocks noGrp="1"/>
          </p:cNvSpPr>
          <p:nvPr/>
        </p:nvSpPr>
        <p:spPr bwMode="auto">
          <a:xfrm>
            <a:off x="5105400" y="1676400"/>
            <a:ext cx="4038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400" b="1">
                <a:latin typeface="Arial" charset="0"/>
              </a:rPr>
              <a:t>Chapter 4</a:t>
            </a:r>
            <a:br>
              <a:rPr lang="en-US" sz="3400" b="1">
                <a:latin typeface="Arial" charset="0"/>
              </a:rPr>
            </a:br>
            <a:r>
              <a:rPr lang="en-US" sz="3400" b="1">
                <a:latin typeface="Arial" charset="0"/>
              </a:rPr>
              <a:t/>
            </a:r>
            <a:br>
              <a:rPr lang="en-US" sz="3400" b="1">
                <a:latin typeface="Arial" charset="0"/>
              </a:rPr>
            </a:br>
            <a:r>
              <a:rPr lang="en-US" sz="3400" b="1">
                <a:latin typeface="Arial" charset="0"/>
              </a:rPr>
              <a:t>Chemical Quantities and</a:t>
            </a:r>
          </a:p>
          <a:p>
            <a:pPr algn="ctr"/>
            <a:r>
              <a:rPr lang="en-US" sz="3400" b="1">
                <a:latin typeface="Arial" charset="0"/>
              </a:rPr>
              <a:t>Aqueous Reactions</a:t>
            </a:r>
            <a:endParaRPr lang="en-US" sz="3400">
              <a:latin typeface="Arial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28600"/>
            <a:ext cx="4856162" cy="621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Suppose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w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e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b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urn 22.0 moles of C</a:t>
            </a:r>
            <a:r>
              <a:rPr lang="en-US" baseline="-25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H</a:t>
            </a:r>
            <a:r>
              <a:rPr lang="en-US" baseline="-25000" dirty="0" smtClean="0">
                <a:solidFill>
                  <a:srgbClr val="000000"/>
                </a:solidFill>
                <a:cs typeface="Arial" charset="0"/>
              </a:rPr>
              <a:t>18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; how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any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m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oles of CO</a:t>
            </a:r>
            <a:r>
              <a:rPr lang="en-US" baseline="-25000" dirty="0" smtClean="0">
                <a:solidFill>
                  <a:srgbClr val="000000"/>
                </a:solidFill>
                <a:cs typeface="Arial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 form?</a:t>
            </a:r>
          </a:p>
          <a:p>
            <a:pPr lvl="1" eaLnBrk="1" hangingPunct="1">
              <a:buFont typeface="Wingdings" charset="0"/>
              <a:buNone/>
              <a:defRPr/>
            </a:pPr>
            <a:endParaRPr lang="en-US" b="1" dirty="0" smtClean="0">
              <a:solidFill>
                <a:srgbClr val="000000"/>
              </a:solidFill>
            </a:endParaRPr>
          </a:p>
          <a:p>
            <a:pPr lvl="1" algn="ctr" eaLnBrk="1" hangingPunct="1">
              <a:buFont typeface="Wingdings" charset="0"/>
              <a:buNone/>
              <a:defRPr/>
            </a:pPr>
            <a:r>
              <a:rPr lang="en-US" sz="2400" b="1" dirty="0" smtClean="0"/>
              <a:t>2 </a:t>
            </a:r>
            <a:r>
              <a:rPr lang="en-US" sz="2400" b="1" dirty="0"/>
              <a:t>C</a:t>
            </a:r>
            <a:r>
              <a:rPr lang="en-US" sz="2400" b="1" baseline="-25000" dirty="0"/>
              <a:t>8</a:t>
            </a:r>
            <a:r>
              <a:rPr lang="en-US" sz="2400" b="1" dirty="0"/>
              <a:t>H</a:t>
            </a:r>
            <a:r>
              <a:rPr lang="en-US" sz="2400" b="1" baseline="-25000" dirty="0"/>
              <a:t>18</a:t>
            </a:r>
            <a:r>
              <a:rPr lang="en-US" sz="2400" b="1" dirty="0"/>
              <a:t>(</a:t>
            </a:r>
            <a:r>
              <a:rPr lang="en-US" sz="2400" b="1" i="1" dirty="0"/>
              <a:t>l</a:t>
            </a:r>
            <a:r>
              <a:rPr lang="en-US" sz="2400" b="1" dirty="0"/>
              <a:t>) + 25 O</a:t>
            </a:r>
            <a:r>
              <a:rPr lang="en-US" sz="2400" b="1" baseline="-25000" dirty="0"/>
              <a:t>2</a:t>
            </a:r>
            <a:r>
              <a:rPr lang="en-US" sz="2400" b="1" dirty="0"/>
              <a:t>(</a:t>
            </a:r>
            <a:r>
              <a:rPr lang="en-US" sz="2400" b="1" i="1" dirty="0"/>
              <a:t>g</a:t>
            </a:r>
            <a:r>
              <a:rPr lang="en-US" sz="2400" b="1" dirty="0"/>
              <a:t>) </a:t>
            </a:r>
            <a:r>
              <a:rPr lang="en-US" sz="2400" b="1" dirty="0">
                <a:sym typeface="Symbol" charset="0"/>
              </a:rPr>
              <a:t> 16 CO</a:t>
            </a:r>
            <a:r>
              <a:rPr lang="en-US" sz="2400" b="1" baseline="-25000" dirty="0">
                <a:sym typeface="Symbol" charset="0"/>
              </a:rPr>
              <a:t>2</a:t>
            </a:r>
            <a:r>
              <a:rPr lang="en-US" sz="2400" b="1" dirty="0">
                <a:sym typeface="Symbol" charset="0"/>
              </a:rPr>
              <a:t>(</a:t>
            </a:r>
            <a:r>
              <a:rPr lang="en-US" sz="2400" b="1" i="1" dirty="0">
                <a:sym typeface="Symbol" charset="0"/>
              </a:rPr>
              <a:t>g</a:t>
            </a:r>
            <a:r>
              <a:rPr lang="en-US" sz="2400" b="1" dirty="0">
                <a:sym typeface="Symbol" charset="0"/>
              </a:rPr>
              <a:t>) + 18 H</a:t>
            </a:r>
            <a:r>
              <a:rPr lang="en-US" sz="2400" b="1" baseline="-25000" dirty="0">
                <a:sym typeface="Symbol" charset="0"/>
              </a:rPr>
              <a:t>2</a:t>
            </a:r>
            <a:r>
              <a:rPr lang="en-US" sz="2400" b="1" dirty="0">
                <a:sym typeface="Symbol" charset="0"/>
              </a:rPr>
              <a:t>O(</a:t>
            </a:r>
            <a:r>
              <a:rPr lang="en-US" sz="2400" b="1" i="1" dirty="0">
                <a:sym typeface="Symbol" charset="0"/>
              </a:rPr>
              <a:t>g</a:t>
            </a:r>
            <a:r>
              <a:rPr lang="en-US" sz="2400" b="1" dirty="0">
                <a:sym typeface="Symbol" charset="0"/>
              </a:rPr>
              <a:t>)</a:t>
            </a:r>
          </a:p>
          <a:p>
            <a:pPr algn="ctr" eaLnBrk="1" hangingPunct="1">
              <a:buFontTx/>
              <a:buNone/>
              <a:defRPr/>
            </a:pPr>
            <a:r>
              <a:rPr lang="en-US" sz="2400" b="1" dirty="0"/>
              <a:t>stoichiometric ratio: 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2 moles C</a:t>
            </a:r>
            <a:r>
              <a:rPr lang="en-US" sz="2400" baseline="-25000" dirty="0">
                <a:solidFill>
                  <a:srgbClr val="000000"/>
                </a:solidFill>
                <a:sym typeface="Symbol" charset="0"/>
              </a:rPr>
              <a:t>8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H</a:t>
            </a:r>
            <a:r>
              <a:rPr lang="en-US" sz="2400" baseline="-25000" dirty="0">
                <a:solidFill>
                  <a:srgbClr val="000000"/>
                </a:solidFill>
                <a:sym typeface="Symbol" charset="0"/>
              </a:rPr>
              <a:t>18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 : 16 moles CO</a:t>
            </a:r>
            <a:r>
              <a:rPr lang="en-US" sz="2400" baseline="-25000" dirty="0">
                <a:solidFill>
                  <a:srgbClr val="000000"/>
                </a:solidFill>
                <a:sym typeface="Symbol" charset="0"/>
              </a:rPr>
              <a:t>2</a:t>
            </a:r>
            <a:endParaRPr lang="en-US" sz="2400" dirty="0">
              <a:solidFill>
                <a:srgbClr val="000000"/>
              </a:solidFill>
              <a:sym typeface="Symbol" charset="0"/>
            </a:endParaRPr>
          </a:p>
          <a:p>
            <a:pPr>
              <a:buFontTx/>
              <a:buNone/>
              <a:defRPr/>
            </a:pPr>
            <a:endParaRPr lang="en-US" dirty="0" smtClean="0"/>
          </a:p>
          <a:p>
            <a:pPr marL="0" indent="0">
              <a:buFontTx/>
              <a:buNone/>
              <a:defRPr/>
            </a:pPr>
            <a:endParaRPr lang="en-US" dirty="0"/>
          </a:p>
          <a:p>
            <a:pPr>
              <a:defRPr/>
            </a:pPr>
            <a:r>
              <a:rPr lang="en-US" dirty="0" smtClean="0"/>
              <a:t>The </a:t>
            </a:r>
            <a:r>
              <a:rPr lang="en-US" dirty="0"/>
              <a:t>combustion of </a:t>
            </a:r>
            <a:r>
              <a:rPr lang="en-US" dirty="0" smtClean="0"/>
              <a:t>22.0 </a:t>
            </a:r>
            <a:r>
              <a:rPr lang="en-US" dirty="0"/>
              <a:t>moles of C</a:t>
            </a:r>
            <a:r>
              <a:rPr lang="en-US" baseline="-25000" dirty="0"/>
              <a:t>8</a:t>
            </a:r>
            <a:r>
              <a:rPr lang="en-US" dirty="0"/>
              <a:t>H</a:t>
            </a:r>
            <a:r>
              <a:rPr lang="en-US" baseline="-25000" dirty="0"/>
              <a:t>18</a:t>
            </a:r>
            <a:r>
              <a:rPr lang="en-US" dirty="0"/>
              <a:t> adds 176 moles of CO</a:t>
            </a:r>
            <a:r>
              <a:rPr lang="en-US" baseline="-25000" dirty="0"/>
              <a:t>2</a:t>
            </a:r>
            <a:r>
              <a:rPr lang="en-US" dirty="0"/>
              <a:t> to the atmosphere.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Mole-to-Mole Conversions</a:t>
            </a:r>
          </a:p>
        </p:txBody>
      </p:sp>
      <p:pic>
        <p:nvPicPr>
          <p:cNvPr id="21507" name="Picture 9" descr="C:\Documents and Settings\GEX User\Desktop\IRDVDs\50627 Tro IRDVD\Lecture\component\04_pg141 equatio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" y="3565525"/>
            <a:ext cx="72771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1"/>
          </p:nvPr>
        </p:nvSpPr>
        <p:spPr>
          <a:xfrm>
            <a:off x="365125" y="749300"/>
            <a:ext cx="8670704" cy="5493812"/>
          </a:xfrm>
        </p:spPr>
        <p:txBody>
          <a:bodyPr/>
          <a:lstStyle/>
          <a:p>
            <a:r>
              <a:rPr lang="en-US" sz="2700" dirty="0">
                <a:solidFill>
                  <a:srgbClr val="000000"/>
                </a:solidFill>
                <a:latin typeface="Arial" charset="0"/>
              </a:rPr>
              <a:t>The world burned the equivalent of 3.7×10</a:t>
            </a:r>
            <a:r>
              <a:rPr lang="en-US" sz="2700" baseline="30000" dirty="0">
                <a:solidFill>
                  <a:srgbClr val="000000"/>
                </a:solidFill>
                <a:latin typeface="Arial" charset="0"/>
              </a:rPr>
              <a:t>15</a:t>
            </a:r>
            <a:r>
              <a:rPr lang="en-US" sz="2700" dirty="0">
                <a:solidFill>
                  <a:srgbClr val="000000"/>
                </a:solidFill>
                <a:latin typeface="Arial" charset="0"/>
              </a:rPr>
              <a:t> g of gasoline (octane) in 2013. We can estimate the mass of CO</a:t>
            </a:r>
            <a:r>
              <a:rPr lang="en-US" sz="27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700" dirty="0">
                <a:solidFill>
                  <a:srgbClr val="000000"/>
                </a:solidFill>
                <a:latin typeface="Arial" charset="0"/>
              </a:rPr>
              <a:t> produced based on the flow chart below.</a:t>
            </a:r>
          </a:p>
          <a:p>
            <a:endParaRPr lang="en-US" sz="2700" dirty="0">
              <a:solidFill>
                <a:srgbClr val="000000"/>
              </a:solidFill>
              <a:latin typeface="Arial" charset="0"/>
            </a:endParaRPr>
          </a:p>
          <a:p>
            <a:endParaRPr lang="en-US" sz="2700" dirty="0" smtClean="0">
              <a:solidFill>
                <a:srgbClr val="000000"/>
              </a:solidFill>
              <a:latin typeface="Arial" charset="0"/>
            </a:endParaRPr>
          </a:p>
          <a:p>
            <a:endParaRPr lang="en-US" sz="2700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2700" dirty="0">
                <a:solidFill>
                  <a:srgbClr val="000000"/>
                </a:solidFill>
                <a:latin typeface="Arial" charset="0"/>
              </a:rPr>
              <a:t>We use molar mass as a conversion factor between the mass given and amount in moles.</a:t>
            </a:r>
          </a:p>
          <a:p>
            <a:r>
              <a:rPr lang="en-US" sz="2700" dirty="0">
                <a:solidFill>
                  <a:srgbClr val="000000"/>
                </a:solidFill>
                <a:latin typeface="Arial" charset="0"/>
              </a:rPr>
              <a:t>We use coefficients as the conversion factor between the reactant, C</a:t>
            </a:r>
            <a:r>
              <a:rPr lang="en-US" sz="2700" baseline="-25000" dirty="0">
                <a:solidFill>
                  <a:srgbClr val="000000"/>
                </a:solidFill>
                <a:latin typeface="Arial" charset="0"/>
              </a:rPr>
              <a:t>8</a:t>
            </a:r>
            <a:r>
              <a:rPr lang="en-US" sz="2700" dirty="0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sz="2700" baseline="-25000" dirty="0">
                <a:solidFill>
                  <a:srgbClr val="000000"/>
                </a:solidFill>
                <a:latin typeface="Arial" charset="0"/>
              </a:rPr>
              <a:t>18</a:t>
            </a:r>
            <a:r>
              <a:rPr lang="en-US" sz="2700" dirty="0">
                <a:solidFill>
                  <a:srgbClr val="000000"/>
                </a:solidFill>
                <a:latin typeface="Arial" charset="0"/>
              </a:rPr>
              <a:t>, and the amount in moles of the product, CO</a:t>
            </a:r>
            <a:r>
              <a:rPr lang="en-US" sz="27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700" dirty="0">
                <a:solidFill>
                  <a:srgbClr val="000000"/>
                </a:solidFill>
                <a:latin typeface="Arial" charset="0"/>
              </a:rPr>
              <a:t>, and then molar mass as the conversion factor to get the mass of CO</a:t>
            </a:r>
            <a:r>
              <a:rPr lang="en-US" sz="27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700" dirty="0">
                <a:solidFill>
                  <a:srgbClr val="000000"/>
                </a:solidFill>
                <a:latin typeface="Arial" charset="0"/>
              </a:rPr>
              <a:t> produced.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355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 sz="2800">
                <a:solidFill>
                  <a:srgbClr val="ED6B06"/>
                </a:solidFill>
                <a:latin typeface="Arial" charset="0"/>
                <a:cs typeface="Arial" charset="0"/>
              </a:rPr>
              <a:t>Making Molecules: Mass-to-Mass Conversions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38"/>
          <a:stretch/>
        </p:blipFill>
        <p:spPr>
          <a:xfrm>
            <a:off x="1163035" y="2356595"/>
            <a:ext cx="6817930" cy="950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If we burn 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3.7×10</a:t>
            </a:r>
            <a:r>
              <a:rPr lang="en-US" baseline="30000">
                <a:solidFill>
                  <a:srgbClr val="000000"/>
                </a:solidFill>
                <a:latin typeface="Arial" charset="0"/>
              </a:rPr>
              <a:t>15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g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C</a:t>
            </a:r>
            <a:r>
              <a:rPr lang="en-US" baseline="-25000">
                <a:solidFill>
                  <a:srgbClr val="000000"/>
                </a:solidFill>
                <a:latin typeface="Arial" charset="0"/>
                <a:cs typeface="Arial" charset="0"/>
              </a:rPr>
              <a:t>8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H</a:t>
            </a:r>
            <a:r>
              <a:rPr lang="en-US" baseline="-25000">
                <a:solidFill>
                  <a:srgbClr val="000000"/>
                </a:solidFill>
                <a:latin typeface="Arial" charset="0"/>
                <a:cs typeface="Arial" charset="0"/>
              </a:rPr>
              <a:t>18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, how many grams of CO</a:t>
            </a:r>
            <a:r>
              <a:rPr lang="en-US" baseline="-250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form?</a:t>
            </a:r>
          </a:p>
          <a:p>
            <a:pPr lvl="1" algn="ctr" eaLnBrk="1" hangingPunct="1">
              <a:spcAft>
                <a:spcPts val="1800"/>
              </a:spcAft>
              <a:buFont typeface="Wingdings" charset="0"/>
              <a:buNone/>
            </a:pPr>
            <a:r>
              <a:rPr lang="en-US" sz="2400" b="1">
                <a:latin typeface="Arial" charset="0"/>
              </a:rPr>
              <a:t>2 C</a:t>
            </a:r>
            <a:r>
              <a:rPr lang="en-US" sz="2400" b="1" baseline="-25000">
                <a:latin typeface="Arial" charset="0"/>
              </a:rPr>
              <a:t>8</a:t>
            </a:r>
            <a:r>
              <a:rPr lang="en-US" sz="2400" b="1">
                <a:latin typeface="Arial" charset="0"/>
              </a:rPr>
              <a:t>H</a:t>
            </a:r>
            <a:r>
              <a:rPr lang="en-US" sz="2400" b="1" baseline="-25000">
                <a:latin typeface="Arial" charset="0"/>
              </a:rPr>
              <a:t>18</a:t>
            </a:r>
            <a:r>
              <a:rPr lang="en-US" sz="2400" b="1">
                <a:latin typeface="Arial" charset="0"/>
              </a:rPr>
              <a:t>(</a:t>
            </a:r>
            <a:r>
              <a:rPr lang="en-US" sz="2400" b="1" i="1">
                <a:latin typeface="Arial" charset="0"/>
              </a:rPr>
              <a:t>l</a:t>
            </a:r>
            <a:r>
              <a:rPr lang="en-US" sz="2400" b="1">
                <a:latin typeface="Arial" charset="0"/>
              </a:rPr>
              <a:t>) + 25 O</a:t>
            </a:r>
            <a:r>
              <a:rPr lang="en-US" sz="2400" b="1" baseline="-25000">
                <a:latin typeface="Arial" charset="0"/>
              </a:rPr>
              <a:t>2</a:t>
            </a:r>
            <a:r>
              <a:rPr lang="en-US" sz="2400" b="1">
                <a:latin typeface="Arial" charset="0"/>
              </a:rPr>
              <a:t>(</a:t>
            </a:r>
            <a:r>
              <a:rPr lang="en-US" sz="2400" b="1" i="1">
                <a:latin typeface="Arial" charset="0"/>
              </a:rPr>
              <a:t>g</a:t>
            </a:r>
            <a:r>
              <a:rPr lang="en-US" sz="2400" b="1">
                <a:latin typeface="Arial" charset="0"/>
              </a:rPr>
              <a:t>) </a:t>
            </a:r>
            <a:r>
              <a:rPr lang="en-US" sz="2400" b="1">
                <a:latin typeface="Arial" charset="0"/>
                <a:sym typeface="Symbol" charset="0"/>
              </a:rPr>
              <a:t> 16 CO</a:t>
            </a:r>
            <a:r>
              <a:rPr lang="en-US" sz="2400" b="1" baseline="-25000">
                <a:latin typeface="Arial" charset="0"/>
                <a:sym typeface="Symbol" charset="0"/>
              </a:rPr>
              <a:t>2</a:t>
            </a:r>
            <a:r>
              <a:rPr lang="en-US" sz="2400" b="1">
                <a:latin typeface="Arial" charset="0"/>
                <a:sym typeface="Symbol" charset="0"/>
              </a:rPr>
              <a:t>(</a:t>
            </a:r>
            <a:r>
              <a:rPr lang="en-US" sz="2400" b="1" i="1">
                <a:latin typeface="Arial" charset="0"/>
                <a:sym typeface="Symbol" charset="0"/>
              </a:rPr>
              <a:t>g</a:t>
            </a:r>
            <a:r>
              <a:rPr lang="en-US" sz="2400" b="1">
                <a:latin typeface="Arial" charset="0"/>
                <a:sym typeface="Symbol" charset="0"/>
              </a:rPr>
              <a:t>) + 18 H</a:t>
            </a:r>
            <a:r>
              <a:rPr lang="en-US" sz="2400" b="1" baseline="-25000">
                <a:latin typeface="Arial" charset="0"/>
                <a:sym typeface="Symbol" charset="0"/>
              </a:rPr>
              <a:t>2</a:t>
            </a:r>
            <a:r>
              <a:rPr lang="en-US" sz="2400" b="1">
                <a:latin typeface="Arial" charset="0"/>
                <a:sym typeface="Symbol" charset="0"/>
              </a:rPr>
              <a:t>O(</a:t>
            </a:r>
            <a:r>
              <a:rPr lang="en-US" sz="2400" b="1" i="1">
                <a:latin typeface="Arial" charset="0"/>
                <a:sym typeface="Symbol" charset="0"/>
              </a:rPr>
              <a:t>g</a:t>
            </a:r>
            <a:r>
              <a:rPr lang="en-US" sz="2400" b="1">
                <a:latin typeface="Arial" charset="0"/>
                <a:sym typeface="Symbol" charset="0"/>
              </a:rPr>
              <a:t>)</a:t>
            </a:r>
          </a:p>
          <a:p>
            <a:pPr>
              <a:buFontTx/>
              <a:buNone/>
            </a:pPr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  <a:p>
            <a:pPr>
              <a:buFontTx/>
              <a:buNone/>
            </a:pPr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The combustion 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3.7×10</a:t>
            </a:r>
            <a:r>
              <a:rPr lang="en-US" baseline="30000">
                <a:solidFill>
                  <a:srgbClr val="000000"/>
                </a:solidFill>
                <a:latin typeface="Arial" charset="0"/>
              </a:rPr>
              <a:t>15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g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C</a:t>
            </a:r>
            <a:r>
              <a:rPr lang="en-US" baseline="-25000">
                <a:solidFill>
                  <a:srgbClr val="000000"/>
                </a:solidFill>
                <a:latin typeface="Arial" charset="0"/>
                <a:cs typeface="Arial" charset="0"/>
              </a:rPr>
              <a:t>8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H</a:t>
            </a:r>
            <a:r>
              <a:rPr lang="en-US" baseline="-25000">
                <a:solidFill>
                  <a:srgbClr val="000000"/>
                </a:solidFill>
                <a:latin typeface="Arial" charset="0"/>
                <a:cs typeface="Arial" charset="0"/>
              </a:rPr>
              <a:t>18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>
                <a:latin typeface="Arial" charset="0"/>
              </a:rPr>
              <a:t>adds 1.1×10</a:t>
            </a:r>
            <a:r>
              <a:rPr lang="en-US" baseline="30000">
                <a:latin typeface="Arial" charset="0"/>
              </a:rPr>
              <a:t>16</a:t>
            </a:r>
            <a:r>
              <a:rPr lang="en-US">
                <a:latin typeface="Arial" charset="0"/>
              </a:rPr>
              <a:t> g CO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 to the atmosphere.</a:t>
            </a:r>
          </a:p>
        </p:txBody>
      </p:sp>
      <p:sp>
        <p:nvSpPr>
          <p:cNvPr id="2560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Mass-to-Mass Conversions</a:t>
            </a:r>
          </a:p>
        </p:txBody>
      </p:sp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303213" y="2490788"/>
            <a:ext cx="853598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algn="ctr" eaLnBrk="1" hangingPunct="1"/>
            <a:r>
              <a:rPr lang="en-US" b="1">
                <a:latin typeface="Arial" charset="0"/>
              </a:rPr>
              <a:t>molar mass: </a:t>
            </a:r>
            <a:r>
              <a:rPr lang="en-US">
                <a:latin typeface="Arial" charset="0"/>
              </a:rPr>
              <a:t>C</a:t>
            </a:r>
            <a:r>
              <a:rPr lang="en-US" baseline="-25000">
                <a:latin typeface="Arial" charset="0"/>
              </a:rPr>
              <a:t>8</a:t>
            </a:r>
            <a:r>
              <a:rPr lang="en-US">
                <a:latin typeface="Arial" charset="0"/>
              </a:rPr>
              <a:t>H</a:t>
            </a:r>
            <a:r>
              <a:rPr lang="en-US" baseline="-25000">
                <a:latin typeface="Arial" charset="0"/>
              </a:rPr>
              <a:t>18 </a:t>
            </a:r>
            <a:r>
              <a:rPr lang="en-US">
                <a:latin typeface="Arial" charset="0"/>
              </a:rPr>
              <a:t>114.22 g/mol, </a:t>
            </a:r>
            <a:r>
              <a:rPr lang="en-US">
                <a:latin typeface="Arial" charset="0"/>
                <a:sym typeface="Symbol" charset="0"/>
              </a:rPr>
              <a:t>CO</a:t>
            </a:r>
            <a:r>
              <a:rPr lang="en-US" baseline="-25000">
                <a:latin typeface="Arial" charset="0"/>
                <a:sym typeface="Symbol" charset="0"/>
              </a:rPr>
              <a:t>2</a:t>
            </a:r>
            <a:r>
              <a:rPr lang="en-US">
                <a:latin typeface="Arial" charset="0"/>
                <a:sym typeface="Symbol" charset="0"/>
              </a:rPr>
              <a:t> 44.01 g/mol </a:t>
            </a:r>
            <a:endParaRPr lang="en-US">
              <a:latin typeface="Arial" charset="0"/>
            </a:endParaRPr>
          </a:p>
          <a:p>
            <a:pPr algn="ctr" eaLnBrk="1" hangingPunct="1"/>
            <a:r>
              <a:rPr lang="en-US" b="1">
                <a:latin typeface="Arial" charset="0"/>
              </a:rPr>
              <a:t>stoichiometric ratio: </a:t>
            </a:r>
            <a:r>
              <a:rPr lang="en-US">
                <a:solidFill>
                  <a:srgbClr val="000000"/>
                </a:solidFill>
                <a:latin typeface="Arial" charset="0"/>
                <a:sym typeface="Symbol" charset="0"/>
              </a:rPr>
              <a:t>2 moles C</a:t>
            </a:r>
            <a:r>
              <a:rPr lang="en-US" baseline="-25000">
                <a:solidFill>
                  <a:srgbClr val="000000"/>
                </a:solidFill>
                <a:latin typeface="Arial" charset="0"/>
                <a:sym typeface="Symbol" charset="0"/>
              </a:rPr>
              <a:t>8</a:t>
            </a:r>
            <a:r>
              <a:rPr lang="en-US">
                <a:solidFill>
                  <a:srgbClr val="000000"/>
                </a:solidFill>
                <a:latin typeface="Arial" charset="0"/>
                <a:sym typeface="Symbol" charset="0"/>
              </a:rPr>
              <a:t>H</a:t>
            </a:r>
            <a:r>
              <a:rPr lang="en-US" baseline="-25000">
                <a:solidFill>
                  <a:srgbClr val="000000"/>
                </a:solidFill>
                <a:latin typeface="Arial" charset="0"/>
                <a:sym typeface="Symbol" charset="0"/>
              </a:rPr>
              <a:t>18</a:t>
            </a:r>
            <a:r>
              <a:rPr lang="en-US">
                <a:solidFill>
                  <a:srgbClr val="000000"/>
                </a:solidFill>
                <a:latin typeface="Arial" charset="0"/>
                <a:sym typeface="Symbol" charset="0"/>
              </a:rPr>
              <a:t> : 16 moles CO</a:t>
            </a:r>
            <a:r>
              <a:rPr lang="en-US" baseline="-25000">
                <a:solidFill>
                  <a:srgbClr val="000000"/>
                </a:solidFill>
                <a:latin typeface="Arial" charset="0"/>
                <a:sym typeface="Symbol" charset="0"/>
              </a:rPr>
              <a:t>2</a:t>
            </a:r>
            <a:endParaRPr lang="en-US">
              <a:solidFill>
                <a:srgbClr val="000000"/>
              </a:solidFill>
              <a:latin typeface="Arial" charset="0"/>
              <a:sym typeface="Symbol" charset="0"/>
            </a:endParaRPr>
          </a:p>
        </p:txBody>
      </p:sp>
      <p:pic>
        <p:nvPicPr>
          <p:cNvPr id="6" name="Picture 9" descr="C:\Documents and Settings\GEX User\Desktop\IRDVDs\50627 Tro IRDVD\Lecture\component\04_pg141 equatio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538" y="3756571"/>
            <a:ext cx="7277100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3914775"/>
          </a:xfrm>
        </p:spPr>
        <p:txBody>
          <a:bodyPr/>
          <a:lstStyle/>
          <a:p>
            <a:r>
              <a:rPr lang="en-US" sz="2800" dirty="0">
                <a:latin typeface="Arial" charset="0"/>
              </a:rPr>
              <a:t>Recall our pizza recipe:</a:t>
            </a:r>
          </a:p>
          <a:p>
            <a:pPr>
              <a:buFontTx/>
              <a:buNone/>
            </a:pPr>
            <a:r>
              <a:rPr lang="en-US" sz="2400" b="1" dirty="0">
                <a:latin typeface="Arial" charset="0"/>
              </a:rPr>
              <a:t>1 crust + 5 </a:t>
            </a:r>
            <a:r>
              <a:rPr lang="en-US" sz="2400" b="1" dirty="0" err="1">
                <a:latin typeface="Arial" charset="0"/>
              </a:rPr>
              <a:t>oz</a:t>
            </a:r>
            <a:r>
              <a:rPr lang="en-US" sz="2400" b="1" dirty="0">
                <a:latin typeface="Arial" charset="0"/>
              </a:rPr>
              <a:t> tomato sauce + 2 cups cheese </a:t>
            </a:r>
            <a:r>
              <a:rPr lang="en-US" sz="2400" b="1" dirty="0">
                <a:latin typeface="Arial" charset="0"/>
                <a:sym typeface="Symbol" charset="0"/>
              </a:rPr>
              <a:t> 1 pizza</a:t>
            </a:r>
            <a:endParaRPr lang="en-US" sz="2400" b="1" dirty="0">
              <a:latin typeface="Arial" charset="0"/>
            </a:endParaRPr>
          </a:p>
          <a:p>
            <a:r>
              <a:rPr lang="en-US" sz="2800" dirty="0">
                <a:latin typeface="Arial" charset="0"/>
              </a:rPr>
              <a:t>If we have 4 crusts, 10 cups of cheese, and 15 </a:t>
            </a:r>
            <a:r>
              <a:rPr lang="en-US" sz="2800" dirty="0" err="1">
                <a:latin typeface="Arial" charset="0"/>
              </a:rPr>
              <a:t>oz</a:t>
            </a:r>
            <a:r>
              <a:rPr lang="en-US" sz="2800" dirty="0">
                <a:latin typeface="Arial" charset="0"/>
              </a:rPr>
              <a:t> tomato sauce, how many pizzas can we make?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US" sz="2400" b="1" dirty="0">
                <a:latin typeface="Arial" charset="0"/>
              </a:rPr>
              <a:t>We have enough crusts to make</a:t>
            </a:r>
            <a:endParaRPr lang="en-US" sz="2800" b="1" dirty="0">
              <a:latin typeface="Arial" charset="0"/>
            </a:endParaRPr>
          </a:p>
          <a:p>
            <a:endParaRPr lang="en-US" sz="1600" b="1" dirty="0">
              <a:latin typeface="Arial" charset="0"/>
            </a:endParaRPr>
          </a:p>
          <a:p>
            <a:pPr>
              <a:buFontTx/>
              <a:buNone/>
            </a:pPr>
            <a:r>
              <a:rPr lang="en-US" sz="2400" b="1" dirty="0">
                <a:latin typeface="Arial" charset="0"/>
              </a:rPr>
              <a:t>We have enough cheese to make</a:t>
            </a:r>
            <a:endParaRPr lang="en-US" sz="2800" b="1" dirty="0">
              <a:latin typeface="Arial" charset="0"/>
            </a:endParaRPr>
          </a:p>
          <a:p>
            <a:endParaRPr lang="en-US" sz="1600" b="1" dirty="0">
              <a:latin typeface="Arial" charset="0"/>
            </a:endParaRPr>
          </a:p>
          <a:p>
            <a:pPr>
              <a:buFontTx/>
              <a:buNone/>
            </a:pPr>
            <a:r>
              <a:rPr lang="en-US" sz="2400" b="1" dirty="0">
                <a:latin typeface="Arial" charset="0"/>
              </a:rPr>
              <a:t>We have enough tomato sauce to make</a:t>
            </a:r>
          </a:p>
        </p:txBody>
      </p:sp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23875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 sz="2800">
                <a:solidFill>
                  <a:srgbClr val="ED6B06"/>
                </a:solidFill>
                <a:latin typeface="Arial" charset="0"/>
                <a:cs typeface="Arial" charset="0"/>
              </a:rPr>
              <a:t>Limiting Reactant, Theoretical Yield, Percent Yield</a:t>
            </a:r>
          </a:p>
        </p:txBody>
      </p:sp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76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7653" name="Picture 9" descr="C:\Documents and Settings\GEX User\Desktop\IRDVDs\50627 Tro IRDVD\Lecture\component\02_pg145 equatio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3570790"/>
            <a:ext cx="3368675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10" descr="C:\Documents and Settings\GEX User\Desktop\IRDVDs\50627 Tro IRDVD\Lecture\component\04_pg145 equation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7350" y="2837616"/>
            <a:ext cx="235267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8"/>
          <a:stretch/>
        </p:blipFill>
        <p:spPr>
          <a:xfrm>
            <a:off x="304800" y="4788898"/>
            <a:ext cx="8534400" cy="1651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We have enough crusts for four pizzas, enough cheese for five pizzas, but enough tomato sauce for only three pizzas. 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Arial" charset="0"/>
              </a:rPr>
              <a:t>We can make only three pizzas. The tomato sauce 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limits 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how many pizzas we can make.</a:t>
            </a:r>
          </a:p>
        </p:txBody>
      </p:sp>
      <p:sp>
        <p:nvSpPr>
          <p:cNvPr id="2969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Limiting Reactant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9"/>
          <a:stretch/>
        </p:blipFill>
        <p:spPr>
          <a:xfrm>
            <a:off x="1378174" y="3429000"/>
            <a:ext cx="6387652" cy="3044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5773737"/>
          </a:xfrm>
        </p:spPr>
        <p:txBody>
          <a:bodyPr/>
          <a:lstStyle/>
          <a:p>
            <a:pPr>
              <a:defRPr/>
            </a:pPr>
            <a:r>
              <a:rPr lang="en-US" sz="2900" dirty="0" smtClean="0">
                <a:solidFill>
                  <a:srgbClr val="000000"/>
                </a:solidFill>
                <a:ea typeface="+mn-ea"/>
                <a:cs typeface="+mn-cs"/>
              </a:rPr>
              <a:t>Tomato sauce is the </a:t>
            </a:r>
            <a:r>
              <a:rPr lang="en-US" sz="2900" b="1" dirty="0" smtClean="0">
                <a:solidFill>
                  <a:srgbClr val="000000"/>
                </a:solidFill>
                <a:ea typeface="+mn-ea"/>
                <a:cs typeface="+mn-cs"/>
              </a:rPr>
              <a:t>limiting reactant</a:t>
            </a:r>
            <a:r>
              <a:rPr lang="en-US" sz="2900" dirty="0" smtClean="0">
                <a:solidFill>
                  <a:srgbClr val="000000"/>
                </a:solidFill>
                <a:ea typeface="+mn-ea"/>
                <a:cs typeface="+mn-cs"/>
              </a:rPr>
              <a:t>, the reactant that makes </a:t>
            </a:r>
            <a:r>
              <a:rPr lang="en-US" sz="2900" i="1" dirty="0" smtClean="0">
                <a:solidFill>
                  <a:srgbClr val="000000"/>
                </a:solidFill>
                <a:ea typeface="+mn-ea"/>
                <a:cs typeface="+mn-cs"/>
              </a:rPr>
              <a:t>the least amount of product.</a:t>
            </a:r>
            <a:endParaRPr lang="en-US" sz="29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684213" lvl="2" indent="-342900">
              <a:buFont typeface="Arial" panose="020B0604020202020204" pitchFamily="34" charset="0"/>
              <a:buChar char="–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The limiting reactant is also known as the </a:t>
            </a:r>
            <a:r>
              <a:rPr lang="en-US" i="1" dirty="0" smtClean="0">
                <a:solidFill>
                  <a:srgbClr val="000000"/>
                </a:solidFill>
                <a:ea typeface="+mn-ea"/>
                <a:cs typeface="+mn-cs"/>
              </a:rPr>
              <a:t>limiting reagent.</a:t>
            </a:r>
          </a:p>
          <a:p>
            <a:pPr>
              <a:defRPr/>
            </a:pPr>
            <a:r>
              <a:rPr lang="en-US" sz="2900" dirty="0" smtClean="0">
                <a:solidFill>
                  <a:srgbClr val="000000"/>
                </a:solidFill>
                <a:ea typeface="+mn-ea"/>
                <a:cs typeface="+mn-cs"/>
              </a:rPr>
              <a:t>The maximum number of pizzas we can make depends on this ingredient. In chemical reactions, we call this the </a:t>
            </a:r>
            <a:r>
              <a:rPr lang="en-US" sz="2900" b="1" dirty="0" smtClean="0">
                <a:solidFill>
                  <a:srgbClr val="000000"/>
                </a:solidFill>
                <a:ea typeface="+mn-ea"/>
                <a:cs typeface="+mn-cs"/>
              </a:rPr>
              <a:t>theoretical yield</a:t>
            </a:r>
            <a:r>
              <a:rPr lang="en-US" sz="2900" dirty="0" smtClean="0">
                <a:solidFill>
                  <a:srgbClr val="000000"/>
                </a:solidFill>
                <a:ea typeface="+mn-ea"/>
                <a:cs typeface="+mn-cs"/>
              </a:rPr>
              <a:t>.</a:t>
            </a:r>
          </a:p>
          <a:p>
            <a:pPr marL="684213" lvl="2" indent="-342900">
              <a:buFont typeface="Arial" panose="020B0604020202020204" pitchFamily="34" charset="0"/>
              <a:buChar char="–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This is the amount of product that can be made in a chemical reaction based on the amount of limiting reactant.</a:t>
            </a:r>
          </a:p>
          <a:p>
            <a:pPr marL="569913" lvl="2">
              <a:buFont typeface="Arial" panose="020B0604020202020204" pitchFamily="34" charset="0"/>
              <a:buChar char="–"/>
              <a:defRPr/>
            </a:pPr>
            <a:endParaRPr lang="en-US" sz="10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684213" lvl="2" indent="-342900">
              <a:buFont typeface="Arial" panose="020B0604020202020204" pitchFamily="34" charset="0"/>
              <a:buChar char="–"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The ingredient that makes the least amount of pizza determines how many pizzas you can make </a:t>
            </a:r>
            <a:b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(</a:t>
            </a:r>
            <a:r>
              <a:rPr lang="en-US" b="1" dirty="0" smtClean="0">
                <a:solidFill>
                  <a:srgbClr val="000000"/>
                </a:solidFill>
              </a:rPr>
              <a:t>theoretical yield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74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Theoretical Yield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38608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600" dirty="0">
                <a:solidFill>
                  <a:srgbClr val="000000"/>
                </a:solidFill>
                <a:latin typeface="Arial" charset="0"/>
              </a:rPr>
              <a:t>Assume that while making pizzas, we burn a pizza, drop one on the floor, or other uncontrollable events happen so that we make only two pizzas. The actual amount of product made in a chemical reaction is called the </a:t>
            </a:r>
            <a:r>
              <a:rPr lang="en-US" sz="26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6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600" b="1" dirty="0" smtClean="0">
                <a:solidFill>
                  <a:srgbClr val="000000"/>
                </a:solidFill>
                <a:latin typeface="Arial" charset="0"/>
              </a:rPr>
              <a:t>actual </a:t>
            </a:r>
            <a:r>
              <a:rPr lang="en-US" sz="2600" b="1" dirty="0">
                <a:solidFill>
                  <a:srgbClr val="000000"/>
                </a:solidFill>
                <a:latin typeface="Arial" charset="0"/>
              </a:rPr>
              <a:t>yield.</a:t>
            </a:r>
            <a:endParaRPr lang="en-US" sz="2600" dirty="0">
              <a:solidFill>
                <a:srgbClr val="000000"/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</a:pPr>
            <a:endParaRPr lang="en-US" sz="2600" dirty="0">
              <a:solidFill>
                <a:srgbClr val="000000"/>
              </a:solidFill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600" dirty="0">
                <a:solidFill>
                  <a:srgbClr val="000000"/>
                </a:solidFill>
                <a:latin typeface="Arial" charset="0"/>
              </a:rPr>
              <a:t>We can determine the efficiency of making pizzas by calculating the percentage of the maximum number of pizzas we actually make. In chemical reactions, we call this the </a:t>
            </a:r>
            <a:r>
              <a:rPr lang="en-US" sz="2600" b="1" dirty="0">
                <a:solidFill>
                  <a:srgbClr val="000000"/>
                </a:solidFill>
                <a:latin typeface="Arial" charset="0"/>
              </a:rPr>
              <a:t>percent yield</a:t>
            </a:r>
            <a:r>
              <a:rPr lang="en-US" sz="2600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sp>
        <p:nvSpPr>
          <p:cNvPr id="3379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Percent Yield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49"/>
          <a:stretch/>
        </p:blipFill>
        <p:spPr>
          <a:xfrm>
            <a:off x="3154390" y="4710831"/>
            <a:ext cx="2835219" cy="1920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5000"/>
              </a:lnSpc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For reactions with multiple reactants, it is likely that one of the reactants will be completely used before the others.</a:t>
            </a:r>
          </a:p>
          <a:p>
            <a:pPr eaLnBrk="1" hangingPunct="1">
              <a:lnSpc>
                <a:spcPct val="95000"/>
              </a:lnSpc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When this reactant is used up, the reaction stops and no more product is made.</a:t>
            </a:r>
          </a:p>
          <a:p>
            <a:pPr eaLnBrk="1" hangingPunct="1">
              <a:lnSpc>
                <a:spcPct val="95000"/>
              </a:lnSpc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The reactant that limits the amount of product is called the 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limiting reactant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lvl="1" eaLnBrk="1" hangingPunct="1">
              <a:lnSpc>
                <a:spcPct val="95000"/>
              </a:lnSpc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It is sometimes called the limiting reagent.</a:t>
            </a:r>
          </a:p>
          <a:p>
            <a:pPr lvl="1" eaLnBrk="1" hangingPunct="1">
              <a:lnSpc>
                <a:spcPct val="95000"/>
              </a:lnSpc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The limiting reactant gets completely consumed.</a:t>
            </a:r>
          </a:p>
          <a:p>
            <a:pPr eaLnBrk="1" hangingPunct="1">
              <a:lnSpc>
                <a:spcPct val="95000"/>
              </a:lnSpc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Reactants not completely consumed are called 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excess reactants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eaLnBrk="1" hangingPunct="1">
              <a:lnSpc>
                <a:spcPct val="95000"/>
              </a:lnSpc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The amount of product that can be made from the limiting reactant is called the 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theoretical yield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.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584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In a Chemical Reaction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The</a:t>
            </a:r>
            <a:r>
              <a:rPr lang="en-US" b="1">
                <a:latin typeface="Arial" charset="0"/>
              </a:rPr>
              <a:t> limiting reactant</a:t>
            </a:r>
            <a:r>
              <a:rPr lang="en-US">
                <a:latin typeface="Arial" charset="0"/>
              </a:rPr>
              <a:t> (or </a:t>
            </a:r>
            <a:r>
              <a:rPr lang="en-US" b="1">
                <a:latin typeface="Arial" charset="0"/>
              </a:rPr>
              <a:t>limiting reagent</a:t>
            </a:r>
            <a:r>
              <a:rPr lang="en-US">
                <a:latin typeface="Arial" charset="0"/>
              </a:rPr>
              <a:t>) is the reactant that is completely consumed in a chemical reaction and limits the amount of product.</a:t>
            </a:r>
          </a:p>
          <a:p>
            <a:pPr>
              <a:buFontTx/>
              <a:buNone/>
            </a:pPr>
            <a:endParaRPr lang="en-US">
              <a:latin typeface="Arial" charset="0"/>
            </a:endParaRPr>
          </a:p>
          <a:p>
            <a:r>
              <a:rPr lang="en-US">
                <a:latin typeface="Arial" charset="0"/>
              </a:rPr>
              <a:t>The</a:t>
            </a:r>
            <a:r>
              <a:rPr lang="en-US" b="1">
                <a:latin typeface="Arial" charset="0"/>
              </a:rPr>
              <a:t> reactant in excess</a:t>
            </a:r>
            <a:r>
              <a:rPr lang="en-US">
                <a:latin typeface="Arial" charset="0"/>
              </a:rPr>
              <a:t> is any reactant that occurs in a quantity greater than is required to completely react with the limiting reactant.</a:t>
            </a:r>
          </a:p>
        </p:txBody>
      </p:sp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Summarizing Limiting Reactant and Yield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The</a:t>
            </a:r>
            <a:r>
              <a:rPr lang="en-US" b="1">
                <a:latin typeface="Arial" charset="0"/>
              </a:rPr>
              <a:t> theoretical yield</a:t>
            </a:r>
            <a:r>
              <a:rPr lang="en-US">
                <a:latin typeface="Arial" charset="0"/>
              </a:rPr>
              <a:t> is the amount of product that can be made in a chemical reaction based on the amount of limiting reactant.</a:t>
            </a:r>
          </a:p>
          <a:p>
            <a:r>
              <a:rPr lang="en-US">
                <a:latin typeface="Arial" charset="0"/>
              </a:rPr>
              <a:t>The</a:t>
            </a:r>
            <a:r>
              <a:rPr lang="en-US" b="1">
                <a:latin typeface="Arial" charset="0"/>
              </a:rPr>
              <a:t> actual yield</a:t>
            </a:r>
            <a:r>
              <a:rPr lang="en-US">
                <a:latin typeface="Arial" charset="0"/>
              </a:rPr>
              <a:t> is the amount of product actually produced by a chemical reaction.</a:t>
            </a:r>
          </a:p>
          <a:p>
            <a:r>
              <a:rPr lang="en-US">
                <a:latin typeface="Arial" charset="0"/>
              </a:rPr>
              <a:t>The</a:t>
            </a:r>
            <a:r>
              <a:rPr lang="en-US" b="1">
                <a:latin typeface="Arial" charset="0"/>
              </a:rPr>
              <a:t> percent yield</a:t>
            </a:r>
            <a:r>
              <a:rPr lang="en-US">
                <a:latin typeface="Arial" charset="0"/>
              </a:rPr>
              <a:t> is calculated as follows: </a:t>
            </a:r>
          </a:p>
        </p:txBody>
      </p:sp>
      <p:sp>
        <p:nvSpPr>
          <p:cNvPr id="3993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Summarizing Limiting Reactant and Yield</a:t>
            </a: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9940" name="Rectangle 3"/>
          <p:cNvSpPr>
            <a:spLocks noChangeArrowheads="1"/>
          </p:cNvSpPr>
          <p:nvPr/>
        </p:nvSpPr>
        <p:spPr bwMode="auto">
          <a:xfrm>
            <a:off x="0" y="3810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9941" name="Picture 10" descr="C:\Documents and Settings\GEX User\Desktop\IRDVDs\50627 Tro IRDVD\Lecture\component\03_slide 17_mathtyp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63" y="5168900"/>
            <a:ext cx="3571875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The Greenhouse Effect</a:t>
            </a:r>
          </a:p>
        </p:txBody>
      </p:sp>
      <p:sp>
        <p:nvSpPr>
          <p:cNvPr id="5122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066800"/>
            <a:ext cx="4038600" cy="4192588"/>
          </a:xfrm>
        </p:spPr>
        <p:txBody>
          <a:bodyPr/>
          <a:lstStyle/>
          <a:p>
            <a:r>
              <a:rPr lang="en-US">
                <a:latin typeface="Arial" charset="0"/>
              </a:rPr>
              <a:t>The</a:t>
            </a:r>
            <a:r>
              <a:rPr lang="en-US" i="1">
                <a:latin typeface="Arial" charset="0"/>
              </a:rPr>
              <a:t> </a:t>
            </a:r>
            <a:r>
              <a:rPr lang="en-US" b="1">
                <a:latin typeface="Arial" charset="0"/>
              </a:rPr>
              <a:t>greenhouse gases </a:t>
            </a:r>
            <a:r>
              <a:rPr lang="en-US">
                <a:latin typeface="Arial" charset="0"/>
              </a:rPr>
              <a:t>in the atmosphere</a:t>
            </a:r>
          </a:p>
          <a:p>
            <a:pPr lvl="1"/>
            <a:r>
              <a:rPr lang="en-US">
                <a:latin typeface="Arial" charset="0"/>
              </a:rPr>
              <a:t>allow sunlight to enter the atmosphere.</a:t>
            </a:r>
          </a:p>
          <a:p>
            <a:pPr lvl="1"/>
            <a:r>
              <a:rPr lang="en-US">
                <a:latin typeface="Arial" charset="0"/>
              </a:rPr>
              <a:t>warm Earth</a:t>
            </a:r>
            <a:r>
              <a:rPr lang="en-US" altLang="ja-JP">
                <a:latin typeface="Arial" charset="0"/>
              </a:rPr>
              <a:t>’s surface. </a:t>
            </a:r>
          </a:p>
          <a:p>
            <a:pPr lvl="1"/>
            <a:r>
              <a:rPr lang="en-US">
                <a:latin typeface="Arial" charset="0"/>
              </a:rPr>
              <a:t>prevent some of the heat generated by the sunlight from escaping. </a:t>
            </a:r>
          </a:p>
        </p:txBody>
      </p:sp>
      <p:sp>
        <p:nvSpPr>
          <p:cNvPr id="5123" name="Content Placeholder 3"/>
          <p:cNvSpPr>
            <a:spLocks noGrp="1"/>
          </p:cNvSpPr>
          <p:nvPr>
            <p:ph sz="half" idx="2"/>
          </p:nvPr>
        </p:nvSpPr>
        <p:spPr>
          <a:xfrm>
            <a:off x="4538663" y="3429000"/>
            <a:ext cx="4435475" cy="3065463"/>
          </a:xfrm>
        </p:spPr>
        <p:txBody>
          <a:bodyPr/>
          <a:lstStyle/>
          <a:p>
            <a:pPr lvl="1"/>
            <a:r>
              <a:rPr lang="en-US">
                <a:latin typeface="Arial" charset="0"/>
              </a:rPr>
              <a:t>The balance between incoming and outgoing energy from the sun determines Earth</a:t>
            </a:r>
            <a:r>
              <a:rPr lang="ja-JP" altLang="en-US">
                <a:latin typeface="Arial" charset="0"/>
              </a:rPr>
              <a:t>’</a:t>
            </a:r>
            <a:r>
              <a:rPr lang="en-US" altLang="ja-JP">
                <a:latin typeface="Arial" charset="0"/>
              </a:rPr>
              <a:t>s average temperature.</a:t>
            </a:r>
          </a:p>
          <a:p>
            <a:endParaRPr lang="en-US" b="1">
              <a:latin typeface="Arial" charset="0"/>
            </a:endParaRPr>
          </a:p>
          <a:p>
            <a:endParaRPr lang="en-US" b="1">
              <a:latin typeface="Arial" charset="0"/>
            </a:endParaRPr>
          </a:p>
          <a:p>
            <a:endParaRPr lang="en-US"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2"/>
          <a:stretch/>
        </p:blipFill>
        <p:spPr>
          <a:xfrm>
            <a:off x="4493341" y="1206614"/>
            <a:ext cx="4531938" cy="1901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65125" y="1071563"/>
            <a:ext cx="8515350" cy="22828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Recall our balanced equation for the combustion of methane:</a:t>
            </a:r>
          </a:p>
          <a:p>
            <a:pPr marL="0" indent="0" algn="ctr">
              <a:buFontTx/>
              <a:buNone/>
              <a:defRPr/>
            </a:pP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CH</a:t>
            </a:r>
            <a:r>
              <a:rPr lang="en-US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4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(</a:t>
            </a:r>
            <a:r>
              <a:rPr lang="en-US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g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) + </a:t>
            </a:r>
            <a:r>
              <a:rPr lang="en-US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 O</a:t>
            </a:r>
            <a:r>
              <a:rPr lang="en-US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(</a:t>
            </a:r>
            <a:r>
              <a:rPr lang="en-US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g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) 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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 CO</a:t>
            </a:r>
            <a:r>
              <a:rPr lang="en-US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(</a:t>
            </a:r>
            <a:r>
              <a:rPr lang="en-US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g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) + </a:t>
            </a:r>
            <a:r>
              <a:rPr lang="en-US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 H</a:t>
            </a:r>
            <a:r>
              <a:rPr lang="en-US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O(</a:t>
            </a:r>
            <a:r>
              <a:rPr lang="en-US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g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)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</a:rPr>
              <a:t>Our balanced equation for the combustion of methane implies that every one molecule of CH</a:t>
            </a:r>
            <a:r>
              <a:rPr lang="en-US" baseline="-25000" dirty="0" smtClean="0">
                <a:solidFill>
                  <a:srgbClr val="000000"/>
                </a:solidFill>
                <a:ea typeface="ヒラギノ角ゴ Pro W3" pitchFamily="127" charset="-128"/>
              </a:rPr>
              <a:t>4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</a:rPr>
              <a:t> reacts with two molecules of O</a:t>
            </a:r>
            <a:r>
              <a:rPr lang="en-US" baseline="-25000" dirty="0" smtClean="0">
                <a:solidFill>
                  <a:srgbClr val="000000"/>
                </a:solidFill>
                <a:ea typeface="ヒラギノ角ゴ Pro W3" pitchFamily="127" charset="-128"/>
              </a:rPr>
              <a:t>2</a:t>
            </a:r>
            <a:r>
              <a:rPr lang="en-US" dirty="0" smtClean="0">
                <a:solidFill>
                  <a:srgbClr val="000000"/>
                </a:solidFill>
                <a:ea typeface="ヒラギノ角ゴ Pro W3" pitchFamily="127" charset="-128"/>
              </a:rPr>
              <a:t>. </a:t>
            </a:r>
          </a:p>
          <a:p>
            <a:pPr>
              <a:buFontTx/>
              <a:buNone/>
              <a:defRPr/>
            </a:pPr>
            <a:endParaRPr lang="en-US" dirty="0" smtClean="0">
              <a:solidFill>
                <a:srgbClr val="000000"/>
              </a:solidFill>
              <a:ea typeface="ヒラギノ角ゴ Pro W3" pitchFamily="127" charset="-128"/>
              <a:cs typeface="+mn-cs"/>
            </a:endParaRPr>
          </a:p>
        </p:txBody>
      </p:sp>
      <p:sp>
        <p:nvSpPr>
          <p:cNvPr id="4198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1077913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Calculating Limiting Reactant, Theoretical Yield, and Percent Yield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31"/>
          <a:stretch/>
        </p:blipFill>
        <p:spPr>
          <a:xfrm>
            <a:off x="1653385" y="4222267"/>
            <a:ext cx="5837229" cy="2276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2484437"/>
          </a:xfrm>
        </p:spPr>
        <p:txBody>
          <a:bodyPr/>
          <a:lstStyle/>
          <a:p>
            <a:pPr>
              <a:defRPr/>
            </a:pP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If we have five molecules of CH</a:t>
            </a:r>
            <a:r>
              <a:rPr lang="en-US" sz="3000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4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 and eight molecules of O</a:t>
            </a:r>
            <a:r>
              <a:rPr lang="en-US" sz="3000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, which is the limiting reactant? </a:t>
            </a:r>
          </a:p>
          <a:p>
            <a:pPr marL="0" indent="0">
              <a:buFontTx/>
              <a:buNone/>
              <a:defRPr/>
            </a:pP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CH</a:t>
            </a:r>
            <a:r>
              <a:rPr lang="en-US" sz="3000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4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(</a:t>
            </a:r>
            <a:r>
              <a:rPr lang="en-US" sz="3000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g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) + </a:t>
            </a:r>
            <a:r>
              <a:rPr lang="en-US" sz="30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 O</a:t>
            </a:r>
            <a:r>
              <a:rPr lang="en-US" sz="3000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(</a:t>
            </a:r>
            <a:r>
              <a:rPr lang="en-US" sz="3000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g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) 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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 CO</a:t>
            </a:r>
            <a:r>
              <a:rPr lang="en-US" sz="3000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(</a:t>
            </a:r>
            <a:r>
              <a:rPr lang="en-US" sz="3000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g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) + </a:t>
            </a:r>
            <a:r>
              <a:rPr lang="en-US" sz="30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 H</a:t>
            </a:r>
            <a:r>
              <a:rPr lang="en-US" sz="3000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O(</a:t>
            </a:r>
            <a:r>
              <a:rPr lang="en-US" sz="3000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g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)</a:t>
            </a:r>
          </a:p>
          <a:p>
            <a:pPr lvl="1">
              <a:defRPr/>
            </a:pPr>
            <a:r>
              <a:rPr lang="en-US" sz="2700" dirty="0" smtClean="0">
                <a:solidFill>
                  <a:srgbClr val="000000"/>
                </a:solidFill>
                <a:ea typeface="ヒラギノ角ゴ Pro W3" pitchFamily="127" charset="-128"/>
              </a:rPr>
              <a:t>First we calculate the number of CO</a:t>
            </a:r>
            <a:r>
              <a:rPr lang="en-US" sz="2700" baseline="-25000" dirty="0" smtClean="0">
                <a:solidFill>
                  <a:srgbClr val="000000"/>
                </a:solidFill>
                <a:ea typeface="ヒラギノ角ゴ Pro W3" pitchFamily="127" charset="-128"/>
              </a:rPr>
              <a:t>2</a:t>
            </a:r>
            <a:r>
              <a:rPr lang="en-US" sz="2700" dirty="0" smtClean="0">
                <a:solidFill>
                  <a:srgbClr val="000000"/>
                </a:solidFill>
                <a:ea typeface="ヒラギノ角ゴ Pro W3" pitchFamily="127" charset="-128"/>
              </a:rPr>
              <a:t> molecules that can be made from five CH</a:t>
            </a:r>
            <a:r>
              <a:rPr lang="en-US" sz="2700" baseline="-25000" dirty="0" smtClean="0">
                <a:solidFill>
                  <a:srgbClr val="000000"/>
                </a:solidFill>
                <a:ea typeface="ヒラギノ角ゴ Pro W3" pitchFamily="127" charset="-128"/>
              </a:rPr>
              <a:t>4</a:t>
            </a:r>
            <a:r>
              <a:rPr lang="en-US" sz="2700" dirty="0" smtClean="0">
                <a:solidFill>
                  <a:srgbClr val="000000"/>
                </a:solidFill>
                <a:ea typeface="ヒラギノ角ゴ Pro W3" pitchFamily="127" charset="-128"/>
              </a:rPr>
              <a:t> molecules.</a:t>
            </a:r>
          </a:p>
        </p:txBody>
      </p:sp>
      <p:sp>
        <p:nvSpPr>
          <p:cNvPr id="4403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Combustion of Methane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7"/>
          <a:stretch/>
        </p:blipFill>
        <p:spPr>
          <a:xfrm>
            <a:off x="1850795" y="3745206"/>
            <a:ext cx="5442409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Tx/>
              <a:buChar char="•"/>
            </a:pPr>
            <a:r>
              <a:rPr lang="en-US">
                <a:latin typeface="Arial" charset="0"/>
              </a:rPr>
              <a:t>Then we calculate the number of CO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 molecules that can be made from eight O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 molecules.</a:t>
            </a:r>
          </a:p>
        </p:txBody>
      </p:sp>
      <p:sp>
        <p:nvSpPr>
          <p:cNvPr id="4608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Combustion of Methane</a:t>
            </a:r>
          </a:p>
        </p:txBody>
      </p:sp>
      <p:sp>
        <p:nvSpPr>
          <p:cNvPr id="46083" name="Text Box 7"/>
          <p:cNvSpPr txBox="1">
            <a:spLocks noChangeArrowheads="1"/>
          </p:cNvSpPr>
          <p:nvPr/>
        </p:nvSpPr>
        <p:spPr bwMode="auto">
          <a:xfrm>
            <a:off x="457200" y="4235450"/>
            <a:ext cx="8305800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96925" indent="-339725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500">
                <a:solidFill>
                  <a:srgbClr val="000000"/>
                </a:solidFill>
                <a:latin typeface="Arial" charset="0"/>
              </a:rPr>
              <a:t>We have enough CH</a:t>
            </a:r>
            <a:r>
              <a:rPr lang="en-US" sz="2500" baseline="-2500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500">
                <a:solidFill>
                  <a:srgbClr val="000000"/>
                </a:solidFill>
                <a:latin typeface="Arial" charset="0"/>
              </a:rPr>
              <a:t> to make five CO</a:t>
            </a:r>
            <a:r>
              <a:rPr lang="en-US" sz="25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>
                <a:solidFill>
                  <a:srgbClr val="000000"/>
                </a:solidFill>
                <a:latin typeface="Arial" charset="0"/>
              </a:rPr>
              <a:t> molecules and four CO</a:t>
            </a:r>
            <a:r>
              <a:rPr lang="en-US" sz="25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>
                <a:solidFill>
                  <a:srgbClr val="000000"/>
                </a:solidFill>
                <a:latin typeface="Arial" charset="0"/>
              </a:rPr>
              <a:t> molecules. 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500">
                <a:solidFill>
                  <a:srgbClr val="000000"/>
                </a:solidFill>
                <a:latin typeface="Arial" charset="0"/>
              </a:rPr>
              <a:t>Therefore, O</a:t>
            </a:r>
            <a:r>
              <a:rPr lang="en-US" sz="25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>
                <a:solidFill>
                  <a:srgbClr val="000000"/>
                </a:solidFill>
                <a:latin typeface="Arial" charset="0"/>
              </a:rPr>
              <a:t> is the limiting reactant, and </a:t>
            </a:r>
            <a:br>
              <a:rPr lang="en-US" sz="2500">
                <a:solidFill>
                  <a:srgbClr val="000000"/>
                </a:solidFill>
                <a:latin typeface="Arial" charset="0"/>
              </a:rPr>
            </a:br>
            <a:r>
              <a:rPr lang="en-US" sz="2500">
                <a:solidFill>
                  <a:srgbClr val="000000"/>
                </a:solidFill>
                <a:latin typeface="Arial" charset="0"/>
              </a:rPr>
              <a:t>four CO</a:t>
            </a:r>
            <a:r>
              <a:rPr lang="en-US" sz="25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>
                <a:solidFill>
                  <a:srgbClr val="000000"/>
                </a:solidFill>
                <a:latin typeface="Arial" charset="0"/>
              </a:rPr>
              <a:t> molecules is the theoretical yield. </a:t>
            </a:r>
          </a:p>
          <a:p>
            <a:pPr lvl="1">
              <a:spcBef>
                <a:spcPct val="20000"/>
              </a:spcBef>
              <a:buFontTx/>
              <a:buChar char="–"/>
            </a:pPr>
            <a:r>
              <a:rPr lang="en-US" sz="2500">
                <a:solidFill>
                  <a:srgbClr val="000000"/>
                </a:solidFill>
                <a:latin typeface="Arial" charset="0"/>
              </a:rPr>
              <a:t>CH</a:t>
            </a:r>
            <a:r>
              <a:rPr lang="en-US" sz="2500" baseline="-2500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500">
                <a:solidFill>
                  <a:srgbClr val="000000"/>
                </a:solidFill>
                <a:latin typeface="Arial" charset="0"/>
              </a:rPr>
              <a:t> is in excess.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98"/>
          <a:stretch/>
        </p:blipFill>
        <p:spPr>
          <a:xfrm>
            <a:off x="2129941" y="1978887"/>
            <a:ext cx="4900030" cy="2121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65125" y="1773238"/>
            <a:ext cx="8515350" cy="2936875"/>
          </a:xfrm>
        </p:spPr>
        <p:txBody>
          <a:bodyPr/>
          <a:lstStyle/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When working in the lab, we normally measure reactant quantities in grams.</a:t>
            </a:r>
          </a:p>
          <a:p>
            <a:pPr marL="0" indent="0">
              <a:buFontTx/>
              <a:buNone/>
              <a:defRPr/>
            </a:pPr>
            <a:endParaRPr lang="en-US" sz="2800" dirty="0" smtClean="0">
              <a:solidFill>
                <a:srgbClr val="000000"/>
              </a:solidFill>
              <a:ea typeface="ヒラギノ角ゴ Pro W3" pitchFamily="127" charset="-128"/>
              <a:cs typeface="+mn-cs"/>
            </a:endParaRPr>
          </a:p>
          <a:p>
            <a:pPr>
              <a:defRPr/>
            </a:pPr>
            <a:r>
              <a:rPr lang="en-US" sz="28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To find the limiting reactant and theoretical yield, we must first convert grams to moles.</a:t>
            </a:r>
          </a:p>
          <a:p>
            <a:pPr>
              <a:buFontTx/>
              <a:buNone/>
              <a:defRPr/>
            </a:pPr>
            <a:endParaRPr lang="en-US" sz="2800" dirty="0" smtClean="0">
              <a:solidFill>
                <a:srgbClr val="000000"/>
              </a:solidFill>
              <a:ea typeface="ヒラギノ角ゴ Pro W3" pitchFamily="127" charset="-128"/>
              <a:cs typeface="+mn-cs"/>
            </a:endParaRPr>
          </a:p>
        </p:txBody>
      </p:sp>
      <p:sp>
        <p:nvSpPr>
          <p:cNvPr id="4813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10160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 sz="3000">
                <a:solidFill>
                  <a:srgbClr val="ED6B06"/>
                </a:solidFill>
                <a:latin typeface="Arial" charset="0"/>
                <a:cs typeface="Arial" charset="0"/>
              </a:rPr>
              <a:t>Calculating Limiting Reactant, Theoretical Yield, and Percent Yield from Reactant Masses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365125" y="1184275"/>
            <a:ext cx="8515350" cy="2030413"/>
          </a:xfrm>
        </p:spPr>
        <p:txBody>
          <a:bodyPr/>
          <a:lstStyle/>
          <a:p>
            <a:pPr>
              <a:defRPr/>
            </a:pP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A reactant mixture contains 42.5 g Mg and 33.8 g O</a:t>
            </a:r>
            <a:r>
              <a:rPr lang="en-US" sz="3000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. What is the limiting reactant and theoretical yield? </a:t>
            </a:r>
          </a:p>
          <a:p>
            <a:pPr marL="0" indent="0" algn="ctr">
              <a:buFontTx/>
              <a:buNone/>
              <a:defRPr/>
            </a:pP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 Mg(</a:t>
            </a:r>
            <a:r>
              <a:rPr lang="en-US" sz="3000" i="1" dirty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s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) + O</a:t>
            </a:r>
            <a:r>
              <a:rPr lang="en-US" sz="3000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(</a:t>
            </a:r>
            <a:r>
              <a:rPr lang="en-US" sz="3000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g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) 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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 </a:t>
            </a:r>
            <a:r>
              <a:rPr lang="en-US" sz="30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 </a:t>
            </a:r>
            <a:r>
              <a:rPr lang="en-US" sz="3000" dirty="0" err="1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MgO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(</a:t>
            </a:r>
            <a:r>
              <a:rPr lang="en-US" sz="3000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s</a:t>
            </a:r>
            <a:r>
              <a:rPr lang="en-US" sz="3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)</a:t>
            </a:r>
          </a:p>
        </p:txBody>
      </p:sp>
      <p:sp>
        <p:nvSpPr>
          <p:cNvPr id="50178" name="Title 1"/>
          <p:cNvSpPr txBox="1">
            <a:spLocks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>
                <a:solidFill>
                  <a:srgbClr val="ED6B06"/>
                </a:solidFill>
                <a:latin typeface="Arial" charset="0"/>
                <a:cs typeface="Arial" charset="0"/>
              </a:rPr>
              <a:t>Calculating Limiting Reactant, Theoretical Yield, and Percent Yield from Reactant Masses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3"/>
          <a:stretch/>
        </p:blipFill>
        <p:spPr>
          <a:xfrm>
            <a:off x="1246624" y="3429000"/>
            <a:ext cx="6650751" cy="2825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 txBox="1">
            <a:spLocks/>
          </p:cNvSpPr>
          <p:nvPr/>
        </p:nvSpPr>
        <p:spPr bwMode="auto">
          <a:xfrm>
            <a:off x="0" y="0"/>
            <a:ext cx="9144000" cy="1016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1">
                <a:solidFill>
                  <a:srgbClr val="ED6B06"/>
                </a:solidFill>
                <a:latin typeface="Arial" charset="0"/>
                <a:cs typeface="Arial" charset="0"/>
              </a:rPr>
              <a:t>Calculating Limiting Reactant, Theoretical Yield, and Percent Yield from Reactant Masses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6"/>
          <a:stretch/>
        </p:blipFill>
        <p:spPr>
          <a:xfrm>
            <a:off x="304800" y="2123276"/>
            <a:ext cx="8534400" cy="21734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Content Placeholder 2"/>
          <p:cNvSpPr>
            <a:spLocks noGrp="1"/>
          </p:cNvSpPr>
          <p:nvPr>
            <p:ph idx="1"/>
          </p:nvPr>
        </p:nvSpPr>
        <p:spPr>
          <a:xfrm>
            <a:off x="365125" y="1339850"/>
            <a:ext cx="8515350" cy="4561249"/>
          </a:xfrm>
        </p:spPr>
        <p:txBody>
          <a:bodyPr/>
          <a:lstStyle/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When table salt is mixed with water, it seems to disappear or become a liquid; the mixture is homogeneous.</a:t>
            </a:r>
          </a:p>
          <a:p>
            <a:pPr marL="685800" lvl="3" indent="-290513"/>
            <a:r>
              <a:rPr lang="en-US" dirty="0">
                <a:solidFill>
                  <a:srgbClr val="000000"/>
                </a:solidFill>
                <a:latin typeface="Arial" charset="0"/>
              </a:rPr>
              <a:t>The salt is still there, as you can tell from the taste or simply boiling away the water.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charset="0"/>
              </a:rPr>
              <a:t>Homogeneous mixtures are called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solutions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charset="0"/>
              </a:rPr>
              <a:t>The majority component is the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solvent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charset="0"/>
              </a:rPr>
              <a:t>The minority component is the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solute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charset="0"/>
              </a:rPr>
              <a:t>A solution in which water is the solvent is an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aqueous solution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sp>
        <p:nvSpPr>
          <p:cNvPr id="5427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Solution Concentration and Solution Stoichiometry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4884737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>
                <a:solidFill>
                  <a:srgbClr val="000000"/>
                </a:solidFill>
              </a:rPr>
              <a:t>Because solutions are mixtures, the composition can vary from one sample to another.</a:t>
            </a:r>
          </a:p>
          <a:p>
            <a:pPr lvl="1" eaLnBrk="1" hangingPunct="1">
              <a:defRPr/>
            </a:pPr>
            <a:r>
              <a:rPr lang="en-US" sz="2700" dirty="0">
                <a:solidFill>
                  <a:srgbClr val="000000"/>
                </a:solidFill>
              </a:rPr>
              <a:t>Pure substances have constant composition.</a:t>
            </a:r>
          </a:p>
          <a:p>
            <a:pPr lvl="1" eaLnBrk="1" hangingPunct="1">
              <a:defRPr/>
            </a:pPr>
            <a:r>
              <a:rPr lang="en-US" sz="2700" dirty="0">
                <a:solidFill>
                  <a:srgbClr val="000000"/>
                </a:solidFill>
              </a:rPr>
              <a:t>Saltwater samples from different seas or lakes have different amounts of salt. </a:t>
            </a:r>
            <a:endParaRPr lang="en-US" sz="2700" dirty="0" smtClean="0">
              <a:solidFill>
                <a:srgbClr val="000000"/>
              </a:solidFill>
            </a:endParaRPr>
          </a:p>
          <a:p>
            <a:pPr marL="457200" lvl="1" indent="0" eaLnBrk="1" hangingPunct="1">
              <a:buFontTx/>
              <a:buNone/>
              <a:defRPr/>
            </a:pPr>
            <a:endParaRPr lang="en-US" dirty="0">
              <a:solidFill>
                <a:srgbClr val="000000"/>
              </a:solidFill>
            </a:endParaRPr>
          </a:p>
          <a:p>
            <a:pPr eaLnBrk="1" hangingPunct="1">
              <a:defRPr/>
            </a:pPr>
            <a:r>
              <a:rPr lang="en-US" sz="3000" dirty="0" smtClean="0">
                <a:solidFill>
                  <a:srgbClr val="000000"/>
                </a:solidFill>
              </a:rPr>
              <a:t>So, </a:t>
            </a:r>
            <a:r>
              <a:rPr lang="en-US" sz="3000" dirty="0">
                <a:solidFill>
                  <a:srgbClr val="000000"/>
                </a:solidFill>
              </a:rPr>
              <a:t>to describe solutions accurately, we </a:t>
            </a:r>
            <a:r>
              <a:rPr lang="en-US" sz="3000" dirty="0" smtClean="0">
                <a:solidFill>
                  <a:srgbClr val="000000"/>
                </a:solidFill>
              </a:rPr>
              <a:t>quantify the amount of solute relative to solvent, or </a:t>
            </a:r>
            <a:r>
              <a:rPr lang="en-US" sz="3000" b="1" dirty="0" smtClean="0">
                <a:solidFill>
                  <a:srgbClr val="000000"/>
                </a:solidFill>
              </a:rPr>
              <a:t>concentration of solution</a:t>
            </a:r>
            <a:r>
              <a:rPr lang="en-US" sz="3000" dirty="0" smtClean="0">
                <a:solidFill>
                  <a:srgbClr val="000000"/>
                </a:solidFill>
              </a:rPr>
              <a:t>.</a:t>
            </a:r>
            <a:endParaRPr lang="en-US" sz="3000" dirty="0">
              <a:solidFill>
                <a:srgbClr val="000000"/>
              </a:solidFill>
            </a:endParaRPr>
          </a:p>
        </p:txBody>
      </p:sp>
      <p:sp>
        <p:nvSpPr>
          <p:cNvPr id="5632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Solution Concentration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Solution Concentration</a:t>
            </a:r>
          </a:p>
        </p:txBody>
      </p:sp>
      <p:sp>
        <p:nvSpPr>
          <p:cNvPr id="58370" name="Content Placeholder 2"/>
          <p:cNvSpPr>
            <a:spLocks noGrp="1"/>
          </p:cNvSpPr>
          <p:nvPr>
            <p:ph sz="half" idx="1"/>
          </p:nvPr>
        </p:nvSpPr>
        <p:spPr>
          <a:xfrm>
            <a:off x="365125" y="838200"/>
            <a:ext cx="4548188" cy="5743575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Solutions are often described quantitatively, as dilute or concentrated.</a:t>
            </a:r>
          </a:p>
          <a:p>
            <a:pPr eaLnBrk="1" hangingPunct="1"/>
            <a:endParaRPr lang="en-US" sz="2000" b="1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b="1">
                <a:solidFill>
                  <a:srgbClr val="000000"/>
                </a:solidFill>
                <a:latin typeface="Arial" charset="0"/>
              </a:rPr>
              <a:t>Dilute solutions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have a small amount of solute compared to solvents.</a:t>
            </a:r>
          </a:p>
          <a:p>
            <a:pPr eaLnBrk="1" hangingPunct="1"/>
            <a:endParaRPr lang="en-US" sz="2000" b="1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b="1">
                <a:solidFill>
                  <a:srgbClr val="000000"/>
                </a:solidFill>
                <a:latin typeface="Arial" charset="0"/>
              </a:rPr>
              <a:t>Concentrated solutions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have a large amount of solute compared to solvents.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1"/>
          <a:stretch/>
        </p:blipFill>
        <p:spPr>
          <a:xfrm>
            <a:off x="4906297" y="1634465"/>
            <a:ext cx="4128867" cy="3392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A common way to express solution concentration is 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molarity (</a:t>
            </a:r>
            <a:r>
              <a:rPr lang="en-US" b="1" i="1">
                <a:solidFill>
                  <a:srgbClr val="000000"/>
                </a:solidFill>
                <a:latin typeface="Arial" charset="0"/>
              </a:rPr>
              <a:t>M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Arial" charset="0"/>
              </a:rPr>
              <a:t>Molarity is the amount of solute (in moles) divided by the volume of solution (in liters).</a:t>
            </a:r>
          </a:p>
        </p:txBody>
      </p:sp>
      <p:sp>
        <p:nvSpPr>
          <p:cNvPr id="6041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Solution Concentration: Molarity</a:t>
            </a: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60420" name="Picture 9" descr="C:\Documents and Settings\GEX User\Desktop\IRDVDs\50627 Tro IRDVD\Lecture\component\04_slide 26_mathtyp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3756025"/>
            <a:ext cx="61118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2481262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Scientists have measured an average 0.7 °C rise in atmospheric temperature since 1860.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During the same period, atmospheric CO</a:t>
            </a:r>
            <a:r>
              <a:rPr lang="en-US" sz="2800" baseline="-25000" dirty="0">
                <a:latin typeface="Arial" charset="0"/>
              </a:rPr>
              <a:t>2</a:t>
            </a:r>
            <a:r>
              <a:rPr lang="en-US" sz="2800" dirty="0">
                <a:latin typeface="Arial" charset="0"/>
              </a:rPr>
              <a:t> levels have risen 38%.</a:t>
            </a:r>
          </a:p>
          <a:p>
            <a:pPr eaLnBrk="1" hangingPunct="1"/>
            <a:r>
              <a:rPr lang="en-US" sz="2800" dirty="0">
                <a:latin typeface="Arial" charset="0"/>
              </a:rPr>
              <a:t>Are the two trends causal?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3"/>
          <a:stretch/>
        </p:blipFill>
        <p:spPr>
          <a:xfrm>
            <a:off x="292727" y="3412449"/>
            <a:ext cx="4161798" cy="30175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7"/>
          <a:stretch/>
        </p:blipFill>
        <p:spPr>
          <a:xfrm>
            <a:off x="4866964" y="3412449"/>
            <a:ext cx="4133589" cy="293070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4572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ED6B06"/>
                </a:solidFill>
                <a:latin typeface="Arial" charset="0"/>
                <a:cs typeface="Arial" charset="0"/>
              </a:rPr>
              <a:t>Global Warming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Preparing 1 L of a 1.00 M NaCl Solution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1"/>
          <a:stretch/>
        </p:blipFill>
        <p:spPr>
          <a:xfrm>
            <a:off x="1435509" y="907045"/>
            <a:ext cx="6272981" cy="5235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We can use the molarity of a solution as a conversion factor between moles of the solute and liters of the solution. 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Arial" charset="0"/>
              </a:rPr>
              <a:t>For example, a 0.500 M NaCl solution contains 0.500 mol NaCl for every liter of solution.</a:t>
            </a:r>
          </a:p>
        </p:txBody>
      </p:sp>
      <p:sp>
        <p:nvSpPr>
          <p:cNvPr id="6451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Using Molarity in Calculations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99"/>
          <a:stretch/>
        </p:blipFill>
        <p:spPr>
          <a:xfrm>
            <a:off x="431800" y="3768706"/>
            <a:ext cx="8534400" cy="10294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45"/>
          <a:stretch/>
        </p:blipFill>
        <p:spPr>
          <a:xfrm>
            <a:off x="431800" y="4997736"/>
            <a:ext cx="8534400" cy="10491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5694362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charset="0"/>
              </a:rPr>
              <a:t>Often, solutions are stored as concentrated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800" b="1" dirty="0" smtClean="0">
                <a:solidFill>
                  <a:srgbClr val="000000"/>
                </a:solidFill>
                <a:latin typeface="Arial" charset="0"/>
              </a:rPr>
              <a:t>stock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solutions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charset="0"/>
              </a:rPr>
              <a:t>To make solutions of lower concentrations from these stock solutions, more solvent </a:t>
            </a:r>
            <a:br>
              <a:rPr lang="en-US" sz="2800" dirty="0">
                <a:solidFill>
                  <a:srgbClr val="000000"/>
                </a:solidFill>
                <a:latin typeface="Arial" charset="0"/>
              </a:rPr>
            </a:br>
            <a:r>
              <a:rPr lang="en-US" sz="2800" dirty="0">
                <a:solidFill>
                  <a:srgbClr val="000000"/>
                </a:solidFill>
                <a:latin typeface="Arial" charset="0"/>
              </a:rPr>
              <a:t>is added.</a:t>
            </a:r>
          </a:p>
          <a:p>
            <a:pPr lvl="1" eaLnBrk="1" hangingPunct="1"/>
            <a:r>
              <a:rPr lang="en-US" sz="2500" b="1" dirty="0">
                <a:solidFill>
                  <a:srgbClr val="000000"/>
                </a:solidFill>
                <a:latin typeface="Arial" charset="0"/>
              </a:rPr>
              <a:t>The amount of solute </a:t>
            </a:r>
            <a:r>
              <a:rPr lang="en-US" sz="2500" b="1" dirty="0" err="1">
                <a:solidFill>
                  <a:srgbClr val="000000"/>
                </a:solidFill>
                <a:latin typeface="Arial" charset="0"/>
              </a:rPr>
              <a:t>doesn</a:t>
            </a:r>
            <a:r>
              <a:rPr lang="ja-JP" altLang="en-US" sz="2500" b="1" dirty="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ja-JP" sz="2500" b="1" dirty="0">
                <a:solidFill>
                  <a:srgbClr val="000000"/>
                </a:solidFill>
                <a:latin typeface="Arial" charset="0"/>
              </a:rPr>
              <a:t>t change, just the volume of solution:</a:t>
            </a:r>
          </a:p>
          <a:p>
            <a:pPr lvl="1" eaLnBrk="1" hangingPunct="1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moles solute in solution 1 = moles solute in solution 2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charset="0"/>
              </a:rPr>
              <a:t>The concentrations and volumes of the stock and new solutions are inversely proportional:</a:t>
            </a:r>
          </a:p>
          <a:p>
            <a:pPr algn="ctr" eaLnBrk="1" hangingPunct="1">
              <a:buFontTx/>
              <a:buNone/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M</a:t>
            </a:r>
            <a:r>
              <a:rPr lang="en-US" sz="2800" b="1" baseline="-25000" dirty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∙V</a:t>
            </a:r>
            <a:r>
              <a:rPr lang="en-US" sz="2800" b="1" baseline="-25000" dirty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= M</a:t>
            </a:r>
            <a:r>
              <a:rPr lang="en-US" sz="2800" b="1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∙V</a:t>
            </a:r>
            <a:r>
              <a:rPr lang="en-US" sz="2800" b="1" baseline="-25000" dirty="0">
                <a:solidFill>
                  <a:srgbClr val="000000"/>
                </a:solidFill>
                <a:latin typeface="Arial" charset="0"/>
              </a:rPr>
              <a:t>2</a:t>
            </a:r>
            <a:endParaRPr lang="en-US" sz="2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656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Solution Dilution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Preparing 3.00 L of 0.500 M CaCl</a:t>
            </a:r>
            <a:r>
              <a:rPr lang="en-US" baseline="-25000">
                <a:solidFill>
                  <a:srgbClr val="ED6B06"/>
                </a:solidFill>
                <a:latin typeface="Arial" charset="0"/>
                <a:cs typeface="Arial" charset="0"/>
              </a:rPr>
              <a:t>2</a:t>
            </a:r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 from a 10.0 M Stock Solution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73"/>
          <a:stretch/>
        </p:blipFill>
        <p:spPr>
          <a:xfrm>
            <a:off x="1939219" y="1169547"/>
            <a:ext cx="5257994" cy="5300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2825750"/>
          </a:xfrm>
        </p:spPr>
        <p:txBody>
          <a:bodyPr/>
          <a:lstStyle/>
          <a:p>
            <a:pPr eaLnBrk="1" hangingPunct="1"/>
            <a:r>
              <a:rPr lang="en-US" sz="2600">
                <a:latin typeface="Arial" charset="0"/>
              </a:rPr>
              <a:t>Because molarity relates the moles of solute to the liters of solution, it can be used to convert between amount of reactants and/or products in a chemical reaction.</a:t>
            </a:r>
          </a:p>
          <a:p>
            <a:pPr lvl="1" eaLnBrk="1" hangingPunct="1"/>
            <a:r>
              <a:rPr lang="en-US" sz="2300">
                <a:latin typeface="Arial" charset="0"/>
              </a:rPr>
              <a:t>The general conceptual plan for these kinds of calculations begins with the volume of a reactant or product.</a:t>
            </a:r>
          </a:p>
        </p:txBody>
      </p:sp>
      <p:sp>
        <p:nvSpPr>
          <p:cNvPr id="7065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Solution Stoichiometry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0"/>
          <a:stretch/>
        </p:blipFill>
        <p:spPr>
          <a:xfrm>
            <a:off x="2657500" y="3429000"/>
            <a:ext cx="3828999" cy="3136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500444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Consider two familiar aqueous solutions: saltwater and sugar water. 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Saltwater is a homogeneous mixture of NaCl and H</a:t>
            </a:r>
            <a:r>
              <a:rPr lang="en-US" baseline="-25000" dirty="0" smtClean="0">
                <a:ea typeface="+mn-ea"/>
                <a:cs typeface="+mn-cs"/>
              </a:rPr>
              <a:t>2</a:t>
            </a:r>
            <a:r>
              <a:rPr lang="en-US" dirty="0" smtClean="0">
                <a:ea typeface="+mn-ea"/>
                <a:cs typeface="+mn-cs"/>
              </a:rPr>
              <a:t>O.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Sugar water is a homogeneous mixture of C</a:t>
            </a:r>
            <a:r>
              <a:rPr lang="en-US" baseline="-25000" dirty="0" smtClean="0">
                <a:ea typeface="+mn-ea"/>
                <a:cs typeface="+mn-cs"/>
              </a:rPr>
              <a:t>12</a:t>
            </a:r>
            <a:r>
              <a:rPr lang="en-US" dirty="0" smtClean="0">
                <a:ea typeface="+mn-ea"/>
                <a:cs typeface="+mn-cs"/>
              </a:rPr>
              <a:t>H</a:t>
            </a:r>
            <a:r>
              <a:rPr lang="en-US" baseline="-25000" dirty="0" smtClean="0">
                <a:ea typeface="+mn-ea"/>
                <a:cs typeface="+mn-cs"/>
              </a:rPr>
              <a:t>22</a:t>
            </a:r>
            <a:r>
              <a:rPr lang="en-US" dirty="0" smtClean="0">
                <a:ea typeface="+mn-ea"/>
                <a:cs typeface="+mn-cs"/>
              </a:rPr>
              <a:t>O</a:t>
            </a:r>
            <a:r>
              <a:rPr lang="en-US" baseline="-25000" dirty="0" smtClean="0">
                <a:ea typeface="+mn-ea"/>
                <a:cs typeface="+mn-cs"/>
              </a:rPr>
              <a:t>11 </a:t>
            </a:r>
            <a:r>
              <a:rPr lang="en-US" dirty="0" smtClean="0">
                <a:ea typeface="+mn-ea"/>
                <a:cs typeface="+mn-cs"/>
              </a:rPr>
              <a:t>and H</a:t>
            </a:r>
            <a:r>
              <a:rPr lang="en-US" baseline="-25000" dirty="0" smtClean="0">
                <a:ea typeface="+mn-ea"/>
                <a:cs typeface="+mn-cs"/>
              </a:rPr>
              <a:t>2</a:t>
            </a:r>
            <a:r>
              <a:rPr lang="en-US" dirty="0" smtClean="0">
                <a:ea typeface="+mn-ea"/>
                <a:cs typeface="+mn-cs"/>
              </a:rPr>
              <a:t>O.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As you stir either of these two substances into the water, it seems to disappear.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How do solids such as salt and sugar dissolve in water?</a:t>
            </a:r>
            <a:endParaRPr lang="en-US" dirty="0" smtClean="0"/>
          </a:p>
        </p:txBody>
      </p:sp>
      <p:sp>
        <p:nvSpPr>
          <p:cNvPr id="7270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Types of Aqueous Solutions and Solubility</a:t>
            </a:r>
          </a:p>
        </p:txBody>
      </p:sp>
      <p:sp>
        <p:nvSpPr>
          <p:cNvPr id="72707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2708" name="Rectangle 7"/>
          <p:cNvSpPr>
            <a:spLocks noChangeArrowheads="1"/>
          </p:cNvSpPr>
          <p:nvPr/>
        </p:nvSpPr>
        <p:spPr bwMode="auto">
          <a:xfrm>
            <a:off x="0" y="19050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4337050" cy="371792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There are attractive forces between the solute particles holding them together.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There are also attractive forces between the solvent molecules.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When we mix the solute with the solvent, there are attractive forces between the solute particles and the solvent molecules.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</a:rPr>
              <a:t>If the attractions between solute and solvent are strong enough, the solute will dissolve.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400" dirty="0">
              <a:latin typeface="Arial" charset="0"/>
            </a:endParaRPr>
          </a:p>
        </p:txBody>
      </p:sp>
      <p:sp>
        <p:nvSpPr>
          <p:cNvPr id="7475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What Happens When a Solute Dissolves?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9"/>
          <a:stretch/>
        </p:blipFill>
        <p:spPr>
          <a:xfrm>
            <a:off x="4789440" y="1732788"/>
            <a:ext cx="4115832" cy="3392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2886944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There is an uneven distribution of electrons within the water molecule.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charset="0"/>
              </a:rPr>
              <a:t>This causes the oxygen side of the molecule to have a partial negative charge (</a:t>
            </a:r>
            <a:r>
              <a:rPr lang="en-US" dirty="0">
                <a:solidFill>
                  <a:srgbClr val="000000"/>
                </a:solidFill>
                <a:latin typeface="Symbol" charset="0"/>
              </a:rPr>
              <a:t>d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and the hydrogen side to have a partial positive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charge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Symbol" charset="0"/>
              </a:rPr>
              <a:t>d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).</a:t>
            </a:r>
          </a:p>
        </p:txBody>
      </p:sp>
      <p:sp>
        <p:nvSpPr>
          <p:cNvPr id="7680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Charge Distribution in a Water Molecule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2"/>
          <a:stretch/>
        </p:blipFill>
        <p:spPr>
          <a:xfrm>
            <a:off x="2682373" y="3726917"/>
            <a:ext cx="3779253" cy="2811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Content Placeholder 2"/>
          <p:cNvSpPr>
            <a:spLocks noGrp="1"/>
          </p:cNvSpPr>
          <p:nvPr>
            <p:ph idx="1"/>
          </p:nvPr>
        </p:nvSpPr>
        <p:spPr>
          <a:xfrm>
            <a:off x="365125" y="1228725"/>
            <a:ext cx="8515350" cy="1938338"/>
          </a:xfrm>
        </p:spPr>
        <p:txBody>
          <a:bodyPr/>
          <a:lstStyle/>
          <a:p>
            <a:r>
              <a:rPr lang="en-US" sz="3000">
                <a:latin typeface="Arial" charset="0"/>
              </a:rPr>
              <a:t>When sodium chloride is put into water, the attraction of Na</a:t>
            </a:r>
            <a:r>
              <a:rPr lang="en-US" sz="3000" baseline="30000">
                <a:latin typeface="Arial" charset="0"/>
              </a:rPr>
              <a:t>+</a:t>
            </a:r>
            <a:r>
              <a:rPr lang="en-US" sz="3000">
                <a:latin typeface="Arial" charset="0"/>
              </a:rPr>
              <a:t> and Cl</a:t>
            </a:r>
            <a:r>
              <a:rPr lang="en-US" sz="3000" baseline="30000">
                <a:latin typeface="Arial" charset="0"/>
              </a:rPr>
              <a:t>–</a:t>
            </a:r>
            <a:r>
              <a:rPr lang="en-US" sz="3000">
                <a:latin typeface="Arial" charset="0"/>
              </a:rPr>
              <a:t> ions to water molecules competes with the attraction among the oppositely charged ions themselves.</a:t>
            </a:r>
          </a:p>
        </p:txBody>
      </p:sp>
      <p:sp>
        <p:nvSpPr>
          <p:cNvPr id="7885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Solute and Solvent Interactions in a Sodium Chloride Solution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0"/>
          <a:stretch/>
        </p:blipFill>
        <p:spPr>
          <a:xfrm>
            <a:off x="1871259" y="3429000"/>
            <a:ext cx="5401481" cy="2825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842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Dissolution of Ionic Compounds</a:t>
            </a:r>
          </a:p>
        </p:txBody>
      </p:sp>
      <p:sp>
        <p:nvSpPr>
          <p:cNvPr id="80898" name="Content Placeholder 2"/>
          <p:cNvSpPr>
            <a:spLocks noGrp="1"/>
          </p:cNvSpPr>
          <p:nvPr>
            <p:ph sz="half" idx="1"/>
          </p:nvPr>
        </p:nvSpPr>
        <p:spPr>
          <a:xfrm>
            <a:off x="365125" y="762000"/>
            <a:ext cx="4114800" cy="5638800"/>
          </a:xfrm>
        </p:spPr>
        <p:txBody>
          <a:bodyPr/>
          <a:lstStyle/>
          <a:p>
            <a:r>
              <a:rPr lang="en-US" sz="2400">
                <a:latin typeface="Arial" charset="0"/>
                <a:cs typeface="Arial" charset="0"/>
              </a:rPr>
              <a:t>Each ion is attracted to the surrounding water molecules and pulled off and away from the crystal.</a:t>
            </a:r>
          </a:p>
          <a:p>
            <a:endParaRPr lang="en-US" sz="1600">
              <a:latin typeface="Arial" charset="0"/>
              <a:cs typeface="Arial" charset="0"/>
            </a:endParaRPr>
          </a:p>
          <a:p>
            <a:r>
              <a:rPr lang="en-US" sz="2400">
                <a:latin typeface="Arial" charset="0"/>
                <a:cs typeface="Arial" charset="0"/>
              </a:rPr>
              <a:t>When it enters the solution, the ion is surrounded by water molecules, insulating it from other ions. </a:t>
            </a:r>
          </a:p>
          <a:p>
            <a:endParaRPr lang="en-US" sz="1800">
              <a:latin typeface="Arial" charset="0"/>
              <a:cs typeface="Arial" charset="0"/>
            </a:endParaRPr>
          </a:p>
          <a:p>
            <a:r>
              <a:rPr lang="en-US" sz="2400">
                <a:latin typeface="Arial" charset="0"/>
                <a:cs typeface="Arial" charset="0"/>
              </a:rPr>
              <a:t>The result is a solution with free-moving, charged particles able to conduct electricity.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2"/>
          <a:stretch/>
        </p:blipFill>
        <p:spPr>
          <a:xfrm>
            <a:off x="4572000" y="1563624"/>
            <a:ext cx="4410182" cy="3730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48387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One source of CO</a:t>
            </a:r>
            <a:r>
              <a:rPr lang="en-US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 is the combustion reactions of fossil fuels we use to get energy.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Another source of CO</a:t>
            </a:r>
            <a:r>
              <a:rPr lang="en-US" baseline="-25000" dirty="0" smtClean="0">
                <a:solidFill>
                  <a:srgbClr val="000000"/>
                </a:solidFill>
                <a:ea typeface="+mn-ea"/>
                <a:cs typeface="+mn-cs"/>
              </a:rPr>
              <a:t>2 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is volcanic action.</a:t>
            </a:r>
          </a:p>
          <a:p>
            <a:pPr lvl="1" eaLnBrk="1" hangingPunct="1">
              <a:lnSpc>
                <a:spcPct val="90000"/>
              </a:lnSpc>
              <a:buFontTx/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dirty="0" smtClean="0">
                <a:solidFill>
                  <a:srgbClr val="000000"/>
                </a:solidFill>
              </a:rPr>
              <a:t>How can we judge whether global warming is natural or due to our use of fossil fuels?</a:t>
            </a: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marL="457200" lvl="1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b="1" dirty="0" smtClean="0">
                <a:solidFill>
                  <a:srgbClr val="000000"/>
                </a:solidFill>
              </a:rPr>
              <a:t>2 C</a:t>
            </a:r>
            <a:r>
              <a:rPr lang="en-US" b="1" baseline="-25000" dirty="0" smtClean="0">
                <a:solidFill>
                  <a:srgbClr val="000000"/>
                </a:solidFill>
              </a:rPr>
              <a:t>8</a:t>
            </a:r>
            <a:r>
              <a:rPr lang="en-US" b="1" dirty="0" smtClean="0">
                <a:solidFill>
                  <a:srgbClr val="000000"/>
                </a:solidFill>
              </a:rPr>
              <a:t>H</a:t>
            </a:r>
            <a:r>
              <a:rPr lang="en-US" b="1" baseline="-25000" dirty="0" smtClean="0">
                <a:solidFill>
                  <a:srgbClr val="000000"/>
                </a:solidFill>
              </a:rPr>
              <a:t>18</a:t>
            </a:r>
            <a:r>
              <a:rPr lang="en-US" b="1" dirty="0" smtClean="0">
                <a:solidFill>
                  <a:srgbClr val="000000"/>
                </a:solidFill>
              </a:rPr>
              <a:t>(</a:t>
            </a:r>
            <a:r>
              <a:rPr lang="en-US" b="1" i="1" dirty="0" smtClean="0">
                <a:solidFill>
                  <a:srgbClr val="000000"/>
                </a:solidFill>
              </a:rPr>
              <a:t>l</a:t>
            </a:r>
            <a:r>
              <a:rPr lang="en-US" b="1" dirty="0" smtClean="0">
                <a:solidFill>
                  <a:srgbClr val="000000"/>
                </a:solidFill>
              </a:rPr>
              <a:t>) + 25 O</a:t>
            </a:r>
            <a:r>
              <a:rPr lang="en-US" b="1" baseline="-25000" dirty="0" smtClean="0">
                <a:solidFill>
                  <a:srgbClr val="000000"/>
                </a:solidFill>
              </a:rPr>
              <a:t>2</a:t>
            </a:r>
            <a:r>
              <a:rPr lang="en-US" b="1" dirty="0" smtClean="0">
                <a:solidFill>
                  <a:srgbClr val="000000"/>
                </a:solidFill>
              </a:rPr>
              <a:t>(</a:t>
            </a:r>
            <a:r>
              <a:rPr lang="en-US" b="1" i="1" dirty="0" smtClean="0">
                <a:solidFill>
                  <a:srgbClr val="000000"/>
                </a:solidFill>
              </a:rPr>
              <a:t>g</a:t>
            </a:r>
            <a:r>
              <a:rPr lang="en-US" b="1" dirty="0" smtClean="0">
                <a:solidFill>
                  <a:srgbClr val="000000"/>
                </a:solidFill>
              </a:rPr>
              <a:t>)      16 CO</a:t>
            </a:r>
            <a:r>
              <a:rPr lang="en-US" b="1" baseline="-25000" dirty="0" smtClean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(</a:t>
            </a:r>
            <a:r>
              <a:rPr lang="en-US" b="1" i="1" dirty="0">
                <a:solidFill>
                  <a:srgbClr val="000000"/>
                </a:solidFill>
              </a:rPr>
              <a:t>g</a:t>
            </a:r>
            <a:r>
              <a:rPr lang="en-US" b="1" dirty="0" smtClean="0">
                <a:solidFill>
                  <a:srgbClr val="000000"/>
                </a:solidFill>
              </a:rPr>
              <a:t>) + 18 H</a:t>
            </a:r>
            <a:r>
              <a:rPr lang="en-US" b="1" baseline="-25000" dirty="0" smtClean="0">
                <a:solidFill>
                  <a:srgbClr val="000000"/>
                </a:solidFill>
              </a:rPr>
              <a:t>2</a:t>
            </a:r>
            <a:r>
              <a:rPr lang="en-US" b="1" dirty="0" smtClean="0">
                <a:solidFill>
                  <a:srgbClr val="000000"/>
                </a:solidFill>
              </a:rPr>
              <a:t>O</a:t>
            </a:r>
            <a:r>
              <a:rPr lang="en-US" b="1" dirty="0">
                <a:solidFill>
                  <a:srgbClr val="000000"/>
                </a:solidFill>
              </a:rPr>
              <a:t>(</a:t>
            </a:r>
            <a:r>
              <a:rPr lang="en-US" b="1" i="1" dirty="0">
                <a:solidFill>
                  <a:srgbClr val="000000"/>
                </a:solidFill>
              </a:rPr>
              <a:t>g</a:t>
            </a:r>
            <a:r>
              <a:rPr lang="en-US" b="1" dirty="0">
                <a:solidFill>
                  <a:srgbClr val="000000"/>
                </a:solidFill>
              </a:rPr>
              <a:t>)</a:t>
            </a:r>
            <a:endParaRPr lang="en-US" b="1" dirty="0" smtClean="0">
              <a:solidFill>
                <a:srgbClr val="000000"/>
              </a:solidFill>
            </a:endParaRPr>
          </a:p>
          <a:p>
            <a:pPr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pic>
        <p:nvPicPr>
          <p:cNvPr id="9218" name="Picture 10" descr="Picture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r="49052" b="8427"/>
          <a:stretch>
            <a:fillRect/>
          </a:stretch>
        </p:blipFill>
        <p:spPr bwMode="auto">
          <a:xfrm>
            <a:off x="4267200" y="4567238"/>
            <a:ext cx="4349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itle 1"/>
          <p:cNvSpPr txBox="1">
            <a:spLocks/>
          </p:cNvSpPr>
          <p:nvPr/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457200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ED6B06"/>
                </a:solidFill>
                <a:latin typeface="Arial" charset="0"/>
                <a:cs typeface="Arial" charset="0"/>
              </a:rPr>
              <a:t>Global Warming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Electrolyte and Nonelectrolyte Solutions</a:t>
            </a:r>
          </a:p>
        </p:txBody>
      </p:sp>
      <p:sp>
        <p:nvSpPr>
          <p:cNvPr id="82946" name="Content Placeholder 2"/>
          <p:cNvSpPr>
            <a:spLocks noGrp="1"/>
          </p:cNvSpPr>
          <p:nvPr>
            <p:ph sz="half" idx="1"/>
          </p:nvPr>
        </p:nvSpPr>
        <p:spPr>
          <a:xfrm>
            <a:off x="365125" y="785813"/>
            <a:ext cx="4167188" cy="5711825"/>
          </a:xfrm>
        </p:spPr>
        <p:txBody>
          <a:bodyPr/>
          <a:lstStyle/>
          <a:p>
            <a:pPr eaLnBrk="1" hangingPunct="1"/>
            <a:r>
              <a:rPr lang="en-US" sz="2200">
                <a:solidFill>
                  <a:srgbClr val="000000"/>
                </a:solidFill>
                <a:latin typeface="Arial" charset="0"/>
              </a:rPr>
              <a:t>Materials that dissolve in water to form a solution containing ions will conduct electricity. These are called </a:t>
            </a:r>
            <a:r>
              <a:rPr lang="en-US" sz="2200" b="1">
                <a:solidFill>
                  <a:srgbClr val="000000"/>
                </a:solidFill>
                <a:latin typeface="Arial" charset="0"/>
              </a:rPr>
              <a:t>electrolytes</a:t>
            </a:r>
            <a:r>
              <a:rPr lang="en-US" sz="220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eaLnBrk="1" hangingPunct="1"/>
            <a:r>
              <a:rPr lang="en-US" sz="2200">
                <a:solidFill>
                  <a:srgbClr val="000000"/>
                </a:solidFill>
                <a:latin typeface="Arial" charset="0"/>
              </a:rPr>
              <a:t>Materials that dissolve in water to form a solution with no ions will not conduct electricity. These are called </a:t>
            </a:r>
            <a:r>
              <a:rPr lang="en-US" sz="2200" b="1">
                <a:solidFill>
                  <a:srgbClr val="000000"/>
                </a:solidFill>
                <a:latin typeface="Arial" charset="0"/>
              </a:rPr>
              <a:t>nonelectrolytes</a:t>
            </a:r>
            <a:r>
              <a:rPr lang="en-US" sz="220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eaLnBrk="1" hangingPunct="1"/>
            <a:r>
              <a:rPr lang="en-US" sz="2200">
                <a:solidFill>
                  <a:srgbClr val="000000"/>
                </a:solidFill>
                <a:latin typeface="Arial" charset="0"/>
              </a:rPr>
              <a:t>A solution of salt (an electrolyte) conducts electrical current. A solution of sugar (a nonelectrolyte) does not.</a:t>
            </a:r>
          </a:p>
          <a:p>
            <a:pPr eaLnBrk="1" hangingPunct="1"/>
            <a:endParaRPr lang="en-US" sz="22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51"/>
          <a:stretch/>
        </p:blipFill>
        <p:spPr>
          <a:xfrm>
            <a:off x="4449040" y="1746504"/>
            <a:ext cx="4569268" cy="3364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Electrolyte and Nonelectrolyte Solutions</a:t>
            </a:r>
          </a:p>
        </p:txBody>
      </p:sp>
      <p:sp>
        <p:nvSpPr>
          <p:cNvPr id="84994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066800"/>
            <a:ext cx="4953000" cy="5041900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Arial" charset="0"/>
              </a:rPr>
              <a:t>Ionic substances, such as sodium chloride, that completely dissociate into ions when they dissolve in water, are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strong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electrolytes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r>
              <a:rPr lang="en-US" sz="2400" dirty="0">
                <a:solidFill>
                  <a:srgbClr val="000000"/>
                </a:solidFill>
                <a:latin typeface="Arial" charset="0"/>
              </a:rPr>
              <a:t>Except for acids, most molecular compounds, for example sugar, dissolve in water as intact molecules, or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nonelectrolytes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r>
              <a:rPr lang="en-US" sz="2400" dirty="0">
                <a:solidFill>
                  <a:srgbClr val="000000"/>
                </a:solidFill>
                <a:latin typeface="Arial" charset="0"/>
              </a:rPr>
              <a:t>Acids ionize to varying degrees in water. Those that completely ionize are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strong acids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. Those that don’t are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weak acids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7"/>
          <a:stretch/>
        </p:blipFill>
        <p:spPr>
          <a:xfrm>
            <a:off x="6013409" y="854916"/>
            <a:ext cx="1726586" cy="24597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>
          <a:xfrm>
            <a:off x="5718441" y="3588283"/>
            <a:ext cx="1782488" cy="2935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Sugar Dissolution in Water 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1"/>
          <a:stretch/>
        </p:blipFill>
        <p:spPr>
          <a:xfrm>
            <a:off x="457200" y="1664653"/>
            <a:ext cx="4298806" cy="33375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8"/>
          <a:stretch/>
        </p:blipFill>
        <p:spPr>
          <a:xfrm>
            <a:off x="5086913" y="1664653"/>
            <a:ext cx="3833520" cy="3441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Content Placeholder 2"/>
          <p:cNvSpPr>
            <a:spLocks noGrp="1"/>
          </p:cNvSpPr>
          <p:nvPr>
            <p:ph idx="1"/>
          </p:nvPr>
        </p:nvSpPr>
        <p:spPr>
          <a:xfrm>
            <a:off x="365125" y="660400"/>
            <a:ext cx="8515350" cy="58848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Acids are molecular compounds that 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ionize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 when they dissolve in water.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The molecules are pulled apart by their attraction for </a:t>
            </a:r>
            <a:br>
              <a:rPr lang="en-US" sz="2400">
                <a:solidFill>
                  <a:srgbClr val="000000"/>
                </a:solidFill>
                <a:latin typeface="Arial" charset="0"/>
              </a:rPr>
            </a:br>
            <a:r>
              <a:rPr lang="en-US" sz="2400">
                <a:solidFill>
                  <a:srgbClr val="000000"/>
                </a:solidFill>
                <a:latin typeface="Arial" charset="0"/>
              </a:rPr>
              <a:t>the water.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When acids ionize, they form H</a:t>
            </a:r>
            <a:r>
              <a:rPr lang="en-US" sz="2400" baseline="3000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cations and also anions.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The percentage of molecules that ionize varies from one acid to another.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Acids that ionize virtually 100% are called </a:t>
            </a:r>
            <a:br>
              <a:rPr lang="en-US" sz="2800">
                <a:solidFill>
                  <a:srgbClr val="000000"/>
                </a:solidFill>
                <a:latin typeface="Arial" charset="0"/>
              </a:rPr>
            </a:br>
            <a:r>
              <a:rPr lang="en-US" sz="2800" b="1">
                <a:solidFill>
                  <a:srgbClr val="000000"/>
                </a:solidFill>
                <a:latin typeface="Arial" charset="0"/>
              </a:rPr>
              <a:t>strong acids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HCl(</a:t>
            </a:r>
            <a:r>
              <a:rPr lang="en-US" sz="2800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sz="2800">
                <a:solidFill>
                  <a:srgbClr val="000000"/>
                </a:solidFill>
                <a:latin typeface="Arial" charset="0"/>
                <a:sym typeface="Symbol" charset="0"/>
              </a:rPr>
              <a:t> H</a:t>
            </a:r>
            <a:r>
              <a:rPr lang="en-US" sz="2800" baseline="30000">
                <a:solidFill>
                  <a:srgbClr val="000000"/>
                </a:solidFill>
                <a:latin typeface="Arial" charset="0"/>
                <a:sym typeface="Symbol" charset="0"/>
              </a:rPr>
              <a:t>+</a:t>
            </a:r>
            <a:r>
              <a:rPr lang="en-US" sz="2800">
                <a:solidFill>
                  <a:srgbClr val="000000"/>
                </a:solidFill>
                <a:latin typeface="Arial" charset="0"/>
                <a:sym typeface="Symbol" charset="0"/>
              </a:rPr>
              <a:t>(</a:t>
            </a:r>
            <a:r>
              <a:rPr lang="en-US" sz="2800" i="1">
                <a:solidFill>
                  <a:srgbClr val="000000"/>
                </a:solidFill>
                <a:latin typeface="Arial" charset="0"/>
                <a:sym typeface="Symbol" charset="0"/>
              </a:rPr>
              <a:t>aq</a:t>
            </a:r>
            <a:r>
              <a:rPr lang="en-US" sz="2800">
                <a:solidFill>
                  <a:srgbClr val="000000"/>
                </a:solidFill>
                <a:latin typeface="Arial" charset="0"/>
                <a:sym typeface="Symbol" charset="0"/>
              </a:rPr>
              <a:t>) + Cl</a:t>
            </a:r>
            <a:r>
              <a:rPr lang="en-US" sz="2800" baseline="30000">
                <a:solidFill>
                  <a:srgbClr val="000000"/>
                </a:solidFill>
                <a:latin typeface="Arial" charset="0"/>
                <a:sym typeface="Symbol" charset="0"/>
              </a:rPr>
              <a:t>−</a:t>
            </a:r>
            <a:r>
              <a:rPr lang="en-US" sz="2800">
                <a:solidFill>
                  <a:srgbClr val="000000"/>
                </a:solidFill>
                <a:latin typeface="Arial" charset="0"/>
                <a:sym typeface="Symbol" charset="0"/>
              </a:rPr>
              <a:t>(</a:t>
            </a:r>
            <a:r>
              <a:rPr lang="en-US" sz="2800" i="1">
                <a:solidFill>
                  <a:srgbClr val="000000"/>
                </a:solidFill>
                <a:latin typeface="Arial" charset="0"/>
                <a:sym typeface="Symbol" charset="0"/>
              </a:rPr>
              <a:t>aq</a:t>
            </a:r>
            <a:r>
              <a:rPr lang="en-US" sz="2800">
                <a:solidFill>
                  <a:srgbClr val="000000"/>
                </a:solidFill>
                <a:latin typeface="Arial" charset="0"/>
                <a:sym typeface="Symbol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Acids that only ionize a small percentage are called 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weak acids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HF(</a:t>
            </a:r>
            <a:r>
              <a:rPr lang="en-US" sz="2800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sz="2800">
                <a:solidFill>
                  <a:srgbClr val="FF0000"/>
                </a:solidFill>
                <a:latin typeface="Arial" charset="0"/>
                <a:sym typeface="Symbol" charset="0"/>
              </a:rPr>
              <a:t>   </a:t>
            </a:r>
            <a:r>
              <a:rPr lang="en-US" sz="2800">
                <a:solidFill>
                  <a:srgbClr val="000000"/>
                </a:solidFill>
                <a:latin typeface="Arial" charset="0"/>
                <a:sym typeface="Symbol" charset="0"/>
              </a:rPr>
              <a:t>  H</a:t>
            </a:r>
            <a:r>
              <a:rPr lang="en-US" sz="2800" baseline="30000">
                <a:solidFill>
                  <a:srgbClr val="000000"/>
                </a:solidFill>
                <a:latin typeface="Arial" charset="0"/>
                <a:sym typeface="Symbol" charset="0"/>
              </a:rPr>
              <a:t>+</a:t>
            </a:r>
            <a:r>
              <a:rPr lang="en-US" sz="2800">
                <a:solidFill>
                  <a:srgbClr val="000000"/>
                </a:solidFill>
                <a:latin typeface="Arial" charset="0"/>
                <a:sym typeface="Symbol" charset="0"/>
              </a:rPr>
              <a:t>(</a:t>
            </a:r>
            <a:r>
              <a:rPr lang="en-US" sz="2800" i="1">
                <a:solidFill>
                  <a:srgbClr val="000000"/>
                </a:solidFill>
                <a:latin typeface="Arial" charset="0"/>
                <a:sym typeface="Symbol" charset="0"/>
              </a:rPr>
              <a:t>aq</a:t>
            </a:r>
            <a:r>
              <a:rPr lang="en-US" sz="2800">
                <a:solidFill>
                  <a:srgbClr val="000000"/>
                </a:solidFill>
                <a:latin typeface="Arial" charset="0"/>
                <a:sym typeface="Symbol" charset="0"/>
              </a:rPr>
              <a:t>) + F</a:t>
            </a:r>
            <a:r>
              <a:rPr lang="en-US" sz="2800" baseline="30000">
                <a:solidFill>
                  <a:srgbClr val="000000"/>
                </a:solidFill>
                <a:latin typeface="Arial" charset="0"/>
                <a:sym typeface="Symbol" charset="0"/>
              </a:rPr>
              <a:t>−</a:t>
            </a:r>
            <a:r>
              <a:rPr lang="en-US" sz="2800">
                <a:solidFill>
                  <a:srgbClr val="000000"/>
                </a:solidFill>
                <a:latin typeface="Arial" charset="0"/>
                <a:sym typeface="Symbol" charset="0"/>
              </a:rPr>
              <a:t>(</a:t>
            </a:r>
            <a:r>
              <a:rPr lang="en-US" sz="2800" i="1">
                <a:solidFill>
                  <a:srgbClr val="000000"/>
                </a:solidFill>
                <a:latin typeface="Arial" charset="0"/>
                <a:sym typeface="Symbol" charset="0"/>
              </a:rPr>
              <a:t>aq</a:t>
            </a:r>
            <a:r>
              <a:rPr lang="en-US" sz="2800">
                <a:solidFill>
                  <a:srgbClr val="000000"/>
                </a:solidFill>
                <a:latin typeface="Arial" charset="0"/>
                <a:sym typeface="Symbol" charset="0"/>
              </a:rPr>
              <a:t>)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909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Acids</a:t>
            </a:r>
          </a:p>
        </p:txBody>
      </p:sp>
      <p:pic>
        <p:nvPicPr>
          <p:cNvPr id="89091" name="Picture 1" descr="equillibrium sig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6186488"/>
            <a:ext cx="465137" cy="15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4721292"/>
          </a:xfrm>
        </p:spPr>
        <p:txBody>
          <a:bodyPr/>
          <a:lstStyle/>
          <a:p>
            <a:pPr eaLnBrk="1" hangingPunct="1"/>
            <a:r>
              <a:rPr lang="en-US" b="1" dirty="0">
                <a:latin typeface="Arial" charset="0"/>
              </a:rPr>
              <a:t>Strong electrolytes</a:t>
            </a:r>
            <a:r>
              <a:rPr lang="en-US" dirty="0">
                <a:latin typeface="Arial" charset="0"/>
              </a:rPr>
              <a:t> are materials that dissolve completely as ions.</a:t>
            </a:r>
          </a:p>
          <a:p>
            <a:pPr lvl="1" eaLnBrk="1" hangingPunct="1"/>
            <a:r>
              <a:rPr lang="en-US" dirty="0">
                <a:latin typeface="Arial" charset="0"/>
              </a:rPr>
              <a:t>Ionic compounds and strong </a:t>
            </a:r>
            <a:r>
              <a:rPr lang="en-US" dirty="0" smtClean="0">
                <a:latin typeface="Arial" charset="0"/>
              </a:rPr>
              <a:t>acids.</a:t>
            </a:r>
            <a:endParaRPr lang="en-US" dirty="0">
              <a:latin typeface="Arial" charset="0"/>
            </a:endParaRPr>
          </a:p>
          <a:p>
            <a:pPr lvl="1" eaLnBrk="1" hangingPunct="1"/>
            <a:r>
              <a:rPr lang="en-US" dirty="0">
                <a:latin typeface="Arial" charset="0"/>
              </a:rPr>
              <a:t>Solutions are good conductors of electricity.</a:t>
            </a:r>
          </a:p>
          <a:p>
            <a:pPr eaLnBrk="1" hangingPunct="1"/>
            <a:r>
              <a:rPr lang="en-US" b="1" dirty="0">
                <a:latin typeface="Arial" charset="0"/>
              </a:rPr>
              <a:t>Weak electrolytes</a:t>
            </a:r>
            <a:r>
              <a:rPr lang="en-US" dirty="0">
                <a:latin typeface="Arial" charset="0"/>
              </a:rPr>
              <a:t> are materials that dissolve mostly as </a:t>
            </a:r>
            <a:r>
              <a:rPr lang="en-US" dirty="0" smtClean="0">
                <a:latin typeface="Arial" charset="0"/>
              </a:rPr>
              <a:t>molecules </a:t>
            </a:r>
            <a:r>
              <a:rPr lang="en-US" dirty="0">
                <a:latin typeface="Arial" charset="0"/>
              </a:rPr>
              <a:t>but partially as ions.</a:t>
            </a:r>
          </a:p>
          <a:p>
            <a:pPr lvl="1" eaLnBrk="1" hangingPunct="1"/>
            <a:r>
              <a:rPr lang="en-US" dirty="0">
                <a:latin typeface="Arial" charset="0"/>
              </a:rPr>
              <a:t>Weak </a:t>
            </a:r>
            <a:r>
              <a:rPr lang="en-US" dirty="0" smtClean="0">
                <a:latin typeface="Arial" charset="0"/>
              </a:rPr>
              <a:t>acids.</a:t>
            </a:r>
            <a:endParaRPr lang="en-US" dirty="0">
              <a:latin typeface="Arial" charset="0"/>
            </a:endParaRPr>
          </a:p>
          <a:p>
            <a:pPr lvl="1" eaLnBrk="1" hangingPunct="1"/>
            <a:r>
              <a:rPr lang="en-US" dirty="0">
                <a:latin typeface="Arial" charset="0"/>
              </a:rPr>
              <a:t>Solutions conduct electricity, but not well.</a:t>
            </a:r>
          </a:p>
        </p:txBody>
      </p:sp>
      <p:sp>
        <p:nvSpPr>
          <p:cNvPr id="9113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Strong and Weak Electrolytes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5262980"/>
          </a:xfrm>
        </p:spPr>
        <p:txBody>
          <a:bodyPr/>
          <a:lstStyle/>
          <a:p>
            <a:pPr marL="347663" indent="-347663"/>
            <a:r>
              <a:rPr lang="en-US" sz="2800" dirty="0">
                <a:latin typeface="Arial" charset="0"/>
              </a:rPr>
              <a:t>When ionic compounds dissolve in water, the anions and </a:t>
            </a:r>
            <a:r>
              <a:rPr lang="en-US" sz="2800" dirty="0" err="1">
                <a:latin typeface="Arial" charset="0"/>
              </a:rPr>
              <a:t>cations</a:t>
            </a:r>
            <a:r>
              <a:rPr lang="en-US" sz="2800" dirty="0">
                <a:latin typeface="Arial" charset="0"/>
              </a:rPr>
              <a:t> are separated from each other. This is called </a:t>
            </a:r>
            <a:r>
              <a:rPr lang="en-US" sz="2800" b="1" dirty="0">
                <a:latin typeface="Arial" charset="0"/>
              </a:rPr>
              <a:t>dissociation</a:t>
            </a:r>
            <a:r>
              <a:rPr lang="en-US" sz="2800" dirty="0">
                <a:latin typeface="Arial" charset="0"/>
              </a:rPr>
              <a:t>.</a:t>
            </a:r>
          </a:p>
          <a:p>
            <a:pPr marL="347663" lvl="1" indent="-347663" algn="ctr" eaLnBrk="1" hangingPunct="1">
              <a:buFont typeface="Wingdings" charset="0"/>
              <a:buNone/>
            </a:pPr>
            <a:r>
              <a:rPr lang="en-US" dirty="0">
                <a:latin typeface="Arial" charset="0"/>
              </a:rPr>
              <a:t>Na</a:t>
            </a:r>
            <a:r>
              <a:rPr lang="en-US" baseline="-25000" dirty="0">
                <a:latin typeface="Arial" charset="0"/>
              </a:rPr>
              <a:t>2</a:t>
            </a:r>
            <a:r>
              <a:rPr lang="en-US" dirty="0">
                <a:latin typeface="Arial" charset="0"/>
              </a:rPr>
              <a:t>S</a:t>
            </a:r>
            <a:r>
              <a:rPr lang="en-US" dirty="0">
                <a:latin typeface="Arial" charset="0"/>
                <a:sym typeface="Symbol" charset="0"/>
              </a:rPr>
              <a:t>(</a:t>
            </a:r>
            <a:r>
              <a:rPr lang="en-US" i="1" dirty="0" err="1">
                <a:latin typeface="Arial" charset="0"/>
                <a:sym typeface="Symbol" charset="0"/>
              </a:rPr>
              <a:t>aq</a:t>
            </a:r>
            <a:r>
              <a:rPr lang="en-US" dirty="0">
                <a:latin typeface="Arial" charset="0"/>
                <a:sym typeface="Symbol" charset="0"/>
              </a:rPr>
              <a:t>)</a:t>
            </a:r>
            <a:r>
              <a:rPr lang="en-US" dirty="0">
                <a:latin typeface="Arial" charset="0"/>
              </a:rPr>
              <a:t> </a:t>
            </a:r>
            <a:r>
              <a:rPr lang="en-US" dirty="0">
                <a:latin typeface="Arial" charset="0"/>
                <a:sym typeface="Symbol" charset="0"/>
              </a:rPr>
              <a:t> 2 Na</a:t>
            </a:r>
            <a:r>
              <a:rPr lang="en-US" baseline="30000" dirty="0">
                <a:latin typeface="Arial" charset="0"/>
                <a:sym typeface="Symbol" charset="0"/>
              </a:rPr>
              <a:t>+</a:t>
            </a:r>
            <a:r>
              <a:rPr lang="en-US" dirty="0">
                <a:latin typeface="Arial" charset="0"/>
                <a:sym typeface="Symbol" charset="0"/>
              </a:rPr>
              <a:t>(</a:t>
            </a:r>
            <a:r>
              <a:rPr lang="en-US" i="1" dirty="0" err="1">
                <a:latin typeface="Arial" charset="0"/>
                <a:sym typeface="Symbol" charset="0"/>
              </a:rPr>
              <a:t>aq</a:t>
            </a:r>
            <a:r>
              <a:rPr lang="en-US" dirty="0">
                <a:latin typeface="Arial" charset="0"/>
                <a:sym typeface="Symbol" charset="0"/>
              </a:rPr>
              <a:t>) + S</a:t>
            </a:r>
            <a:r>
              <a:rPr lang="en-US" baseline="30000" dirty="0">
                <a:latin typeface="Arial" charset="0"/>
                <a:sym typeface="Symbol" charset="0"/>
              </a:rPr>
              <a:t>2–</a:t>
            </a:r>
            <a:r>
              <a:rPr lang="en-US" dirty="0">
                <a:latin typeface="Arial" charset="0"/>
                <a:sym typeface="Symbol" charset="0"/>
              </a:rPr>
              <a:t>(</a:t>
            </a:r>
            <a:r>
              <a:rPr lang="en-US" i="1" dirty="0" err="1">
                <a:latin typeface="Arial" charset="0"/>
                <a:sym typeface="Symbol" charset="0"/>
              </a:rPr>
              <a:t>aq</a:t>
            </a:r>
            <a:r>
              <a:rPr lang="en-US" dirty="0">
                <a:latin typeface="Arial" charset="0"/>
                <a:sym typeface="Symbol" charset="0"/>
              </a:rPr>
              <a:t>)</a:t>
            </a:r>
            <a:endParaRPr lang="en-US" dirty="0">
              <a:latin typeface="Arial" charset="0"/>
            </a:endParaRPr>
          </a:p>
          <a:p>
            <a:pPr marL="347663" indent="-347663"/>
            <a:r>
              <a:rPr lang="en-US" sz="2800" dirty="0">
                <a:latin typeface="Arial" charset="0"/>
              </a:rPr>
              <a:t>When compounds containing polyatomic ions dissociate, the polyatomic group stays together as one ion.</a:t>
            </a:r>
          </a:p>
          <a:p>
            <a:pPr marL="347663" indent="-347663" algn="ctr">
              <a:buFontTx/>
              <a:buNone/>
            </a:pPr>
            <a:r>
              <a:rPr lang="en-US" sz="2800" dirty="0">
                <a:latin typeface="Arial" charset="0"/>
              </a:rPr>
              <a:t>Na</a:t>
            </a:r>
            <a:r>
              <a:rPr lang="en-US" sz="2800" baseline="-25000" dirty="0">
                <a:latin typeface="Arial" charset="0"/>
              </a:rPr>
              <a:t>2</a:t>
            </a:r>
            <a:r>
              <a:rPr lang="en-US" sz="2800" dirty="0">
                <a:latin typeface="Arial" charset="0"/>
              </a:rPr>
              <a:t>SO</a:t>
            </a:r>
            <a:r>
              <a:rPr lang="en-US" sz="2800" baseline="-25000" dirty="0">
                <a:latin typeface="Arial" charset="0"/>
              </a:rPr>
              <a:t>4</a:t>
            </a:r>
            <a:r>
              <a:rPr lang="en-US" sz="2800" dirty="0">
                <a:latin typeface="Arial" charset="0"/>
                <a:sym typeface="Symbol" charset="0"/>
              </a:rPr>
              <a:t>(</a:t>
            </a:r>
            <a:r>
              <a:rPr lang="en-US" sz="2800" i="1" dirty="0" err="1">
                <a:latin typeface="Arial" charset="0"/>
                <a:sym typeface="Symbol" charset="0"/>
              </a:rPr>
              <a:t>aq</a:t>
            </a:r>
            <a:r>
              <a:rPr lang="en-US" sz="2800" dirty="0">
                <a:latin typeface="Arial" charset="0"/>
                <a:sym typeface="Symbol" charset="0"/>
              </a:rPr>
              <a:t>)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>
                <a:latin typeface="Arial" charset="0"/>
                <a:sym typeface="Symbol" charset="0"/>
              </a:rPr>
              <a:t> 2 Na</a:t>
            </a:r>
            <a:r>
              <a:rPr lang="en-US" sz="2800" baseline="30000" dirty="0">
                <a:latin typeface="Arial" charset="0"/>
                <a:sym typeface="Symbol" charset="0"/>
              </a:rPr>
              <a:t>+</a:t>
            </a:r>
            <a:r>
              <a:rPr lang="en-US" sz="2800" dirty="0">
                <a:latin typeface="Arial" charset="0"/>
                <a:sym typeface="Symbol" charset="0"/>
              </a:rPr>
              <a:t>(</a:t>
            </a:r>
            <a:r>
              <a:rPr lang="en-US" sz="2800" i="1" dirty="0" err="1">
                <a:latin typeface="Arial" charset="0"/>
                <a:sym typeface="Symbol" charset="0"/>
              </a:rPr>
              <a:t>aq</a:t>
            </a:r>
            <a:r>
              <a:rPr lang="en-US" sz="2800" dirty="0">
                <a:latin typeface="Arial" charset="0"/>
                <a:sym typeface="Symbol" charset="0"/>
              </a:rPr>
              <a:t>) + SO</a:t>
            </a:r>
            <a:r>
              <a:rPr lang="en-US" sz="2800" baseline="-25000" dirty="0">
                <a:latin typeface="Arial" charset="0"/>
                <a:sym typeface="Symbol" charset="0"/>
              </a:rPr>
              <a:t>4</a:t>
            </a:r>
            <a:r>
              <a:rPr lang="en-US" sz="2800" baseline="30000" dirty="0">
                <a:latin typeface="Arial" charset="0"/>
                <a:sym typeface="Symbol" charset="0"/>
              </a:rPr>
              <a:t>2−</a:t>
            </a:r>
            <a:r>
              <a:rPr lang="en-US" sz="2800" dirty="0">
                <a:latin typeface="Arial" charset="0"/>
                <a:sym typeface="Symbol" charset="0"/>
              </a:rPr>
              <a:t>(</a:t>
            </a:r>
            <a:r>
              <a:rPr lang="en-US" sz="2800" i="1" dirty="0" err="1">
                <a:latin typeface="Arial" charset="0"/>
                <a:sym typeface="Symbol" charset="0"/>
              </a:rPr>
              <a:t>aq</a:t>
            </a:r>
            <a:r>
              <a:rPr lang="en-US" sz="2800" dirty="0">
                <a:latin typeface="Arial" charset="0"/>
                <a:sym typeface="Symbol" charset="0"/>
              </a:rPr>
              <a:t>)</a:t>
            </a:r>
          </a:p>
          <a:p>
            <a:pPr marL="347663" indent="-347663"/>
            <a:r>
              <a:rPr lang="en-US" sz="2800" dirty="0">
                <a:latin typeface="Arial" charset="0"/>
                <a:sym typeface="Symbol" charset="0"/>
              </a:rPr>
              <a:t>When strong acids dissolve in water, the molecule </a:t>
            </a:r>
            <a:r>
              <a:rPr lang="en-US" sz="2800" b="1" dirty="0">
                <a:latin typeface="Arial" charset="0"/>
                <a:sym typeface="Symbol" charset="0"/>
              </a:rPr>
              <a:t>ionizes</a:t>
            </a:r>
            <a:r>
              <a:rPr lang="en-US" sz="2800" dirty="0">
                <a:latin typeface="Arial" charset="0"/>
                <a:sym typeface="Symbol" charset="0"/>
              </a:rPr>
              <a:t> into H</a:t>
            </a:r>
            <a:r>
              <a:rPr lang="en-US" sz="2800" baseline="30000" dirty="0">
                <a:latin typeface="Arial" charset="0"/>
                <a:sym typeface="Symbol" charset="0"/>
              </a:rPr>
              <a:t>+</a:t>
            </a:r>
            <a:r>
              <a:rPr lang="en-US" sz="2800" dirty="0">
                <a:latin typeface="Arial" charset="0"/>
                <a:sym typeface="Symbol" charset="0"/>
              </a:rPr>
              <a:t> and anions.</a:t>
            </a:r>
          </a:p>
          <a:p>
            <a:pPr marL="347663" indent="-347663" algn="ctr">
              <a:buFontTx/>
              <a:buNone/>
            </a:pPr>
            <a:r>
              <a:rPr lang="en-US" sz="2800" dirty="0">
                <a:latin typeface="Arial" charset="0"/>
              </a:rPr>
              <a:t>H</a:t>
            </a:r>
            <a:r>
              <a:rPr lang="en-US" sz="2800" baseline="-25000" dirty="0">
                <a:latin typeface="Arial" charset="0"/>
              </a:rPr>
              <a:t>2</a:t>
            </a:r>
            <a:r>
              <a:rPr lang="en-US" sz="2800" dirty="0">
                <a:latin typeface="Arial" charset="0"/>
              </a:rPr>
              <a:t>SO</a:t>
            </a:r>
            <a:r>
              <a:rPr lang="en-US" sz="2800" baseline="-25000" dirty="0">
                <a:latin typeface="Arial" charset="0"/>
              </a:rPr>
              <a:t>4</a:t>
            </a:r>
            <a:r>
              <a:rPr lang="en-US" sz="2800" dirty="0">
                <a:latin typeface="Arial" charset="0"/>
                <a:sym typeface="Symbol" charset="0"/>
              </a:rPr>
              <a:t>(</a:t>
            </a:r>
            <a:r>
              <a:rPr lang="en-US" sz="2800" i="1" dirty="0" err="1">
                <a:latin typeface="Arial" charset="0"/>
                <a:sym typeface="Symbol" charset="0"/>
              </a:rPr>
              <a:t>aq</a:t>
            </a:r>
            <a:r>
              <a:rPr lang="en-US" sz="2800" dirty="0">
                <a:latin typeface="Arial" charset="0"/>
                <a:sym typeface="Symbol" charset="0"/>
              </a:rPr>
              <a:t>)</a:t>
            </a:r>
            <a:r>
              <a:rPr lang="en-US" sz="2800" dirty="0">
                <a:latin typeface="Arial" charset="0"/>
              </a:rPr>
              <a:t> </a:t>
            </a:r>
            <a:r>
              <a:rPr lang="en-US" sz="2800" dirty="0">
                <a:latin typeface="Arial" charset="0"/>
                <a:sym typeface="Symbol" charset="0"/>
              </a:rPr>
              <a:t> 2 H</a:t>
            </a:r>
            <a:r>
              <a:rPr lang="en-US" sz="2800" baseline="30000" dirty="0">
                <a:latin typeface="Arial" charset="0"/>
                <a:sym typeface="Symbol" charset="0"/>
              </a:rPr>
              <a:t>+</a:t>
            </a:r>
            <a:r>
              <a:rPr lang="en-US" sz="2800" dirty="0">
                <a:latin typeface="Arial" charset="0"/>
                <a:sym typeface="Symbol" charset="0"/>
              </a:rPr>
              <a:t>(</a:t>
            </a:r>
            <a:r>
              <a:rPr lang="en-US" sz="2800" i="1" dirty="0" err="1">
                <a:latin typeface="Arial" charset="0"/>
                <a:sym typeface="Symbol" charset="0"/>
              </a:rPr>
              <a:t>aq</a:t>
            </a:r>
            <a:r>
              <a:rPr lang="en-US" sz="2800" dirty="0">
                <a:latin typeface="Arial" charset="0"/>
                <a:sym typeface="Symbol" charset="0"/>
              </a:rPr>
              <a:t>) + SO</a:t>
            </a:r>
            <a:r>
              <a:rPr lang="en-US" sz="2800" baseline="-25000" dirty="0">
                <a:latin typeface="Arial" charset="0"/>
                <a:sym typeface="Symbol" charset="0"/>
              </a:rPr>
              <a:t>4</a:t>
            </a:r>
            <a:r>
              <a:rPr lang="en-US" sz="2800" baseline="30000" dirty="0">
                <a:latin typeface="Arial" charset="0"/>
                <a:sym typeface="Symbol" charset="0"/>
              </a:rPr>
              <a:t>2−</a:t>
            </a:r>
            <a:r>
              <a:rPr lang="en-US" sz="2800" dirty="0">
                <a:latin typeface="Arial" charset="0"/>
                <a:sym typeface="Symbol" charset="0"/>
              </a:rPr>
              <a:t>(</a:t>
            </a:r>
            <a:r>
              <a:rPr lang="en-US" sz="2800" i="1" dirty="0" err="1">
                <a:latin typeface="Arial" charset="0"/>
                <a:sym typeface="Symbol" charset="0"/>
              </a:rPr>
              <a:t>aq</a:t>
            </a:r>
            <a:r>
              <a:rPr lang="en-US" sz="2800" dirty="0">
                <a:latin typeface="Arial" charset="0"/>
                <a:sym typeface="Symbol" charset="0"/>
              </a:rPr>
              <a:t>)</a:t>
            </a:r>
            <a:endParaRPr lang="en-US" dirty="0">
              <a:latin typeface="Arial" charset="0"/>
            </a:endParaRPr>
          </a:p>
        </p:txBody>
      </p:sp>
      <p:sp>
        <p:nvSpPr>
          <p:cNvPr id="9318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Dissociation and Ionization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Classes of Dissolved Materials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2"/>
          <a:stretch/>
        </p:blipFill>
        <p:spPr>
          <a:xfrm>
            <a:off x="304800" y="697992"/>
            <a:ext cx="8534400" cy="530951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4894262"/>
          </a:xfrm>
        </p:spPr>
        <p:txBody>
          <a:bodyPr/>
          <a:lstStyle/>
          <a:p>
            <a:pPr>
              <a:defRPr/>
            </a:pPr>
            <a:r>
              <a:rPr lang="en-US" sz="3000" dirty="0">
                <a:solidFill>
                  <a:srgbClr val="000000"/>
                </a:solidFill>
                <a:ea typeface="+mn-ea"/>
                <a:cs typeface="+mn-cs"/>
              </a:rPr>
              <a:t>W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hen an ionic compound dissolves in water, the resulting solution contains not the intact ionic compound itself but its component ions dissolved in water. </a:t>
            </a:r>
          </a:p>
          <a:p>
            <a:pPr>
              <a:defRPr/>
            </a:pP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However, not all ionic compounds dissolve </a:t>
            </a:r>
            <a:b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in water. For example, </a:t>
            </a:r>
            <a:r>
              <a:rPr lang="en-US" sz="3000" dirty="0" err="1" smtClean="0">
                <a:solidFill>
                  <a:srgbClr val="000000"/>
                </a:solidFill>
                <a:ea typeface="+mn-ea"/>
                <a:cs typeface="+mn-cs"/>
              </a:rPr>
              <a:t>AgCl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 remains solid and appears as a white powder at the bottom of </a:t>
            </a:r>
            <a:b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the water.</a:t>
            </a:r>
          </a:p>
          <a:p>
            <a:pPr>
              <a:defRPr/>
            </a:pP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In general, a compound is termed </a:t>
            </a:r>
            <a:r>
              <a:rPr lang="en-US" sz="3000" b="1" dirty="0" smtClean="0">
                <a:solidFill>
                  <a:srgbClr val="000000"/>
                </a:solidFill>
                <a:ea typeface="+mn-ea"/>
                <a:cs typeface="+mn-cs"/>
              </a:rPr>
              <a:t>soluble 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if it dissolves in water and </a:t>
            </a:r>
            <a:r>
              <a:rPr lang="en-US" sz="3000" b="1" dirty="0" smtClean="0">
                <a:solidFill>
                  <a:srgbClr val="000000"/>
                </a:solidFill>
                <a:ea typeface="+mn-ea"/>
                <a:cs typeface="+mn-cs"/>
              </a:rPr>
              <a:t>insoluble 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if it does not.</a:t>
            </a:r>
          </a:p>
        </p:txBody>
      </p:sp>
      <p:sp>
        <p:nvSpPr>
          <p:cNvPr id="9728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The Solubility of Ionic Compounds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Solubility of Salts</a:t>
            </a:r>
          </a:p>
        </p:txBody>
      </p:sp>
      <p:sp>
        <p:nvSpPr>
          <p:cNvPr id="99330" name="Content Placeholder 2"/>
          <p:cNvSpPr>
            <a:spLocks noGrp="1"/>
          </p:cNvSpPr>
          <p:nvPr>
            <p:ph sz="half" idx="1"/>
          </p:nvPr>
        </p:nvSpPr>
        <p:spPr>
          <a:xfrm>
            <a:off x="365125" y="1141413"/>
            <a:ext cx="4740275" cy="4746625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If we mix solid AgNO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with water, it dissolves and forms a strong electrolyte solution. </a:t>
            </a:r>
          </a:p>
          <a:p>
            <a:r>
              <a:rPr lang="en-US">
                <a:solidFill>
                  <a:srgbClr val="000000"/>
                </a:solidFill>
                <a:latin typeface="Arial" charset="0"/>
              </a:rPr>
              <a:t>Silver chloride, on the other hand, is almost completely insoluble. </a:t>
            </a:r>
          </a:p>
          <a:p>
            <a:pPr lvl="1"/>
            <a:r>
              <a:rPr lang="en-US">
                <a:solidFill>
                  <a:srgbClr val="000000"/>
                </a:solidFill>
                <a:latin typeface="Arial" charset="0"/>
              </a:rPr>
              <a:t>If we mix solid AgCl with water, virtually all of it remains as a solid within the liquid water.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3"/>
          <a:stretch/>
        </p:blipFill>
        <p:spPr>
          <a:xfrm>
            <a:off x="5828595" y="786384"/>
            <a:ext cx="2203313" cy="2642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1"/>
          <a:stretch/>
        </p:blipFill>
        <p:spPr>
          <a:xfrm>
            <a:off x="5828595" y="3676773"/>
            <a:ext cx="2027233" cy="27340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Whether a particular compound is soluble or insoluble depends on several factors.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Predicting whether a compound will dissolve in water is not easy.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The best way to do it is to conduct experiments to test whether a compound will dissolve in water, and then develop some rules based on those experimental results.</a:t>
            </a:r>
          </a:p>
          <a:p>
            <a:pPr lvl="1"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We call this method the 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empirical method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sp>
        <p:nvSpPr>
          <p:cNvPr id="10137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When Will a Salt Dissolve?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1127125"/>
            <a:ext cx="8515350" cy="5202238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The balanced chemical equations for fossil-fuel combustion reactions provide the exact relationships between the amount of fossil fuel burned and the amount of carbon dioxide emitted.</a:t>
            </a:r>
          </a:p>
          <a:p>
            <a:pPr marL="0" indent="0">
              <a:buFontTx/>
              <a:buNone/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288925" lvl="1" indent="-288925">
              <a:buFontTx/>
              <a:buNone/>
              <a:defRPr/>
            </a:pPr>
            <a:r>
              <a:rPr lang="en-US" b="1" dirty="0" smtClean="0">
                <a:solidFill>
                  <a:srgbClr val="000000"/>
                </a:solidFill>
              </a:rPr>
              <a:t>	2 </a:t>
            </a:r>
            <a:r>
              <a:rPr lang="en-US" b="1" dirty="0">
                <a:solidFill>
                  <a:srgbClr val="000000"/>
                </a:solidFill>
              </a:rPr>
              <a:t>C</a:t>
            </a:r>
            <a:r>
              <a:rPr lang="en-US" b="1" baseline="-25000" dirty="0">
                <a:solidFill>
                  <a:srgbClr val="000000"/>
                </a:solidFill>
              </a:rPr>
              <a:t>8</a:t>
            </a:r>
            <a:r>
              <a:rPr lang="en-US" b="1" dirty="0">
                <a:solidFill>
                  <a:srgbClr val="000000"/>
                </a:solidFill>
              </a:rPr>
              <a:t>H</a:t>
            </a:r>
            <a:r>
              <a:rPr lang="en-US" b="1" baseline="-25000" dirty="0">
                <a:solidFill>
                  <a:srgbClr val="000000"/>
                </a:solidFill>
              </a:rPr>
              <a:t>18</a:t>
            </a:r>
            <a:r>
              <a:rPr lang="en-US" b="1" dirty="0">
                <a:solidFill>
                  <a:srgbClr val="000000"/>
                </a:solidFill>
              </a:rPr>
              <a:t>(</a:t>
            </a:r>
            <a:r>
              <a:rPr lang="en-US" b="1" i="1" dirty="0">
                <a:solidFill>
                  <a:srgbClr val="000000"/>
                </a:solidFill>
              </a:rPr>
              <a:t>l</a:t>
            </a:r>
            <a:r>
              <a:rPr lang="en-US" b="1" dirty="0">
                <a:solidFill>
                  <a:srgbClr val="000000"/>
                </a:solidFill>
              </a:rPr>
              <a:t>) + 25 O</a:t>
            </a:r>
            <a:r>
              <a:rPr lang="en-US" b="1" baseline="-25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(</a:t>
            </a:r>
            <a:r>
              <a:rPr lang="en-US" b="1" i="1" dirty="0">
                <a:solidFill>
                  <a:srgbClr val="000000"/>
                </a:solidFill>
              </a:rPr>
              <a:t>g</a:t>
            </a:r>
            <a:r>
              <a:rPr lang="en-US" b="1" dirty="0">
                <a:solidFill>
                  <a:srgbClr val="000000"/>
                </a:solidFill>
              </a:rPr>
              <a:t>)      16 CO</a:t>
            </a:r>
            <a:r>
              <a:rPr lang="en-US" b="1" baseline="-25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(</a:t>
            </a:r>
            <a:r>
              <a:rPr lang="en-US" b="1" i="1" dirty="0">
                <a:solidFill>
                  <a:srgbClr val="000000"/>
                </a:solidFill>
              </a:rPr>
              <a:t>g</a:t>
            </a:r>
            <a:r>
              <a:rPr lang="en-US" b="1" dirty="0">
                <a:solidFill>
                  <a:srgbClr val="000000"/>
                </a:solidFill>
              </a:rPr>
              <a:t>) + 18 H</a:t>
            </a:r>
            <a:r>
              <a:rPr lang="en-US" b="1" baseline="-25000" dirty="0">
                <a:solidFill>
                  <a:srgbClr val="000000"/>
                </a:solidFill>
              </a:rPr>
              <a:t>2</a:t>
            </a:r>
            <a:r>
              <a:rPr lang="en-US" b="1" dirty="0">
                <a:solidFill>
                  <a:srgbClr val="000000"/>
                </a:solidFill>
              </a:rPr>
              <a:t>O(</a:t>
            </a:r>
            <a:r>
              <a:rPr lang="en-US" b="1" i="1" dirty="0">
                <a:solidFill>
                  <a:srgbClr val="000000"/>
                </a:solidFill>
              </a:rPr>
              <a:t>g</a:t>
            </a:r>
            <a:r>
              <a:rPr lang="en-US" b="1" dirty="0">
                <a:solidFill>
                  <a:srgbClr val="000000"/>
                </a:solidFill>
              </a:rPr>
              <a:t>)</a:t>
            </a:r>
          </a:p>
          <a:p>
            <a:pPr marL="0" indent="0">
              <a:buFontTx/>
              <a:buNone/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16 CO</a:t>
            </a:r>
            <a:r>
              <a:rPr lang="en-US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 molecules are produced for every </a:t>
            </a:r>
            <a:b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2 molecules of octane burned.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26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Reaction Stoichiometry: How Much Carbon Dioxide?</a:t>
            </a:r>
          </a:p>
        </p:txBody>
      </p:sp>
      <p:pic>
        <p:nvPicPr>
          <p:cNvPr id="11267" name="Picture 10" descr="Picture1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92" r="49052" b="8427"/>
          <a:stretch>
            <a:fillRect/>
          </a:stretch>
        </p:blipFill>
        <p:spPr bwMode="auto">
          <a:xfrm>
            <a:off x="4100513" y="4298950"/>
            <a:ext cx="433387" cy="44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Solubility Rules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8"/>
          <a:stretch/>
        </p:blipFill>
        <p:spPr>
          <a:xfrm>
            <a:off x="1015375" y="771488"/>
            <a:ext cx="7113250" cy="5315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rgbClr val="000000"/>
                </a:solidFill>
                <a:ea typeface="+mn-ea"/>
                <a:cs typeface="+mn-cs"/>
              </a:rPr>
              <a:t>Precipitation reactions 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are reactions in which a solid</a:t>
            </a:r>
            <a:r>
              <a:rPr lang="en-US" b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forms when we mix two solutions.</a:t>
            </a:r>
            <a:endParaRPr lang="en-US" b="1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US" dirty="0" smtClean="0">
                <a:solidFill>
                  <a:srgbClr val="000000"/>
                </a:solidFill>
              </a:rPr>
              <a:t>eactions between aqueous solutions of ionic compounds produce an ionic compound that is insoluble in water. </a:t>
            </a:r>
          </a:p>
          <a:p>
            <a:pPr lvl="1"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he insoluble product is called a </a:t>
            </a:r>
            <a:r>
              <a:rPr lang="en-US" b="1" dirty="0" smtClean="0">
                <a:solidFill>
                  <a:srgbClr val="000000"/>
                </a:solidFill>
              </a:rPr>
              <a:t>precipitate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547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Precipitation Reactions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Precipitation of Lead(II) Iodide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6"/>
          <a:stretch/>
        </p:blipFill>
        <p:spPr>
          <a:xfrm>
            <a:off x="2163481" y="687767"/>
            <a:ext cx="4817037" cy="5791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No Precipitation Means No Reaction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5760" y="1143000"/>
            <a:ext cx="4038600" cy="43275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Precipitation reactions do not always occur when two aqueous solutions are mixed.</a:t>
            </a:r>
          </a:p>
          <a:p>
            <a:pPr lvl="1">
              <a:buFontTx/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Nothing happens when combining solutions of KI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and </a:t>
            </a:r>
            <a:r>
              <a:rPr lang="en-US" dirty="0" err="1" smtClean="0">
                <a:solidFill>
                  <a:srgbClr val="000000"/>
                </a:solidFill>
              </a:rPr>
              <a:t>NaCl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9571" name="Rectangle 5"/>
          <p:cNvSpPr>
            <a:spLocks noChangeArrowheads="1"/>
          </p:cNvSpPr>
          <p:nvPr/>
        </p:nvSpPr>
        <p:spPr bwMode="auto">
          <a:xfrm>
            <a:off x="381000" y="5486400"/>
            <a:ext cx="4953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latin typeface="+mn-lt"/>
                <a:ea typeface="ヒラギノ角ゴ Pro W3" charset="-128"/>
                <a:cs typeface="Arial" pitchFamily="34" charset="0"/>
              </a:rPr>
              <a:t>KI(</a:t>
            </a:r>
            <a:r>
              <a:rPr lang="en-US" i="1" dirty="0" err="1">
                <a:latin typeface="+mn-lt"/>
                <a:ea typeface="ヒラギノ角ゴ Pro W3" charset="-128"/>
                <a:cs typeface="Arial" pitchFamily="34" charset="0"/>
              </a:rPr>
              <a:t>aq</a:t>
            </a:r>
            <a:r>
              <a:rPr lang="en-US" dirty="0">
                <a:latin typeface="+mn-lt"/>
                <a:ea typeface="ヒラギノ角ゴ Pro W3" charset="-128"/>
                <a:cs typeface="Arial" pitchFamily="34" charset="0"/>
              </a:rPr>
              <a:t>) + </a:t>
            </a:r>
            <a:r>
              <a:rPr lang="en-US" dirty="0" err="1">
                <a:latin typeface="+mn-lt"/>
                <a:ea typeface="ヒラギノ角ゴ Pro W3" charset="-128"/>
                <a:cs typeface="Arial" pitchFamily="34" charset="0"/>
              </a:rPr>
              <a:t>NaCl</a:t>
            </a:r>
            <a:r>
              <a:rPr lang="en-US" dirty="0">
                <a:latin typeface="+mn-lt"/>
                <a:ea typeface="ヒラギノ角ゴ Pro W3" charset="-128"/>
                <a:cs typeface="Arial" pitchFamily="34" charset="0"/>
              </a:rPr>
              <a:t>(</a:t>
            </a:r>
            <a:r>
              <a:rPr lang="en-US" i="1" dirty="0" err="1">
                <a:latin typeface="+mn-lt"/>
                <a:ea typeface="ヒラギノ角ゴ Pro W3" charset="-128"/>
                <a:cs typeface="Arial" pitchFamily="34" charset="0"/>
              </a:rPr>
              <a:t>aq</a:t>
            </a:r>
            <a:r>
              <a:rPr lang="en-US" dirty="0">
                <a:latin typeface="+mn-lt"/>
                <a:ea typeface="ヒラギノ角ゴ Pro W3" charset="-128"/>
                <a:cs typeface="Arial" pitchFamily="34" charset="0"/>
              </a:rPr>
              <a:t>) </a:t>
            </a:r>
            <a:r>
              <a:rPr lang="en-US" dirty="0">
                <a:latin typeface="+mn-lt"/>
                <a:ea typeface="ヒラギノ角ゴ Pro W3" charset="-128"/>
                <a:cs typeface="Arial" pitchFamily="34" charset="0"/>
                <a:sym typeface="Symbol" pitchFamily="18" charset="2"/>
              </a:rPr>
              <a:t></a:t>
            </a:r>
            <a:r>
              <a:rPr lang="en-US" dirty="0">
                <a:latin typeface="+mn-lt"/>
                <a:ea typeface="ヒラギノ角ゴ Pro W3" charset="-128"/>
                <a:cs typeface="Arial" pitchFamily="34" charset="0"/>
              </a:rPr>
              <a:t> No Reaction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3"/>
          <a:stretch/>
        </p:blipFill>
        <p:spPr>
          <a:xfrm>
            <a:off x="4920357" y="1042416"/>
            <a:ext cx="3994718" cy="4443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5386090"/>
          </a:xfrm>
        </p:spPr>
        <p:txBody>
          <a:bodyPr/>
          <a:lstStyle/>
          <a:p>
            <a:pPr marL="366713" indent="-442913" eaLnBrk="1" hangingPunct="1">
              <a:buFontTx/>
              <a:buAutoNum type="arabicPeriod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Determine what ions each aqueous reactant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has.</a:t>
            </a:r>
          </a:p>
          <a:p>
            <a:pPr marL="366713" indent="-442913" eaLnBrk="1" hangingPunct="1">
              <a:buFontTx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Determine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formulas of possible products.</a:t>
            </a:r>
          </a:p>
          <a:p>
            <a:pPr lvl="1" eaLnBrk="1" hangingPunct="1"/>
            <a:r>
              <a:rPr lang="en-US" sz="2400" dirty="0">
                <a:solidFill>
                  <a:srgbClr val="000000"/>
                </a:solidFill>
                <a:latin typeface="Arial" charset="0"/>
              </a:rPr>
              <a:t>Exchange ions.</a:t>
            </a:r>
          </a:p>
          <a:p>
            <a:pPr marL="1025525" lvl="2" indent="-231775" eaLnBrk="1" hangingPunct="1">
              <a:tabLst>
                <a:tab pos="346075" algn="l"/>
              </a:tabLst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(+) ion from one reactant with (–) ion from other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>
              <a:tabLst>
                <a:tab pos="34607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Balance charges of combined ions to get the formula of each product.</a:t>
            </a:r>
          </a:p>
          <a:p>
            <a:pPr marL="357188" indent="-433388" eaLnBrk="1" hangingPunct="1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Determine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solubility of each product in water.</a:t>
            </a:r>
          </a:p>
          <a:p>
            <a:pPr lvl="1" eaLnBrk="1" hangingPunct="1">
              <a:tabLst>
                <a:tab pos="34607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Use the solubility rules.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lvl="1" eaLnBrk="1" hangingPunct="1">
              <a:tabLst>
                <a:tab pos="346075" algn="l"/>
              </a:tabLst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If the product is insoluble or slightly soluble, it will precipitate.</a:t>
            </a:r>
          </a:p>
          <a:p>
            <a:pPr marL="438150" indent="-438150" eaLnBrk="1" hangingPunct="1"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If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neither product will precipitate, write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no reaction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after the arrow.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161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 Predicting Precipitation Reactions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3797963"/>
          </a:xfrm>
        </p:spPr>
        <p:txBody>
          <a:bodyPr/>
          <a:lstStyle/>
          <a:p>
            <a:pPr marL="514350" indent="-514350"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5.	If any of the possible products are insoluble, write their formulas as the products of the reaction using </a:t>
            </a:r>
            <a:r>
              <a:rPr lang="en-US" sz="2800" b="1" dirty="0" smtClean="0">
                <a:solidFill>
                  <a:srgbClr val="000000"/>
                </a:solidFill>
                <a:ea typeface="+mn-ea"/>
                <a:cs typeface="+mn-cs"/>
              </a:rPr>
              <a:t>(</a:t>
            </a:r>
            <a:r>
              <a:rPr lang="en-US" sz="2800" b="1" i="1" dirty="0" smtClean="0">
                <a:solidFill>
                  <a:srgbClr val="000000"/>
                </a:solidFill>
                <a:ea typeface="+mn-ea"/>
                <a:cs typeface="+mn-cs"/>
              </a:rPr>
              <a:t>s</a:t>
            </a:r>
            <a:r>
              <a:rPr lang="en-US" sz="2800" b="1" dirty="0" smtClean="0">
                <a:solidFill>
                  <a:srgbClr val="000000"/>
                </a:solidFill>
                <a:ea typeface="+mn-ea"/>
                <a:cs typeface="+mn-cs"/>
              </a:rPr>
              <a:t>)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 after the formula to indicate </a:t>
            </a:r>
            <a:r>
              <a:rPr lang="en-US" sz="2800" b="1" dirty="0" smtClean="0">
                <a:solidFill>
                  <a:srgbClr val="000000"/>
                </a:solidFill>
                <a:ea typeface="+mn-ea"/>
                <a:cs typeface="+mn-cs"/>
              </a:rPr>
              <a:t>solid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. Write any soluble products with </a:t>
            </a:r>
            <a:r>
              <a:rPr lang="en-US" sz="2800" b="1" dirty="0" smtClean="0">
                <a:solidFill>
                  <a:srgbClr val="000000"/>
                </a:solidFill>
                <a:ea typeface="+mn-ea"/>
                <a:cs typeface="+mn-cs"/>
              </a:rPr>
              <a:t>(</a:t>
            </a:r>
            <a:r>
              <a:rPr lang="en-US" sz="2800" b="1" i="1" dirty="0" smtClean="0">
                <a:solidFill>
                  <a:srgbClr val="000000"/>
                </a:solidFill>
                <a:ea typeface="+mn-ea"/>
                <a:cs typeface="+mn-cs"/>
              </a:rPr>
              <a:t>aq</a:t>
            </a:r>
            <a:r>
              <a:rPr lang="en-US" sz="2800" b="1" dirty="0" smtClean="0">
                <a:solidFill>
                  <a:srgbClr val="000000"/>
                </a:solidFill>
                <a:ea typeface="+mn-ea"/>
                <a:cs typeface="+mn-cs"/>
              </a:rPr>
              <a:t>)</a:t>
            </a:r>
            <a:r>
              <a:rPr lang="en-US" sz="2800" i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after the formula to indicate </a:t>
            </a:r>
            <a:r>
              <a:rPr lang="en-US" sz="2800" b="1" i="1" dirty="0" smtClean="0">
                <a:solidFill>
                  <a:srgbClr val="000000"/>
                </a:solidFill>
                <a:ea typeface="+mn-ea"/>
                <a:cs typeface="+mn-cs"/>
              </a:rPr>
              <a:t>aqueous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.</a:t>
            </a:r>
            <a:r>
              <a:rPr lang="en-US" sz="2800" i="1" dirty="0" smtClean="0">
                <a:solidFill>
                  <a:srgbClr val="000000"/>
                </a:solidFill>
                <a:ea typeface="+mn-ea"/>
                <a:cs typeface="+mn-cs"/>
              </a:rPr>
              <a:t> </a:t>
            </a:r>
          </a:p>
          <a:p>
            <a:pPr marL="514350" indent="-514350">
              <a:buFontTx/>
              <a:buNone/>
              <a:defRPr/>
            </a:pPr>
            <a:r>
              <a:rPr lang="en-US" sz="2800" dirty="0">
                <a:solidFill>
                  <a:srgbClr val="000000"/>
                </a:solidFill>
                <a:ea typeface="+mn-ea"/>
                <a:cs typeface="+mn-cs"/>
              </a:rPr>
              <a:t>6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.	Balance the equation.</a:t>
            </a:r>
          </a:p>
          <a:p>
            <a:pPr marL="803275" lvl="1" eaLnBrk="1" hangingPunct="1">
              <a:defRPr/>
            </a:pPr>
            <a:r>
              <a:rPr lang="en-US" sz="2400" dirty="0">
                <a:solidFill>
                  <a:srgbClr val="000000"/>
                </a:solidFill>
              </a:rPr>
              <a:t>R</a:t>
            </a:r>
            <a:r>
              <a:rPr lang="en-US" sz="2400" dirty="0" smtClean="0">
                <a:solidFill>
                  <a:srgbClr val="000000"/>
                </a:solidFill>
              </a:rPr>
              <a:t>emember to </a:t>
            </a:r>
            <a:r>
              <a:rPr lang="en-US" sz="2400" dirty="0">
                <a:solidFill>
                  <a:srgbClr val="000000"/>
                </a:solidFill>
              </a:rPr>
              <a:t>change only coefficients</a:t>
            </a:r>
            <a:r>
              <a:rPr lang="en-US" sz="2400" dirty="0" smtClean="0">
                <a:solidFill>
                  <a:srgbClr val="000000"/>
                </a:solidFill>
              </a:rPr>
              <a:t>, not subscripts.</a:t>
            </a:r>
          </a:p>
          <a:p>
            <a:pPr>
              <a:defRPr/>
            </a:pPr>
            <a:endParaRPr lang="en-US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1366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Predicting Precipitation Reactions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Predicting Precipitation Reactions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0"/>
          <a:stretch/>
        </p:blipFill>
        <p:spPr>
          <a:xfrm>
            <a:off x="926719" y="3727016"/>
            <a:ext cx="7290562" cy="24688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8"/>
          <a:stretch/>
        </p:blipFill>
        <p:spPr>
          <a:xfrm>
            <a:off x="457200" y="916083"/>
            <a:ext cx="5438563" cy="24048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"/>
          <a:stretch/>
        </p:blipFill>
        <p:spPr>
          <a:xfrm>
            <a:off x="6035812" y="916083"/>
            <a:ext cx="2801720" cy="2404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solidFill>
                  <a:srgbClr val="000000"/>
                </a:solidFill>
                <a:latin typeface="Arial" charset="0"/>
              </a:rPr>
              <a:t>An equation showing the complete neutral formulas for each compound in the aqueous reaction as if they existed as molecules is called a 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molecular equation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algn="ctr">
              <a:buFontTx/>
              <a:buNone/>
            </a:pPr>
            <a:r>
              <a:rPr lang="en-US" sz="2400">
                <a:solidFill>
                  <a:srgbClr val="000000"/>
                </a:solidFill>
                <a:latin typeface="Arial" charset="0"/>
              </a:rPr>
              <a:t>2 KOH(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) + Mg(NO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sz="2400">
                <a:solidFill>
                  <a:srgbClr val="000000"/>
                </a:solidFill>
                <a:latin typeface="Symbol" charset="0"/>
              </a:rPr>
              <a:t>®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 2 KNO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) + Mg(OH)</a:t>
            </a:r>
            <a:r>
              <a:rPr lang="en-US" sz="24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400" i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40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>
              <a:buFontTx/>
              <a:buNone/>
            </a:pPr>
            <a:endParaRPr lang="en-US" sz="2400">
              <a:solidFill>
                <a:srgbClr val="000000"/>
              </a:solidFill>
              <a:latin typeface="Arial" charset="0"/>
            </a:endParaRPr>
          </a:p>
          <a:p>
            <a:r>
              <a:rPr lang="en-US" sz="2800">
                <a:solidFill>
                  <a:srgbClr val="000000"/>
                </a:solidFill>
                <a:latin typeface="Arial" charset="0"/>
              </a:rPr>
              <a:t>In actual solutions of soluble ionic compounds, dissolved substances are present as ions. Equations that describe the nature of the dissolved species in solution</a:t>
            </a:r>
            <a:r>
              <a:rPr lang="en-US" altLang="ja-JP" sz="2800">
                <a:solidFill>
                  <a:srgbClr val="000000"/>
                </a:solidFill>
                <a:latin typeface="Arial" charset="0"/>
              </a:rPr>
              <a:t> are called </a:t>
            </a:r>
            <a:r>
              <a:rPr lang="en-US" altLang="ja-JP" sz="2800" b="1">
                <a:solidFill>
                  <a:srgbClr val="000000"/>
                </a:solidFill>
                <a:latin typeface="Arial" charset="0"/>
              </a:rPr>
              <a:t>complete</a:t>
            </a:r>
            <a:r>
              <a:rPr lang="en-US" altLang="ja-JP" sz="280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altLang="ja-JP" sz="2800" b="1">
                <a:solidFill>
                  <a:srgbClr val="000000"/>
                </a:solidFill>
                <a:latin typeface="Arial" charset="0"/>
              </a:rPr>
              <a:t>ionic equations</a:t>
            </a:r>
            <a:r>
              <a:rPr lang="en-US" altLang="ja-JP" sz="280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endParaRPr lang="en-US" sz="2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776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Representing Aqueous Reactions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623555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Aqueous strong electrolytes (soluble salts, strong acids, strong bases) are written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as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ions.</a:t>
            </a:r>
          </a:p>
          <a:p>
            <a:pPr lvl="1" eaLnBrk="1" hangingPunct="1"/>
            <a:endParaRPr lang="en-US" sz="800" dirty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Insoluble substances, weak electrolytes, and nonelectrolytes are written in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molecule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form.</a:t>
            </a:r>
          </a:p>
          <a:p>
            <a:pPr lvl="1" eaLnBrk="1" hangingPunct="1"/>
            <a:r>
              <a:rPr lang="en-US" dirty="0">
                <a:solidFill>
                  <a:srgbClr val="000000"/>
                </a:solidFill>
                <a:latin typeface="Arial" charset="0"/>
              </a:rPr>
              <a:t>Solids, liquids, and gases are not dissolved, hence molecule form</a:t>
            </a:r>
          </a:p>
          <a:p>
            <a:pPr lvl="2" eaLnBrk="1" hangingPunct="1">
              <a:buFontTx/>
              <a:buNone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2 K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+ 2 OH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+ Mg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2+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+ 2 NO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Symbol" charset="0"/>
              </a:rPr>
              <a:t>® </a:t>
            </a:r>
          </a:p>
          <a:p>
            <a:pPr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Symbol" charset="0"/>
              </a:rPr>
              <a:t>				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800" dirty="0">
                <a:solidFill>
                  <a:srgbClr val="000000"/>
                </a:solidFill>
                <a:latin typeface="Symbol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K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+ 2 NO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+ Mg(OH)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2(</a:t>
            </a:r>
            <a:r>
              <a:rPr lang="en-US" sz="2800" i="1" baseline="-25000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981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Rules for Writing a Complete Ionic Equation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solidFill>
                  <a:srgbClr val="000000"/>
                </a:solidFill>
                <a:latin typeface="Arial" charset="0"/>
              </a:rPr>
              <a:t>Notice that in the complete ionic equation, some of the ions in solution appear unchanged on both sides of the equation.</a:t>
            </a:r>
          </a:p>
          <a:p>
            <a:r>
              <a:rPr lang="en-US" sz="2800">
                <a:solidFill>
                  <a:srgbClr val="000000"/>
                </a:solidFill>
                <a:latin typeface="Arial" charset="0"/>
              </a:rPr>
              <a:t>These ions are called 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spectator ions 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because they do not participate in the reaction (soluble salts, strong acids, and strong bases).</a:t>
            </a:r>
          </a:p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185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Ionic Equation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04"/>
          <a:stretch/>
        </p:blipFill>
        <p:spPr>
          <a:xfrm>
            <a:off x="393288" y="3958074"/>
            <a:ext cx="8534400" cy="1980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The amount of every substance used and made in a chemical reaction is related to the amounts of all the other substances in the reaction.</a:t>
            </a:r>
          </a:p>
          <a:p>
            <a:pPr lvl="1"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Law of conservation of mass</a:t>
            </a:r>
          </a:p>
          <a:p>
            <a:pPr lvl="1"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Balancing equations by balancing atoms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The study of the numerical relationship between chemical quantities in a chemical reaction is called </a:t>
            </a:r>
            <a:r>
              <a:rPr lang="en-US" b="1">
                <a:solidFill>
                  <a:srgbClr val="000000"/>
                </a:solidFill>
                <a:latin typeface="Arial" charset="0"/>
              </a:rPr>
              <a:t>stoichiometry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31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Quantities in Chemical Reactions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438479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100000"/>
              </a:spcBef>
              <a:buClr>
                <a:schemeClr val="tx1"/>
              </a:buCl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An ionic equation in which the spectator ions are removed is called a 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net ionic equation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marL="346075" indent="-346075">
              <a:lnSpc>
                <a:spcPct val="90000"/>
              </a:lnSpc>
              <a:spcBef>
                <a:spcPct val="100000"/>
              </a:spcBef>
              <a:buClr>
                <a:schemeClr val="tx1"/>
              </a:buClr>
              <a:buFont typeface="Wingdings" charset="0"/>
              <a:buChar char=""/>
            </a:pPr>
            <a:endParaRPr lang="en-US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6075" indent="-346075">
              <a:lnSpc>
                <a:spcPct val="90000"/>
              </a:lnSpc>
              <a:spcBef>
                <a:spcPct val="100000"/>
              </a:spcBef>
              <a:buClr>
                <a:schemeClr val="tx1"/>
              </a:buClr>
              <a:buFontTx/>
              <a:buNone/>
            </a:pPr>
            <a:endParaRPr lang="en-US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346075" indent="-346075">
              <a:lnSpc>
                <a:spcPct val="90000"/>
              </a:lnSpc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The net ionic equation is </a:t>
            </a:r>
          </a:p>
          <a:p>
            <a:pPr marL="346075" indent="-346075"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	2 OH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i="1" baseline="-25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aq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+ Mg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2+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i="1" baseline="-25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aq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Symbol" charset="0"/>
                <a:cs typeface="Arial" charset="0"/>
              </a:rPr>
              <a:t>®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Mg(OH)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2(</a:t>
            </a:r>
            <a:r>
              <a:rPr lang="en-US" i="1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s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</p:txBody>
      </p:sp>
      <p:sp>
        <p:nvSpPr>
          <p:cNvPr id="12390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Net Ionic Equation</a:t>
            </a:r>
          </a:p>
        </p:txBody>
      </p:sp>
      <p:sp>
        <p:nvSpPr>
          <p:cNvPr id="123907" name="Rectangle 4"/>
          <p:cNvSpPr>
            <a:spLocks noChangeArrowheads="1"/>
          </p:cNvSpPr>
          <p:nvPr/>
        </p:nvSpPr>
        <p:spPr bwMode="auto">
          <a:xfrm>
            <a:off x="586477" y="2768600"/>
            <a:ext cx="84804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2 K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+ 2 OH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+ Mg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2+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+ 2 NO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Symbol" charset="0"/>
                <a:cs typeface="Arial" charset="0"/>
              </a:rPr>
              <a:t>®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			2 K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+ 2 NO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800" i="1" baseline="-25000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+ Mg(OH)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2(</a:t>
            </a:r>
            <a:r>
              <a:rPr lang="en-US" sz="2800" i="1" baseline="-25000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>
            <a:off x="745227" y="2921000"/>
            <a:ext cx="420688" cy="32226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>
            <a:off x="5307702" y="2895600"/>
            <a:ext cx="1041400" cy="33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>
            <a:off x="3558277" y="3327400"/>
            <a:ext cx="382588" cy="322263"/>
          </a:xfrm>
          <a:prstGeom prst="line">
            <a:avLst/>
          </a:prstGeom>
          <a:noFill/>
          <a:ln w="38100">
            <a:solidFill>
              <a:srgbClr val="00B05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Connector 19"/>
          <p:cNvCxnSpPr>
            <a:cxnSpLocks noChangeShapeType="1"/>
          </p:cNvCxnSpPr>
          <p:nvPr/>
        </p:nvCxnSpPr>
        <p:spPr bwMode="auto">
          <a:xfrm>
            <a:off x="4825102" y="3378200"/>
            <a:ext cx="1041400" cy="330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Write the ionic and net ionic equation for each of the following:</a:t>
            </a:r>
          </a:p>
        </p:txBody>
      </p:sp>
      <p:sp>
        <p:nvSpPr>
          <p:cNvPr id="12595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Examples</a:t>
            </a:r>
          </a:p>
        </p:txBody>
      </p:sp>
      <p:sp>
        <p:nvSpPr>
          <p:cNvPr id="125955" name="Rectangle 4"/>
          <p:cNvSpPr>
            <a:spLocks noChangeArrowheads="1"/>
          </p:cNvSpPr>
          <p:nvPr/>
        </p:nvSpPr>
        <p:spPr bwMode="auto">
          <a:xfrm>
            <a:off x="689382" y="2492375"/>
            <a:ext cx="8454618" cy="343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7663" indent="-347663">
              <a:spcBef>
                <a:spcPct val="20000"/>
              </a:spcBef>
              <a:buSzPct val="120000"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2 K</a:t>
            </a:r>
            <a:r>
              <a:rPr lang="en-US" sz="23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SO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300" baseline="30000" dirty="0">
                <a:solidFill>
                  <a:srgbClr val="000000"/>
                </a:solidFill>
                <a:latin typeface="Arial" charset="0"/>
              </a:rPr>
              <a:t>2−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+ 2 Ag</a:t>
            </a:r>
            <a:r>
              <a:rPr lang="en-US" sz="23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+ 2 NO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300" baseline="30000" dirty="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sz="2300" dirty="0">
                <a:solidFill>
                  <a:srgbClr val="000000"/>
                </a:solidFill>
                <a:latin typeface="Symbol" charset="0"/>
              </a:rPr>
              <a:t>®</a:t>
            </a:r>
            <a:endParaRPr lang="en-US" sz="23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SzPct val="120000"/>
            </a:pPr>
            <a:r>
              <a:rPr lang="en-US" sz="2300" dirty="0">
                <a:solidFill>
                  <a:srgbClr val="000000"/>
                </a:solidFill>
              </a:rPr>
              <a:t>				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2 K</a:t>
            </a:r>
            <a:r>
              <a:rPr lang="en-US" sz="23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+ 2 NO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300" baseline="30000" dirty="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Ag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SO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marL="342900" indent="-342900" algn="ctr">
              <a:spcBef>
                <a:spcPct val="20000"/>
              </a:spcBef>
              <a:buSzPct val="120000"/>
            </a:pPr>
            <a:r>
              <a:rPr lang="en-US" sz="2300" dirty="0">
                <a:solidFill>
                  <a:srgbClr val="000000"/>
                </a:solidFill>
                <a:latin typeface="Arial" charset="0"/>
              </a:rPr>
              <a:t>2 Ag</a:t>
            </a:r>
            <a:r>
              <a:rPr lang="en-US" sz="23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SO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300" baseline="30000" dirty="0">
                <a:solidFill>
                  <a:srgbClr val="000000"/>
                </a:solidFill>
                <a:latin typeface="Arial" charset="0"/>
              </a:rPr>
              <a:t>2−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Symbol" charset="0"/>
              </a:rPr>
              <a:t>®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Ag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SO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marL="342900" indent="-342900" algn="ctr">
              <a:spcBef>
                <a:spcPct val="20000"/>
              </a:spcBef>
              <a:buSzPct val="120000"/>
            </a:pPr>
            <a:endParaRPr lang="en-US" sz="2300" dirty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SzPct val="120000"/>
            </a:pPr>
            <a:r>
              <a:rPr lang="en-US" sz="2300" dirty="0" smtClean="0">
                <a:solidFill>
                  <a:srgbClr val="000000"/>
                </a:solidFill>
              </a:rPr>
              <a:t> </a:t>
            </a:r>
            <a:endParaRPr lang="en-US" sz="2300" dirty="0" smtClean="0">
              <a:solidFill>
                <a:srgbClr val="000000"/>
              </a:solidFill>
              <a:latin typeface="Arial" charset="0"/>
            </a:endParaRPr>
          </a:p>
          <a:p>
            <a:pPr marL="342900" indent="-342900">
              <a:spcBef>
                <a:spcPct val="20000"/>
              </a:spcBef>
              <a:buSzPct val="120000"/>
            </a:pP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 	2 Na</a:t>
            </a:r>
            <a:r>
              <a:rPr lang="en-US" sz="23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 smtClean="0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) + CO</a:t>
            </a:r>
            <a:r>
              <a:rPr lang="en-US" sz="2300" baseline="-25000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300" baseline="30000" dirty="0" smtClean="0">
                <a:solidFill>
                  <a:srgbClr val="000000"/>
                </a:solidFill>
                <a:latin typeface="Arial" charset="0"/>
              </a:rPr>
              <a:t>2−</a:t>
            </a: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 smtClean="0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) + 2 H</a:t>
            </a:r>
            <a:r>
              <a:rPr lang="en-US" sz="2300" baseline="30000" dirty="0" smtClean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 smtClean="0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) + 2 </a:t>
            </a:r>
            <a:r>
              <a:rPr lang="en-US" sz="2300" dirty="0" err="1" smtClean="0">
                <a:solidFill>
                  <a:srgbClr val="000000"/>
                </a:solidFill>
                <a:latin typeface="Arial" charset="0"/>
              </a:rPr>
              <a:t>Cl</a:t>
            </a:r>
            <a:r>
              <a:rPr lang="en-US" sz="2300" baseline="30000" dirty="0" smtClean="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 smtClean="0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300" dirty="0" smtClean="0">
                <a:solidFill>
                  <a:srgbClr val="000000"/>
                </a:solidFill>
              </a:rPr>
              <a:t> </a:t>
            </a:r>
            <a:r>
              <a:rPr lang="en-US" sz="2300" dirty="0" smtClean="0">
                <a:solidFill>
                  <a:srgbClr val="000000"/>
                </a:solidFill>
                <a:latin typeface="Symbol" charset="0"/>
              </a:rPr>
              <a:t>®</a:t>
            </a:r>
            <a:endParaRPr lang="en-US" sz="2300" dirty="0" smtClean="0">
              <a:solidFill>
                <a:srgbClr val="000000"/>
              </a:solidFill>
            </a:endParaRPr>
          </a:p>
          <a:p>
            <a:pPr marL="342900" indent="-342900" algn="r">
              <a:spcBef>
                <a:spcPct val="20000"/>
              </a:spcBef>
              <a:buSzPct val="120000"/>
            </a:pPr>
            <a:r>
              <a:rPr lang="en-US" sz="2300" dirty="0" smtClean="0">
                <a:solidFill>
                  <a:srgbClr val="000000"/>
                </a:solidFill>
              </a:rPr>
              <a:t> 	</a:t>
            </a: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2 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sz="23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+ 2 </a:t>
            </a:r>
            <a:r>
              <a:rPr lang="en-US" sz="2300" dirty="0" err="1">
                <a:solidFill>
                  <a:srgbClr val="000000"/>
                </a:solidFill>
                <a:latin typeface="Arial" charset="0"/>
              </a:rPr>
              <a:t>Cl</a:t>
            </a:r>
            <a:r>
              <a:rPr lang="en-US" sz="2300" baseline="30000" dirty="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CO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>
                <a:solidFill>
                  <a:srgbClr val="000000"/>
                </a:solidFill>
                <a:latin typeface="Arial" charset="0"/>
              </a:rPr>
              <a:t>g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H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O(</a:t>
            </a:r>
            <a:r>
              <a:rPr lang="en-US" sz="2300" i="1" dirty="0">
                <a:solidFill>
                  <a:srgbClr val="000000"/>
                </a:solidFill>
                <a:latin typeface="Arial" charset="0"/>
              </a:rPr>
              <a:t>l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marL="342900" indent="-342900" algn="ctr">
              <a:spcBef>
                <a:spcPct val="20000"/>
              </a:spcBef>
              <a:buSzPct val="120000"/>
            </a:pP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	CO</a:t>
            </a:r>
            <a:r>
              <a:rPr lang="en-US" sz="2300" baseline="-25000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300" baseline="30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300" baseline="30000" dirty="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+ 2 H</a:t>
            </a:r>
            <a:r>
              <a:rPr lang="en-US" sz="23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Symbol" charset="0"/>
              </a:rPr>
              <a:t>®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CO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>
                <a:solidFill>
                  <a:srgbClr val="000000"/>
                </a:solidFill>
                <a:latin typeface="Arial" charset="0"/>
              </a:rPr>
              <a:t>g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H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O(</a:t>
            </a:r>
            <a:r>
              <a:rPr lang="en-US" sz="2300" i="1" dirty="0">
                <a:solidFill>
                  <a:srgbClr val="000000"/>
                </a:solidFill>
                <a:latin typeface="Arial" charset="0"/>
              </a:rPr>
              <a:t>l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25956" name="Rectangle 5"/>
          <p:cNvSpPr>
            <a:spLocks noChangeArrowheads="1"/>
          </p:cNvSpPr>
          <p:nvPr/>
        </p:nvSpPr>
        <p:spPr bwMode="auto">
          <a:xfrm>
            <a:off x="661514" y="2035175"/>
            <a:ext cx="838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7663" indent="-347663" defTabSz="457200"/>
            <a:r>
              <a:rPr lang="en-US" sz="2300" dirty="0">
                <a:latin typeface="Arial" charset="0"/>
              </a:rPr>
              <a:t>1.	K</a:t>
            </a:r>
            <a:r>
              <a:rPr lang="en-US" sz="2300" baseline="-25000" dirty="0">
                <a:latin typeface="Arial" charset="0"/>
              </a:rPr>
              <a:t>2</a:t>
            </a:r>
            <a:r>
              <a:rPr lang="en-US" sz="2300" dirty="0">
                <a:latin typeface="Arial" charset="0"/>
              </a:rPr>
              <a:t>SO</a:t>
            </a:r>
            <a:r>
              <a:rPr lang="en-US" sz="2300" baseline="-25000" dirty="0">
                <a:latin typeface="Arial" charset="0"/>
              </a:rPr>
              <a:t>4</a:t>
            </a:r>
            <a:r>
              <a:rPr lang="en-US" sz="2300" dirty="0">
                <a:latin typeface="Arial" charset="0"/>
              </a:rPr>
              <a:t>(</a:t>
            </a:r>
            <a:r>
              <a:rPr lang="en-US" sz="2300" i="1" dirty="0" err="1">
                <a:latin typeface="Arial" charset="0"/>
              </a:rPr>
              <a:t>aq</a:t>
            </a:r>
            <a:r>
              <a:rPr lang="en-US" sz="2300" dirty="0">
                <a:latin typeface="Arial" charset="0"/>
              </a:rPr>
              <a:t>) + 2 AgNO</a:t>
            </a:r>
            <a:r>
              <a:rPr lang="en-US" sz="2300" baseline="-25000" dirty="0">
                <a:latin typeface="Arial" charset="0"/>
              </a:rPr>
              <a:t>3</a:t>
            </a:r>
            <a:r>
              <a:rPr lang="en-US" sz="2300" dirty="0">
                <a:latin typeface="Arial" charset="0"/>
              </a:rPr>
              <a:t>(</a:t>
            </a:r>
            <a:r>
              <a:rPr lang="en-US" sz="2300" i="1" dirty="0" err="1">
                <a:latin typeface="Arial" charset="0"/>
              </a:rPr>
              <a:t>aq</a:t>
            </a:r>
            <a:r>
              <a:rPr lang="en-US" sz="2300" dirty="0">
                <a:latin typeface="Arial" charset="0"/>
              </a:rPr>
              <a:t>) </a:t>
            </a:r>
            <a:r>
              <a:rPr lang="en-US" sz="2300" dirty="0">
                <a:latin typeface="Symbol" charset="0"/>
              </a:rPr>
              <a:t>®</a:t>
            </a:r>
            <a:r>
              <a:rPr lang="en-US" sz="2300" dirty="0"/>
              <a:t> </a:t>
            </a:r>
            <a:r>
              <a:rPr lang="en-US" sz="2300" dirty="0">
                <a:latin typeface="Arial" charset="0"/>
              </a:rPr>
              <a:t>2 KNO</a:t>
            </a:r>
            <a:r>
              <a:rPr lang="en-US" sz="2300" baseline="-25000" dirty="0">
                <a:latin typeface="Arial" charset="0"/>
              </a:rPr>
              <a:t>3</a:t>
            </a:r>
            <a:r>
              <a:rPr lang="en-US" sz="2300" dirty="0">
                <a:latin typeface="Arial" charset="0"/>
              </a:rPr>
              <a:t>(</a:t>
            </a:r>
            <a:r>
              <a:rPr lang="en-US" sz="2300" i="1" dirty="0" err="1">
                <a:latin typeface="Arial" charset="0"/>
              </a:rPr>
              <a:t>aq</a:t>
            </a:r>
            <a:r>
              <a:rPr lang="en-US" sz="2300" dirty="0">
                <a:latin typeface="Arial" charset="0"/>
              </a:rPr>
              <a:t>) + Ag</a:t>
            </a:r>
            <a:r>
              <a:rPr lang="en-US" sz="2300" baseline="-25000" dirty="0">
                <a:latin typeface="Arial" charset="0"/>
              </a:rPr>
              <a:t>2</a:t>
            </a:r>
            <a:r>
              <a:rPr lang="en-US" sz="2300" dirty="0">
                <a:latin typeface="Arial" charset="0"/>
              </a:rPr>
              <a:t>SO</a:t>
            </a:r>
            <a:r>
              <a:rPr lang="en-US" sz="2300" baseline="-25000" dirty="0">
                <a:latin typeface="Arial" charset="0"/>
              </a:rPr>
              <a:t>4</a:t>
            </a:r>
            <a:r>
              <a:rPr lang="en-US" sz="2300" dirty="0">
                <a:latin typeface="Arial" charset="0"/>
              </a:rPr>
              <a:t>(</a:t>
            </a:r>
            <a:r>
              <a:rPr lang="en-US" sz="2300" i="1" dirty="0">
                <a:latin typeface="Arial" charset="0"/>
              </a:rPr>
              <a:t>s</a:t>
            </a:r>
            <a:r>
              <a:rPr lang="en-US" sz="2300" dirty="0">
                <a:latin typeface="Arial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685555" y="4058637"/>
            <a:ext cx="82491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7663" indent="-347663"/>
            <a:r>
              <a:rPr lang="en-US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.	</a:t>
            </a: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sz="2300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300" dirty="0" smtClean="0">
                <a:solidFill>
                  <a:srgbClr val="000000"/>
                </a:solidFill>
                <a:latin typeface="Arial" charset="0"/>
              </a:rPr>
              <a:t>CO</a:t>
            </a:r>
            <a:r>
              <a:rPr lang="en-US" sz="2300" baseline="-25000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+ 2 </a:t>
            </a:r>
            <a:r>
              <a:rPr lang="en-US" sz="2300" dirty="0" err="1">
                <a:solidFill>
                  <a:srgbClr val="000000"/>
                </a:solidFill>
                <a:latin typeface="Arial" charset="0"/>
              </a:rPr>
              <a:t>HCl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Symbol" charset="0"/>
              </a:rPr>
              <a:t>®</a:t>
            </a:r>
            <a:r>
              <a:rPr lang="en-US" sz="2300" dirty="0">
                <a:solidFill>
                  <a:srgbClr val="000000"/>
                </a:solidFill>
              </a:rPr>
              <a:t> 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2 </a:t>
            </a:r>
            <a:r>
              <a:rPr lang="en-US" sz="2300" dirty="0" err="1">
                <a:solidFill>
                  <a:srgbClr val="000000"/>
                </a:solidFill>
                <a:latin typeface="Arial" charset="0"/>
              </a:rPr>
              <a:t>NaCl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CO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300" i="1" dirty="0">
                <a:solidFill>
                  <a:srgbClr val="000000"/>
                </a:solidFill>
                <a:latin typeface="Arial" charset="0"/>
              </a:rPr>
              <a:t>g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 + H</a:t>
            </a:r>
            <a:r>
              <a:rPr lang="en-US" sz="23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O(</a:t>
            </a:r>
            <a:r>
              <a:rPr lang="en-US" sz="2300" i="1" dirty="0">
                <a:solidFill>
                  <a:srgbClr val="000000"/>
                </a:solidFill>
                <a:latin typeface="Arial" charset="0"/>
              </a:rPr>
              <a:t>l</a:t>
            </a:r>
            <a:r>
              <a:rPr lang="en-US" sz="2300" dirty="0">
                <a:solidFill>
                  <a:srgbClr val="000000"/>
                </a:solidFill>
                <a:latin typeface="Arial" charset="0"/>
              </a:rPr>
              <a:t>)</a:t>
            </a:r>
            <a:endParaRPr lang="en-US" sz="23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502907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Two other important classes of reactions that occur in aqueous solution are</a:t>
            </a:r>
          </a:p>
          <a:p>
            <a:pPr lvl="1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1.	acid–base reactions and </a:t>
            </a:r>
          </a:p>
          <a:p>
            <a:pPr lvl="1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2.	gas-evolution reactions.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Acid–base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reaction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: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charset="0"/>
              </a:rPr>
              <a:t>An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acid–base reaction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is also called a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neutralization reaction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.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Arial" charset="0"/>
              </a:rPr>
              <a:t>An acid reacts with a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base,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and the two neutralize each other, producing water (or in some cases a weak electrolyte).</a:t>
            </a:r>
          </a:p>
        </p:txBody>
      </p:sp>
      <p:sp>
        <p:nvSpPr>
          <p:cNvPr id="12800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Acid–Base and Gas-Evolution Reactions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4721225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In a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gas-evolution reaction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a gas is produced, resulting in bubbling.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In both acid–base and gas-evolution reactions, as in precipitation reactions, the reactions occur when the anion from one reactant combines with the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cation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of </a:t>
            </a: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other. </a:t>
            </a:r>
          </a:p>
          <a:p>
            <a:r>
              <a:rPr lang="en-US" dirty="0">
                <a:solidFill>
                  <a:srgbClr val="000000"/>
                </a:solidFill>
                <a:latin typeface="Arial" charset="0"/>
              </a:rPr>
              <a:t>Many gas-evolution reactions are also </a:t>
            </a:r>
            <a:br>
              <a:rPr lang="en-US" dirty="0">
                <a:solidFill>
                  <a:srgbClr val="000000"/>
                </a:solidFill>
                <a:latin typeface="Arial" charset="0"/>
              </a:rPr>
            </a:br>
            <a:r>
              <a:rPr lang="en-US" dirty="0">
                <a:solidFill>
                  <a:srgbClr val="000000"/>
                </a:solidFill>
                <a:latin typeface="Arial" charset="0"/>
              </a:rPr>
              <a:t>acid–base reactions.</a:t>
            </a:r>
          </a:p>
        </p:txBody>
      </p:sp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Acid–Base and Gas-Evolution Reactions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5780087"/>
          </a:xfrm>
        </p:spPr>
        <p:txBody>
          <a:bodyPr/>
          <a:lstStyle/>
          <a:p>
            <a:pPr>
              <a:buFontTx/>
              <a:buNone/>
            </a:pP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Arrhenius Definitions: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pPr marL="342900" lvl="1" indent="-342900"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Acid: Substance that produces H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in aqueous solution.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HCl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H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+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Cl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In solution, H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bonds with water to produce the 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hydronium ion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, H</a:t>
            </a:r>
            <a:r>
              <a:rPr lang="en-US" sz="2800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O+.</a:t>
            </a:r>
          </a:p>
          <a:p>
            <a:r>
              <a:rPr lang="en-US" sz="2800" b="1" dirty="0" err="1">
                <a:solidFill>
                  <a:srgbClr val="000000"/>
                </a:solidFill>
                <a:latin typeface="Arial" charset="0"/>
              </a:rPr>
              <a:t>Polyprotic</a:t>
            </a:r>
            <a:r>
              <a:rPr lang="en-US" sz="2800" b="1" dirty="0">
                <a:solidFill>
                  <a:srgbClr val="000000"/>
                </a:solidFill>
                <a:latin typeface="Arial" charset="0"/>
              </a:rPr>
              <a:t> acids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contain more than one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ionizable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proton and release them sequentially.</a:t>
            </a:r>
          </a:p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The first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ionizable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proton is strong while subsequent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</a:rPr>
              <a:t>ionizable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protons are weak.</a:t>
            </a:r>
          </a:p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Base: Substance that produces OH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 ions in aqueous 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solution.</a:t>
            </a:r>
            <a:endParaRPr lang="en-US" sz="2800" dirty="0">
              <a:solidFill>
                <a:srgbClr val="000000"/>
              </a:solidFill>
              <a:latin typeface="Arial" charset="0"/>
            </a:endParaRPr>
          </a:p>
          <a:p>
            <a:pPr marL="342900" lvl="1" indent="-342900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NaOH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Na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+ OH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3209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Acid–Base Reactions</a:t>
            </a: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>
            <a:off x="3759200" y="1854200"/>
            <a:ext cx="7620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>
            <a:off x="2674938" y="6134100"/>
            <a:ext cx="762000" cy="1588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3554412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Arial" charset="0"/>
              </a:rPr>
              <a:t>These reactions are called </a:t>
            </a:r>
            <a:r>
              <a:rPr lang="en-US" sz="2500" b="1" dirty="0">
                <a:solidFill>
                  <a:srgbClr val="000000"/>
                </a:solidFill>
                <a:latin typeface="Arial" charset="0"/>
              </a:rPr>
              <a:t>neutralization reactions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 because the acid and base neutralize each other</a:t>
            </a:r>
            <a:r>
              <a:rPr lang="ja-JP" altLang="en-US" sz="2500" dirty="0">
                <a:solidFill>
                  <a:srgbClr val="000000"/>
                </a:solidFill>
                <a:latin typeface="Arial" charset="0"/>
              </a:rPr>
              <a:t>’</a:t>
            </a:r>
            <a:r>
              <a:rPr lang="en-US" altLang="ja-JP" sz="2500" dirty="0">
                <a:solidFill>
                  <a:srgbClr val="000000"/>
                </a:solidFill>
                <a:latin typeface="Arial" charset="0"/>
              </a:rPr>
              <a:t>s properties.</a:t>
            </a:r>
          </a:p>
          <a:p>
            <a:pPr algn="ctr" eaLnBrk="1" hangingPunct="1">
              <a:buFontTx/>
              <a:buNone/>
            </a:pPr>
            <a:r>
              <a:rPr lang="en-US" sz="2500" dirty="0">
                <a:solidFill>
                  <a:srgbClr val="000000"/>
                </a:solidFill>
                <a:latin typeface="Arial" charset="0"/>
              </a:rPr>
              <a:t>2 HNO</a:t>
            </a:r>
            <a:r>
              <a:rPr lang="en-US" sz="2500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5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) + </a:t>
            </a:r>
            <a:r>
              <a:rPr lang="en-US" sz="2500" dirty="0" err="1">
                <a:solidFill>
                  <a:srgbClr val="000000"/>
                </a:solidFill>
                <a:latin typeface="Arial" charset="0"/>
              </a:rPr>
              <a:t>Ca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(OH)</a:t>
            </a:r>
            <a:r>
              <a:rPr lang="en-US" sz="25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5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sz="2500" dirty="0">
                <a:solidFill>
                  <a:srgbClr val="000000"/>
                </a:solidFill>
                <a:latin typeface="Symbol" charset="0"/>
              </a:rPr>
              <a:t>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Arial" charset="0"/>
              </a:rPr>
              <a:t>Ca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(NO</a:t>
            </a:r>
            <a:r>
              <a:rPr lang="en-US" sz="2500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 sz="25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5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) + 2 H</a:t>
            </a:r>
            <a:r>
              <a:rPr lang="en-US" sz="25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O(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l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eaLnBrk="1" hangingPunct="1"/>
            <a:r>
              <a:rPr lang="en-US" sz="2500" dirty="0">
                <a:solidFill>
                  <a:srgbClr val="000000"/>
                </a:solidFill>
                <a:latin typeface="Arial" charset="0"/>
              </a:rPr>
              <a:t>The net ionic equation for an acid–base reaction is </a:t>
            </a:r>
          </a:p>
          <a:p>
            <a:pPr eaLnBrk="1" hangingPunct="1">
              <a:buFontTx/>
              <a:buNone/>
            </a:pPr>
            <a:r>
              <a:rPr lang="en-US" sz="2500" dirty="0">
                <a:solidFill>
                  <a:srgbClr val="000000"/>
                </a:solidFill>
                <a:latin typeface="Arial" charset="0"/>
              </a:rPr>
              <a:t>	H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5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) + OH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  <a:sym typeface="Symbol" charset="0"/>
              </a:rPr>
              <a:t>–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500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sz="2500" dirty="0">
                <a:solidFill>
                  <a:srgbClr val="000000"/>
                </a:solidFill>
                <a:latin typeface="Symbol" charset="0"/>
              </a:rPr>
              <a:t>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 H</a:t>
            </a:r>
            <a:r>
              <a:rPr lang="en-US" sz="2500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O(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</a:rPr>
              <a:t>l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lvl="1" eaLnBrk="1" hangingPunct="1"/>
            <a:r>
              <a:rPr lang="en-US" sz="2200" dirty="0" smtClean="0">
                <a:solidFill>
                  <a:srgbClr val="000000"/>
                </a:solidFill>
                <a:latin typeface="Arial" charset="0"/>
              </a:rPr>
              <a:t>As </a:t>
            </a:r>
            <a:r>
              <a:rPr lang="en-US" sz="2200" dirty="0">
                <a:solidFill>
                  <a:srgbClr val="000000"/>
                </a:solidFill>
                <a:latin typeface="Arial" charset="0"/>
              </a:rPr>
              <a:t>long as the salt that forms is soluble in water.</a:t>
            </a:r>
          </a:p>
          <a:p>
            <a:endParaRPr lang="en-US" sz="25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414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Acid–Base Reactions</a:t>
            </a:r>
          </a:p>
        </p:txBody>
      </p:sp>
      <p:pic>
        <p:nvPicPr>
          <p:cNvPr id="134147" name="Picture 1" descr="04_17_Figure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6"/>
          <a:stretch>
            <a:fillRect/>
          </a:stretch>
        </p:blipFill>
        <p:spPr bwMode="auto">
          <a:xfrm>
            <a:off x="2913063" y="3937000"/>
            <a:ext cx="3236912" cy="268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4416425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sz="2500" dirty="0">
                <a:latin typeface="Arial" charset="0"/>
              </a:rPr>
              <a:t>Acids ionize in water to form H</a:t>
            </a:r>
            <a:r>
              <a:rPr lang="en-US" sz="2500" baseline="30000" dirty="0">
                <a:latin typeface="Arial" charset="0"/>
              </a:rPr>
              <a:t>+</a:t>
            </a:r>
            <a:r>
              <a:rPr lang="en-US" sz="2500" dirty="0">
                <a:latin typeface="Arial" charset="0"/>
              </a:rPr>
              <a:t> ions.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200" dirty="0">
                <a:latin typeface="Arial" charset="0"/>
              </a:rPr>
              <a:t>More precisely, the H</a:t>
            </a:r>
            <a:r>
              <a:rPr lang="en-US" sz="2200" baseline="30000" dirty="0">
                <a:latin typeface="Arial" charset="0"/>
              </a:rPr>
              <a:t>+</a:t>
            </a:r>
            <a:r>
              <a:rPr lang="en-US" sz="2200" dirty="0">
                <a:latin typeface="Arial" charset="0"/>
              </a:rPr>
              <a:t> from the acid molecule is donated to a water molecule to form </a:t>
            </a:r>
            <a:r>
              <a:rPr lang="en-US" sz="2200" b="1" dirty="0">
                <a:latin typeface="Arial" charset="0"/>
              </a:rPr>
              <a:t>hydronium ion, H</a:t>
            </a:r>
            <a:r>
              <a:rPr lang="en-US" sz="2200" b="1" baseline="-25000" dirty="0">
                <a:latin typeface="Arial" charset="0"/>
              </a:rPr>
              <a:t>3</a:t>
            </a:r>
            <a:r>
              <a:rPr lang="en-US" sz="2200" b="1" dirty="0">
                <a:latin typeface="Arial" charset="0"/>
              </a:rPr>
              <a:t>O</a:t>
            </a:r>
            <a:r>
              <a:rPr lang="en-US" sz="2200" b="1" baseline="30000" dirty="0">
                <a:latin typeface="Arial" charset="0"/>
              </a:rPr>
              <a:t>+</a:t>
            </a:r>
            <a:r>
              <a:rPr lang="en-US" sz="2200" dirty="0">
                <a:latin typeface="Arial" charset="0"/>
              </a:rPr>
              <a:t>.</a:t>
            </a:r>
          </a:p>
          <a:p>
            <a:pPr lvl="2" eaLnBrk="1" hangingPunct="1">
              <a:spcBef>
                <a:spcPct val="0"/>
              </a:spcBef>
            </a:pPr>
            <a:r>
              <a:rPr lang="en-US" sz="1800" dirty="0">
                <a:latin typeface="Arial" charset="0"/>
              </a:rPr>
              <a:t>Most chemists use H</a:t>
            </a:r>
            <a:r>
              <a:rPr lang="en-US" sz="1800" baseline="30000" dirty="0">
                <a:latin typeface="Arial" charset="0"/>
              </a:rPr>
              <a:t>+</a:t>
            </a:r>
            <a:r>
              <a:rPr lang="en-US" sz="1800" dirty="0">
                <a:latin typeface="Arial" charset="0"/>
              </a:rPr>
              <a:t> and H</a:t>
            </a:r>
            <a:r>
              <a:rPr lang="en-US" sz="1800" baseline="-25000" dirty="0">
                <a:latin typeface="Arial" charset="0"/>
              </a:rPr>
              <a:t>3</a:t>
            </a:r>
            <a:r>
              <a:rPr lang="en-US" sz="1800" dirty="0">
                <a:latin typeface="Arial" charset="0"/>
              </a:rPr>
              <a:t>O</a:t>
            </a:r>
            <a:r>
              <a:rPr lang="en-US" sz="1800" baseline="30000" dirty="0">
                <a:latin typeface="Arial" charset="0"/>
              </a:rPr>
              <a:t>+</a:t>
            </a:r>
            <a:r>
              <a:rPr lang="en-US" sz="1800" dirty="0">
                <a:latin typeface="Arial" charset="0"/>
              </a:rPr>
              <a:t> interchangeably.</a:t>
            </a:r>
          </a:p>
          <a:p>
            <a:pPr eaLnBrk="1" hangingPunct="1">
              <a:spcBef>
                <a:spcPct val="0"/>
              </a:spcBef>
            </a:pPr>
            <a:r>
              <a:rPr lang="en-US" sz="2500" dirty="0">
                <a:latin typeface="Arial" charset="0"/>
              </a:rPr>
              <a:t>Bases dissociate in water to form OH</a:t>
            </a:r>
            <a:r>
              <a:rPr lang="en-US" sz="2800" baseline="30000" dirty="0">
                <a:latin typeface="Arial" charset="0"/>
                <a:sym typeface="Symbol" charset="0"/>
              </a:rPr>
              <a:t>–</a:t>
            </a:r>
            <a:r>
              <a:rPr lang="en-US" sz="2500" dirty="0">
                <a:latin typeface="Arial" charset="0"/>
                <a:sym typeface="Symbol" charset="0"/>
              </a:rPr>
              <a:t> ions.</a:t>
            </a:r>
          </a:p>
          <a:p>
            <a:pPr lvl="1" eaLnBrk="1" hangingPunct="1">
              <a:spcBef>
                <a:spcPct val="0"/>
              </a:spcBef>
            </a:pPr>
            <a:r>
              <a:rPr lang="en-US" sz="2200" dirty="0">
                <a:latin typeface="Arial" charset="0"/>
              </a:rPr>
              <a:t>Bases, such as NH</a:t>
            </a:r>
            <a:r>
              <a:rPr lang="en-US" sz="2200" baseline="-25000" dirty="0">
                <a:latin typeface="Arial" charset="0"/>
              </a:rPr>
              <a:t>3</a:t>
            </a:r>
            <a:r>
              <a:rPr lang="en-US" sz="2200" dirty="0">
                <a:latin typeface="Arial" charset="0"/>
              </a:rPr>
              <a:t>, that do not contain OH</a:t>
            </a:r>
            <a:r>
              <a:rPr lang="en-US" sz="2200" baseline="30000" dirty="0">
                <a:latin typeface="Arial" charset="0"/>
                <a:sym typeface="Symbol" charset="0"/>
              </a:rPr>
              <a:t></a:t>
            </a:r>
            <a:r>
              <a:rPr lang="en-US" sz="2200" dirty="0">
                <a:latin typeface="Arial" charset="0"/>
              </a:rPr>
              <a:t> ions, produce OH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  <a:sym typeface="Symbol" charset="0"/>
              </a:rPr>
              <a:t>–</a:t>
            </a:r>
            <a:r>
              <a:rPr lang="en-US" sz="2200" dirty="0">
                <a:latin typeface="Arial" charset="0"/>
              </a:rPr>
              <a:t> by pulling H</a:t>
            </a:r>
            <a:r>
              <a:rPr lang="en-US" sz="2200" baseline="30000" dirty="0">
                <a:latin typeface="Arial" charset="0"/>
              </a:rPr>
              <a:t>+</a:t>
            </a:r>
            <a:r>
              <a:rPr lang="en-US" sz="2200" dirty="0">
                <a:latin typeface="Arial" charset="0"/>
              </a:rPr>
              <a:t> off water molecules.</a:t>
            </a:r>
          </a:p>
          <a:p>
            <a:pPr eaLnBrk="1" hangingPunct="1">
              <a:spcBef>
                <a:spcPct val="0"/>
              </a:spcBef>
            </a:pPr>
            <a:r>
              <a:rPr lang="en-US" sz="2500" dirty="0">
                <a:latin typeface="Arial" charset="0"/>
              </a:rPr>
              <a:t>In the reaction of an acid with a base, the H</a:t>
            </a:r>
            <a:r>
              <a:rPr lang="en-US" sz="2500" baseline="30000" dirty="0">
                <a:latin typeface="Arial" charset="0"/>
              </a:rPr>
              <a:t>+</a:t>
            </a:r>
            <a:r>
              <a:rPr lang="en-US" sz="2500" dirty="0">
                <a:latin typeface="Arial" charset="0"/>
              </a:rPr>
              <a:t> from the acid combines with the OH</a:t>
            </a:r>
            <a:r>
              <a:rPr lang="en-US" sz="2800" baseline="30000" dirty="0">
                <a:solidFill>
                  <a:srgbClr val="000000"/>
                </a:solidFill>
                <a:latin typeface="Arial" charset="0"/>
                <a:sym typeface="Symbol" charset="0"/>
              </a:rPr>
              <a:t>–</a:t>
            </a:r>
            <a:r>
              <a:rPr lang="en-US" sz="2500" dirty="0">
                <a:latin typeface="Arial" charset="0"/>
              </a:rPr>
              <a:t> from the base to </a:t>
            </a:r>
            <a:r>
              <a:rPr lang="en-US" sz="2500" dirty="0" smtClean="0">
                <a:latin typeface="Arial" charset="0"/>
              </a:rPr>
              <a:t/>
            </a:r>
            <a:br>
              <a:rPr lang="en-US" sz="2500" dirty="0" smtClean="0">
                <a:latin typeface="Arial" charset="0"/>
              </a:rPr>
            </a:br>
            <a:r>
              <a:rPr lang="en-US" sz="2500" dirty="0" smtClean="0">
                <a:latin typeface="Arial" charset="0"/>
              </a:rPr>
              <a:t>make </a:t>
            </a:r>
            <a:r>
              <a:rPr lang="en-US" sz="2500" dirty="0">
                <a:latin typeface="Arial" charset="0"/>
              </a:rPr>
              <a:t>water.</a:t>
            </a:r>
          </a:p>
          <a:p>
            <a:pPr eaLnBrk="1" hangingPunct="1">
              <a:spcBef>
                <a:spcPct val="0"/>
              </a:spcBef>
            </a:pPr>
            <a:r>
              <a:rPr lang="en-US" sz="2500" dirty="0">
                <a:latin typeface="Arial" charset="0"/>
              </a:rPr>
              <a:t>The </a:t>
            </a:r>
            <a:r>
              <a:rPr lang="en-US" sz="2500" dirty="0" err="1">
                <a:latin typeface="Arial" charset="0"/>
              </a:rPr>
              <a:t>cation</a:t>
            </a:r>
            <a:r>
              <a:rPr lang="en-US" sz="2500" dirty="0">
                <a:latin typeface="Arial" charset="0"/>
              </a:rPr>
              <a:t> from the base combines with the anion from the acid to make the salt.</a:t>
            </a:r>
          </a:p>
        </p:txBody>
      </p:sp>
      <p:sp>
        <p:nvSpPr>
          <p:cNvPr id="13619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Acids and Bases in Solution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99"/>
          <a:stretch/>
        </p:blipFill>
        <p:spPr>
          <a:xfrm>
            <a:off x="2019113" y="5302928"/>
            <a:ext cx="5105774" cy="10332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Content Placeholder 2"/>
          <p:cNvSpPr>
            <a:spLocks noGrp="1"/>
          </p:cNvSpPr>
          <p:nvPr>
            <p:ph idx="1"/>
          </p:nvPr>
        </p:nvSpPr>
        <p:spPr>
          <a:xfrm>
            <a:off x="365125" y="671513"/>
            <a:ext cx="8515350" cy="522287"/>
          </a:xfrm>
        </p:spPr>
        <p:txBody>
          <a:bodyPr/>
          <a:lstStyle/>
          <a:p>
            <a:r>
              <a:rPr lang="en-US" sz="2800">
                <a:latin typeface="Arial" charset="0"/>
              </a:rPr>
              <a:t>HCl(</a:t>
            </a:r>
            <a:r>
              <a:rPr lang="en-US" sz="2800" i="1">
                <a:latin typeface="Arial" charset="0"/>
              </a:rPr>
              <a:t>aq</a:t>
            </a:r>
            <a:r>
              <a:rPr lang="en-US" sz="2800">
                <a:latin typeface="Arial" charset="0"/>
              </a:rPr>
              <a:t>)</a:t>
            </a:r>
            <a:r>
              <a:rPr lang="en-US" sz="2800" i="1">
                <a:latin typeface="Arial" charset="0"/>
              </a:rPr>
              <a:t> + </a:t>
            </a:r>
            <a:r>
              <a:rPr lang="en-US" sz="2800">
                <a:latin typeface="Arial" charset="0"/>
              </a:rPr>
              <a:t>NaOH(</a:t>
            </a:r>
            <a:r>
              <a:rPr lang="en-US" sz="2800" i="1">
                <a:latin typeface="Arial" charset="0"/>
              </a:rPr>
              <a:t>aq</a:t>
            </a:r>
            <a:r>
              <a:rPr lang="en-US" sz="2800">
                <a:latin typeface="Arial" charset="0"/>
              </a:rPr>
              <a:t>) </a:t>
            </a:r>
            <a:r>
              <a:rPr lang="en-US" sz="2800">
                <a:latin typeface="Arial" charset="0"/>
                <a:sym typeface="Symbol" charset="0"/>
              </a:rPr>
              <a:t> NaCl(</a:t>
            </a:r>
            <a:r>
              <a:rPr lang="en-US" sz="2800" i="1">
                <a:latin typeface="Arial" charset="0"/>
                <a:sym typeface="Symbol" charset="0"/>
              </a:rPr>
              <a:t>aq</a:t>
            </a:r>
            <a:r>
              <a:rPr lang="en-US" sz="2800">
                <a:latin typeface="Arial" charset="0"/>
                <a:sym typeface="Symbol" charset="0"/>
              </a:rPr>
              <a:t>) + H</a:t>
            </a:r>
            <a:r>
              <a:rPr lang="en-US" sz="2800" baseline="-25000">
                <a:latin typeface="Arial" charset="0"/>
                <a:sym typeface="Symbol" charset="0"/>
              </a:rPr>
              <a:t>2</a:t>
            </a:r>
            <a:r>
              <a:rPr lang="en-US" sz="2800">
                <a:latin typeface="Arial" charset="0"/>
                <a:sym typeface="Symbol" charset="0"/>
              </a:rPr>
              <a:t>O(</a:t>
            </a:r>
            <a:r>
              <a:rPr lang="en-US" sz="2800" i="1">
                <a:latin typeface="Arial" charset="0"/>
                <a:sym typeface="Symbol" charset="0"/>
              </a:rPr>
              <a:t>l</a:t>
            </a:r>
            <a:r>
              <a:rPr lang="en-US" sz="2800">
                <a:latin typeface="Arial" charset="0"/>
                <a:sym typeface="Symbol" charset="0"/>
              </a:rPr>
              <a:t>)</a:t>
            </a:r>
          </a:p>
        </p:txBody>
      </p:sp>
      <p:sp>
        <p:nvSpPr>
          <p:cNvPr id="13824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Acid–Base Reaction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2"/>
          <a:stretch/>
        </p:blipFill>
        <p:spPr>
          <a:xfrm>
            <a:off x="2561647" y="1341438"/>
            <a:ext cx="4020705" cy="52934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Some Common Acids and Bases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1"/>
          <a:stretch/>
        </p:blipFill>
        <p:spPr>
          <a:xfrm>
            <a:off x="304800" y="923544"/>
            <a:ext cx="8534400" cy="48479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7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3330575"/>
          </a:xfrm>
        </p:spPr>
        <p:txBody>
          <a:bodyPr/>
          <a:lstStyle/>
          <a:p>
            <a:pPr marL="514350" indent="-514350" defTabSz="457200">
              <a:buFontTx/>
              <a:buAutoNum type="arabicPeriod"/>
              <a:defRPr/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</a:rPr>
              <a:t>HCl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+ Ba(OH)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dirty="0">
                <a:solidFill>
                  <a:srgbClr val="000000"/>
                </a:solidFill>
                <a:latin typeface="Symbol" charset="0"/>
              </a:rPr>
              <a:t>®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endParaRPr lang="en-US" dirty="0" smtClean="0">
              <a:solidFill>
                <a:srgbClr val="000000"/>
              </a:solidFill>
              <a:latin typeface="Arial" charset="0"/>
            </a:endParaRPr>
          </a:p>
          <a:p>
            <a:pPr marL="0" indent="0" defTabSz="457200">
              <a:buFontTx/>
              <a:buNone/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  <a:p>
            <a:pPr marL="0" indent="0" defTabSz="457200">
              <a:defRPr/>
            </a:pPr>
            <a:endParaRPr lang="en-US" sz="1000" dirty="0">
              <a:solidFill>
                <a:srgbClr val="000000"/>
              </a:solidFill>
              <a:latin typeface="Arial" charset="0"/>
            </a:endParaRPr>
          </a:p>
          <a:p>
            <a:pPr marL="0" indent="0" defTabSz="457200">
              <a:spcBef>
                <a:spcPct val="300000"/>
              </a:spcBef>
              <a:buFontTx/>
              <a:buNone/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.	H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SO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+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LiOH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 dirty="0" err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 dirty="0">
                <a:solidFill>
                  <a:srgbClr val="000000"/>
                </a:solidFill>
                <a:latin typeface="Symbol" charset="0"/>
              </a:rPr>
              <a:t>®</a:t>
            </a: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233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Predict the Product of the Reactions</a:t>
            </a:r>
          </a:p>
        </p:txBody>
      </p:sp>
      <p:sp>
        <p:nvSpPr>
          <p:cNvPr id="142339" name="Rectangle 4"/>
          <p:cNvSpPr>
            <a:spLocks noChangeArrowheads="1"/>
          </p:cNvSpPr>
          <p:nvPr/>
        </p:nvSpPr>
        <p:spPr bwMode="auto">
          <a:xfrm>
            <a:off x="558800" y="1695450"/>
            <a:ext cx="815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(H</a:t>
            </a:r>
            <a:r>
              <a:rPr lang="en-US" baseline="3000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+ Cl</a:t>
            </a:r>
            <a:r>
              <a:rPr lang="en-US" baseline="3000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) + (Ba</a:t>
            </a:r>
            <a:r>
              <a:rPr lang="en-US" baseline="30000">
                <a:solidFill>
                  <a:srgbClr val="000000"/>
                </a:solidFill>
                <a:latin typeface="Arial" charset="0"/>
                <a:cs typeface="Arial" charset="0"/>
              </a:rPr>
              <a:t>2+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+ OH</a:t>
            </a:r>
            <a:r>
              <a:rPr lang="en-US" baseline="3000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) </a:t>
            </a:r>
            <a:r>
              <a:rPr lang="en-US">
                <a:solidFill>
                  <a:srgbClr val="000000"/>
                </a:solidFill>
                <a:latin typeface="Symbol" charset="0"/>
              </a:rPr>
              <a:t>®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(H</a:t>
            </a:r>
            <a:r>
              <a:rPr lang="en-US" baseline="30000">
                <a:solidFill>
                  <a:srgbClr val="000000"/>
                </a:solidFill>
                <a:latin typeface="Arial" charset="0"/>
                <a:cs typeface="Arial" charset="0"/>
              </a:rPr>
              <a:t>+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+ OH</a:t>
            </a:r>
            <a:r>
              <a:rPr lang="en-US" baseline="30000">
                <a:solidFill>
                  <a:srgbClr val="000000"/>
                </a:solidFill>
                <a:latin typeface="Arial" charset="0"/>
                <a:cs typeface="Arial" charset="0"/>
              </a:rPr>
              <a:t>−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) + (Ba</a:t>
            </a:r>
            <a:r>
              <a:rPr lang="en-US" baseline="30000">
                <a:solidFill>
                  <a:srgbClr val="000000"/>
                </a:solidFill>
                <a:latin typeface="Arial" charset="0"/>
                <a:cs typeface="Arial" charset="0"/>
              </a:rPr>
              <a:t>2+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+ Cl</a:t>
            </a:r>
            <a:r>
              <a:rPr lang="en-US" baseline="30000">
                <a:solidFill>
                  <a:srgbClr val="000000"/>
                </a:solidFill>
                <a:latin typeface="Arial" charset="0"/>
                <a:cs typeface="Arial" charset="0"/>
              </a:rPr>
              <a:t>−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) </a:t>
            </a:r>
          </a:p>
        </p:txBody>
      </p:sp>
      <p:sp>
        <p:nvSpPr>
          <p:cNvPr id="142340" name="Rectangle 5"/>
          <p:cNvSpPr>
            <a:spLocks noChangeArrowheads="1"/>
          </p:cNvSpPr>
          <p:nvPr/>
        </p:nvSpPr>
        <p:spPr bwMode="auto">
          <a:xfrm>
            <a:off x="635000" y="2305050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HCl(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+ Ba(OH)</a:t>
            </a:r>
            <a:r>
              <a:rPr lang="en-US" baseline="-250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>
                <a:solidFill>
                  <a:srgbClr val="000000"/>
                </a:solidFill>
                <a:latin typeface="Symbol" charset="0"/>
              </a:rPr>
              <a:t>®</a:t>
            </a:r>
            <a:r>
              <a:rPr lang="en-US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H</a:t>
            </a:r>
            <a:r>
              <a:rPr lang="en-US" baseline="-250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O(</a:t>
            </a:r>
            <a:r>
              <a:rPr lang="en-US" i="1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) + BaCl</a:t>
            </a:r>
            <a:r>
              <a:rPr lang="en-US" baseline="-250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42341" name="Rectangle 6"/>
          <p:cNvSpPr>
            <a:spLocks noChangeArrowheads="1"/>
          </p:cNvSpPr>
          <p:nvPr/>
        </p:nvSpPr>
        <p:spPr bwMode="auto">
          <a:xfrm>
            <a:off x="558800" y="2879725"/>
            <a:ext cx="777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2 HCl(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+ Ba(OH)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>
                <a:solidFill>
                  <a:srgbClr val="000000"/>
                </a:solidFill>
                <a:latin typeface="Symbol" charset="0"/>
              </a:rPr>
              <a:t>®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2 H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O(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l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+ BaCl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42342" name="Rectangle 7"/>
          <p:cNvSpPr>
            <a:spLocks noChangeArrowheads="1"/>
          </p:cNvSpPr>
          <p:nvPr/>
        </p:nvSpPr>
        <p:spPr bwMode="auto">
          <a:xfrm>
            <a:off x="406400" y="4419600"/>
            <a:ext cx="8305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(H</a:t>
            </a:r>
            <a:r>
              <a:rPr lang="en-US" baseline="3000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+ SO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baseline="30000">
                <a:solidFill>
                  <a:srgbClr val="000000"/>
                </a:solidFill>
                <a:latin typeface="Arial" charset="0"/>
              </a:rPr>
              <a:t>2−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) + (Li</a:t>
            </a:r>
            <a:r>
              <a:rPr lang="en-US" baseline="30000">
                <a:solidFill>
                  <a:srgbClr val="000000"/>
                </a:solidFill>
                <a:latin typeface="Arial" charset="0"/>
                <a:cs typeface="Arial" charset="0"/>
              </a:rPr>
              <a:t>+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+ OH</a:t>
            </a:r>
            <a:r>
              <a:rPr lang="en-US" baseline="30000">
                <a:solidFill>
                  <a:srgbClr val="000000"/>
                </a:solidFill>
                <a:latin typeface="Arial" charset="0"/>
              </a:rPr>
              <a:t>−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) </a:t>
            </a:r>
            <a:r>
              <a:rPr lang="en-US">
                <a:solidFill>
                  <a:srgbClr val="000000"/>
                </a:solidFill>
                <a:latin typeface="Symbol" charset="0"/>
              </a:rPr>
              <a:t>®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(H</a:t>
            </a:r>
            <a:r>
              <a:rPr lang="en-US" baseline="30000">
                <a:solidFill>
                  <a:srgbClr val="000000"/>
                </a:solidFill>
                <a:latin typeface="Arial" charset="0"/>
                <a:cs typeface="Arial" charset="0"/>
              </a:rPr>
              <a:t>+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+ OH</a:t>
            </a:r>
            <a:r>
              <a:rPr lang="en-US" baseline="30000">
                <a:solidFill>
                  <a:srgbClr val="000000"/>
                </a:solidFill>
                <a:latin typeface="Arial" charset="0"/>
                <a:cs typeface="Arial" charset="0"/>
              </a:rPr>
              <a:t>−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) + (Li</a:t>
            </a:r>
            <a:r>
              <a:rPr lang="en-US" baseline="30000">
                <a:solidFill>
                  <a:srgbClr val="000000"/>
                </a:solidFill>
                <a:latin typeface="Arial" charset="0"/>
                <a:cs typeface="Arial" charset="0"/>
              </a:rPr>
              <a:t>+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+ SO</a:t>
            </a:r>
            <a:r>
              <a:rPr lang="en-US" baseline="-250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  <a:r>
              <a:rPr lang="en-US" baseline="30000">
                <a:solidFill>
                  <a:srgbClr val="000000"/>
                </a:solidFill>
                <a:latin typeface="Arial" charset="0"/>
                <a:cs typeface="Arial" charset="0"/>
              </a:rPr>
              <a:t>2−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) </a:t>
            </a:r>
          </a:p>
        </p:txBody>
      </p:sp>
      <p:sp>
        <p:nvSpPr>
          <p:cNvPr id="142343" name="Rectangle 8"/>
          <p:cNvSpPr>
            <a:spLocks noChangeArrowheads="1"/>
          </p:cNvSpPr>
          <p:nvPr/>
        </p:nvSpPr>
        <p:spPr bwMode="auto">
          <a:xfrm>
            <a:off x="1143000" y="4953000"/>
            <a:ext cx="693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SO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+ LiOH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>
                <a:solidFill>
                  <a:srgbClr val="000000"/>
                </a:solidFill>
                <a:latin typeface="Symbol" charset="0"/>
              </a:rPr>
              <a:t>®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H</a:t>
            </a:r>
            <a:r>
              <a:rPr lang="en-US" baseline="-250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O(</a:t>
            </a:r>
            <a:r>
              <a:rPr lang="en-US" i="1">
                <a:solidFill>
                  <a:srgbClr val="000000"/>
                </a:solidFill>
                <a:latin typeface="Arial" charset="0"/>
                <a:cs typeface="Arial" charset="0"/>
              </a:rPr>
              <a:t>l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) + Li</a:t>
            </a:r>
            <a:r>
              <a:rPr lang="en-US" baseline="-2500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SO</a:t>
            </a:r>
            <a:r>
              <a:rPr lang="en-US" baseline="-25000">
                <a:solidFill>
                  <a:srgbClr val="000000"/>
                </a:solidFill>
                <a:latin typeface="Arial" charset="0"/>
                <a:cs typeface="Arial" charset="0"/>
              </a:rPr>
              <a:t>4</a:t>
            </a:r>
            <a:r>
              <a:rPr lang="en-US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2344" name="Rectangle 9"/>
          <p:cNvSpPr>
            <a:spLocks noChangeArrowheads="1"/>
          </p:cNvSpPr>
          <p:nvPr/>
        </p:nvSpPr>
        <p:spPr bwMode="auto">
          <a:xfrm>
            <a:off x="685800" y="5461000"/>
            <a:ext cx="7467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Arial" charset="0"/>
              </a:rPr>
              <a:t>H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SO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+ 2 LiOH(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</a:t>
            </a:r>
            <a:r>
              <a:rPr lang="en-US">
                <a:solidFill>
                  <a:srgbClr val="000000"/>
                </a:solidFill>
                <a:latin typeface="Symbol" charset="0"/>
              </a:rPr>
              <a:t>®</a:t>
            </a:r>
            <a:r>
              <a:rPr lang="en-US">
                <a:solidFill>
                  <a:srgbClr val="000000"/>
                </a:solidFill>
              </a:rPr>
              <a:t> 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2 H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O(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l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+ Li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SO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aq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</a:t>
            </a:r>
            <a:endParaRPr lang="en-US" b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4111895"/>
          </a:xfrm>
        </p:spPr>
        <p:txBody>
          <a:bodyPr/>
          <a:lstStyle/>
          <a:p>
            <a:pPr>
              <a:defRPr/>
            </a:pPr>
            <a:r>
              <a:rPr lang="en-US" sz="28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The coefficients in a chemical reaction specify the relative amounts in moles of each of the substances involved in the reaction.</a:t>
            </a:r>
          </a:p>
          <a:p>
            <a:pPr algn="ctr">
              <a:buFontTx/>
              <a:buNone/>
              <a:defRPr/>
            </a:pPr>
            <a:r>
              <a:rPr lang="en-US" sz="28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 C</a:t>
            </a:r>
            <a:r>
              <a:rPr lang="en-US" sz="2800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8</a:t>
            </a:r>
            <a:r>
              <a:rPr lang="en-US" sz="28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H</a:t>
            </a:r>
            <a:r>
              <a:rPr lang="en-US" sz="2800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18</a:t>
            </a:r>
            <a:r>
              <a:rPr lang="en-US" sz="28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(</a:t>
            </a:r>
            <a:r>
              <a:rPr lang="en-US" sz="2800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l</a:t>
            </a:r>
            <a:r>
              <a:rPr lang="en-US" sz="28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) + 25 O</a:t>
            </a:r>
            <a:r>
              <a:rPr lang="en-US" sz="2800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(</a:t>
            </a:r>
            <a:r>
              <a:rPr lang="en-US" sz="2800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g</a:t>
            </a:r>
            <a:r>
              <a:rPr lang="en-US" sz="28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</a:rPr>
              <a:t>) </a:t>
            </a:r>
            <a:r>
              <a:rPr lang="en-US" sz="28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 16 CO</a:t>
            </a:r>
            <a:r>
              <a:rPr lang="en-US" sz="2800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(</a:t>
            </a:r>
            <a:r>
              <a:rPr lang="en-US" sz="2800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g</a:t>
            </a:r>
            <a:r>
              <a:rPr lang="en-US" sz="28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) + 18 H</a:t>
            </a:r>
            <a:r>
              <a:rPr lang="en-US" sz="2800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O(</a:t>
            </a:r>
            <a:r>
              <a:rPr lang="en-US" sz="2800" i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g</a:t>
            </a:r>
            <a:r>
              <a:rPr lang="en-US" sz="28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)</a:t>
            </a:r>
          </a:p>
          <a:p>
            <a:pPr marL="798513" lvl="1" indent="-347663">
              <a:defRPr/>
            </a:pPr>
            <a:r>
              <a:rPr lang="en-US" sz="25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2 molecules of C</a:t>
            </a:r>
            <a:r>
              <a:rPr lang="en-US" sz="2500" baseline="-250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8</a:t>
            </a:r>
            <a:r>
              <a:rPr lang="en-US" sz="25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H</a:t>
            </a:r>
            <a:r>
              <a:rPr lang="en-US" sz="2500" baseline="-250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18</a:t>
            </a:r>
            <a:r>
              <a:rPr lang="en-US" sz="25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 react with 25 molecules of O</a:t>
            </a:r>
            <a:r>
              <a:rPr lang="en-US" sz="2500" baseline="-250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2</a:t>
            </a:r>
            <a:r>
              <a:rPr lang="en-US" sz="2500" dirty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 </a:t>
            </a:r>
            <a:r>
              <a:rPr lang="en-US" sz="25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to form 16 molecules of CO</a:t>
            </a:r>
            <a:r>
              <a:rPr lang="en-US" sz="2500" baseline="-250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2</a:t>
            </a:r>
            <a:r>
              <a:rPr lang="en-US" sz="25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 and 18 molecules of H</a:t>
            </a:r>
            <a:r>
              <a:rPr lang="en-US" sz="2500" baseline="-250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2</a:t>
            </a:r>
            <a:r>
              <a:rPr lang="en-US" sz="25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O.</a:t>
            </a:r>
          </a:p>
          <a:p>
            <a:pPr marL="793750" lvl="1" indent="-342900">
              <a:defRPr/>
            </a:pPr>
            <a:r>
              <a:rPr lang="en-US" sz="25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2 moles of C</a:t>
            </a:r>
            <a:r>
              <a:rPr lang="en-US" sz="2500" baseline="-250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8</a:t>
            </a:r>
            <a:r>
              <a:rPr lang="en-US" sz="25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H</a:t>
            </a:r>
            <a:r>
              <a:rPr lang="en-US" sz="2500" baseline="-250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18</a:t>
            </a:r>
            <a:r>
              <a:rPr lang="en-US" sz="25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 react with 25 moles of O</a:t>
            </a:r>
            <a:r>
              <a:rPr lang="en-US" sz="2500" baseline="-250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2 </a:t>
            </a:r>
            <a:r>
              <a:rPr lang="en-US" sz="25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to form 16 moles of CO</a:t>
            </a:r>
            <a:r>
              <a:rPr lang="en-US" sz="2500" baseline="-250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2</a:t>
            </a:r>
            <a:r>
              <a:rPr lang="en-US" sz="25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 and 18 moles of H</a:t>
            </a:r>
            <a:r>
              <a:rPr lang="en-US" sz="2500" baseline="-250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2</a:t>
            </a:r>
            <a:r>
              <a:rPr lang="en-US" sz="2500" dirty="0" smtClean="0">
                <a:solidFill>
                  <a:srgbClr val="000000"/>
                </a:solidFill>
                <a:ea typeface="ヒラギノ角ゴ Pro W3" pitchFamily="127" charset="-128"/>
                <a:sym typeface="Symbol" pitchFamily="18" charset="2"/>
              </a:rPr>
              <a:t>O.</a:t>
            </a:r>
          </a:p>
          <a:p>
            <a:pPr algn="ctr">
              <a:buFontTx/>
              <a:buNone/>
              <a:defRPr/>
            </a:pPr>
            <a:r>
              <a:rPr lang="en-US" sz="28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2 </a:t>
            </a:r>
            <a:r>
              <a:rPr lang="en-US" sz="2800" b="1" dirty="0" err="1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mol</a:t>
            </a:r>
            <a:r>
              <a:rPr lang="en-US" sz="28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 C</a:t>
            </a:r>
            <a:r>
              <a:rPr lang="en-US" sz="2800" b="1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8</a:t>
            </a:r>
            <a:r>
              <a:rPr lang="en-US" sz="28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H</a:t>
            </a:r>
            <a:r>
              <a:rPr lang="en-US" sz="2800" b="1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18</a:t>
            </a:r>
            <a:r>
              <a:rPr lang="en-US" sz="28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 : 25 </a:t>
            </a:r>
            <a:r>
              <a:rPr lang="en-US" sz="2800" b="1" dirty="0" err="1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mol</a:t>
            </a:r>
            <a:r>
              <a:rPr lang="en-US" sz="28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 O</a:t>
            </a:r>
            <a:r>
              <a:rPr lang="en-US" sz="2800" b="1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2</a:t>
            </a:r>
            <a:r>
              <a:rPr lang="en-US" sz="28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 : 16 </a:t>
            </a:r>
            <a:r>
              <a:rPr lang="en-US" sz="2800" b="1" dirty="0" err="1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mol</a:t>
            </a:r>
            <a:r>
              <a:rPr lang="en-US" sz="28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 CO</a:t>
            </a:r>
            <a:r>
              <a:rPr lang="en-US" sz="2800" b="1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2</a:t>
            </a:r>
            <a:r>
              <a:rPr lang="en-US" sz="28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 : 18 </a:t>
            </a:r>
            <a:r>
              <a:rPr lang="en-US" sz="2800" b="1" dirty="0" err="1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mol</a:t>
            </a:r>
            <a:r>
              <a:rPr lang="en-US" sz="28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 H</a:t>
            </a:r>
            <a:r>
              <a:rPr lang="en-US" sz="2800" b="1" baseline="-25000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2</a:t>
            </a:r>
            <a:r>
              <a:rPr lang="en-US" sz="2800" b="1" dirty="0" smtClean="0">
                <a:solidFill>
                  <a:srgbClr val="000000"/>
                </a:solidFill>
                <a:ea typeface="ヒラギノ角ゴ Pro W3" pitchFamily="127" charset="-128"/>
                <a:cs typeface="+mn-cs"/>
                <a:sym typeface="Symbol" pitchFamily="18" charset="2"/>
              </a:rPr>
              <a:t>O</a:t>
            </a:r>
          </a:p>
        </p:txBody>
      </p:sp>
      <p:sp>
        <p:nvSpPr>
          <p:cNvPr id="1536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Reaction Stoichiometry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>
                <a:solidFill>
                  <a:srgbClr val="000000"/>
                </a:solidFill>
                <a:latin typeface="Arial" charset="0"/>
              </a:rPr>
              <a:t>A </a:t>
            </a:r>
            <a:r>
              <a:rPr lang="en-US" sz="3000" b="1">
                <a:solidFill>
                  <a:srgbClr val="000000"/>
                </a:solidFill>
                <a:latin typeface="Arial" charset="0"/>
              </a:rPr>
              <a:t>titration</a:t>
            </a:r>
            <a:r>
              <a:rPr lang="en-US" sz="3000">
                <a:solidFill>
                  <a:srgbClr val="000000"/>
                </a:solidFill>
                <a:latin typeface="Arial" charset="0"/>
              </a:rPr>
              <a:t> is a laboratory procedure where a substance in a solution of known concentration (</a:t>
            </a:r>
            <a:r>
              <a:rPr lang="en-US" sz="3000" b="1">
                <a:solidFill>
                  <a:srgbClr val="000000"/>
                </a:solidFill>
                <a:latin typeface="Arial" charset="0"/>
              </a:rPr>
              <a:t>titration</a:t>
            </a:r>
            <a:r>
              <a:rPr lang="en-US" sz="3000">
                <a:solidFill>
                  <a:srgbClr val="000000"/>
                </a:solidFill>
                <a:latin typeface="Arial" charset="0"/>
              </a:rPr>
              <a:t>) is reacted with another substance in a solution of unknown concentration (</a:t>
            </a:r>
            <a:r>
              <a:rPr lang="en-US" sz="3000" b="1">
                <a:solidFill>
                  <a:srgbClr val="000000"/>
                </a:solidFill>
                <a:latin typeface="Arial" charset="0"/>
              </a:rPr>
              <a:t>analyte</a:t>
            </a:r>
            <a:r>
              <a:rPr lang="en-US" sz="3000">
                <a:solidFill>
                  <a:srgbClr val="000000"/>
                </a:solidFill>
                <a:latin typeface="Arial" charset="0"/>
              </a:rPr>
              <a:t>). </a:t>
            </a:r>
          </a:p>
          <a:p>
            <a:r>
              <a:rPr lang="en-US" sz="300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3000" b="1">
                <a:solidFill>
                  <a:srgbClr val="000000"/>
                </a:solidFill>
                <a:latin typeface="Arial" charset="0"/>
              </a:rPr>
              <a:t>equivalence point</a:t>
            </a:r>
            <a:r>
              <a:rPr lang="en-US" sz="3000">
                <a:solidFill>
                  <a:srgbClr val="000000"/>
                </a:solidFill>
                <a:latin typeface="Arial" charset="0"/>
              </a:rPr>
              <a:t> is the point in the titration when the H</a:t>
            </a:r>
            <a:r>
              <a:rPr lang="en-US" sz="3000" baseline="3000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sz="3000">
                <a:solidFill>
                  <a:srgbClr val="000000"/>
                </a:solidFill>
                <a:latin typeface="Arial" charset="0"/>
              </a:rPr>
              <a:t> and OH</a:t>
            </a:r>
            <a:r>
              <a:rPr lang="en-US" sz="3000" baseline="3000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sz="3000">
                <a:solidFill>
                  <a:srgbClr val="000000"/>
                </a:solidFill>
                <a:latin typeface="Arial" charset="0"/>
              </a:rPr>
              <a:t> from reactants are in their stoichiometric ratio and are completely reacted.</a:t>
            </a:r>
          </a:p>
          <a:p>
            <a:r>
              <a:rPr lang="en-US" sz="2800">
                <a:solidFill>
                  <a:srgbClr val="000000"/>
                </a:solidFill>
                <a:latin typeface="Arial" charset="0"/>
              </a:rPr>
              <a:t>An </a:t>
            </a:r>
            <a:r>
              <a:rPr lang="en-US" sz="2800" b="1">
                <a:solidFill>
                  <a:srgbClr val="000000"/>
                </a:solidFill>
                <a:latin typeface="Arial" charset="0"/>
              </a:rPr>
              <a:t>indicator</a:t>
            </a:r>
            <a:r>
              <a:rPr lang="en-US" sz="2800">
                <a:solidFill>
                  <a:srgbClr val="000000"/>
                </a:solidFill>
                <a:latin typeface="Arial" charset="0"/>
              </a:rPr>
              <a:t> is a dye whose color depends on the acidity or basicity of solution.</a:t>
            </a:r>
            <a:endParaRPr lang="en-US" sz="3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438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Acid–Base Titrations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Acid–Base Titration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1"/>
          <a:stretch/>
        </p:blipFill>
        <p:spPr>
          <a:xfrm>
            <a:off x="1840319" y="707431"/>
            <a:ext cx="5463361" cy="5586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1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1816100"/>
          </a:xfrm>
        </p:spPr>
        <p:txBody>
          <a:bodyPr/>
          <a:lstStyle/>
          <a:p>
            <a:pPr marL="0" lvl="2" indent="0">
              <a:buFontTx/>
              <a:buNone/>
            </a:pPr>
            <a:r>
              <a:rPr lang="en-US" sz="2800">
                <a:solidFill>
                  <a:srgbClr val="000000"/>
                </a:solidFill>
                <a:latin typeface="Arial" charset="0"/>
              </a:rPr>
              <a:t>In this titration, NaOH is added to a dilute HCl solution. When the NaOH and HCl reach stoichiometric proportions (the equivalence point), the phenolphthalein indicator changes color to pink.</a:t>
            </a:r>
          </a:p>
        </p:txBody>
      </p:sp>
      <p:sp>
        <p:nvSpPr>
          <p:cNvPr id="14848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Titration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3"/>
          <a:stretch/>
        </p:blipFill>
        <p:spPr>
          <a:xfrm>
            <a:off x="2397854" y="2831198"/>
            <a:ext cx="4348291" cy="3666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5262562"/>
          </a:xfrm>
        </p:spPr>
        <p:txBody>
          <a:bodyPr/>
          <a:lstStyle/>
          <a:p>
            <a:pPr eaLnBrk="1" hangingPunct="1">
              <a:defRPr/>
            </a:pP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Some reactions form a gas directly from the ion exchange.</a:t>
            </a:r>
          </a:p>
          <a:p>
            <a:pPr algn="ctr" eaLnBrk="1" hangingPunct="1">
              <a:buFontTx/>
              <a:buNone/>
              <a:defRPr/>
            </a:pP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K</a:t>
            </a:r>
            <a:r>
              <a:rPr lang="en-US" sz="3000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S(</a:t>
            </a:r>
            <a:r>
              <a:rPr lang="en-US" sz="3000" i="1" dirty="0" smtClean="0">
                <a:solidFill>
                  <a:srgbClr val="000000"/>
                </a:solidFill>
                <a:ea typeface="+mn-ea"/>
                <a:cs typeface="+mn-cs"/>
              </a:rPr>
              <a:t>aq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) + H</a:t>
            </a:r>
            <a:r>
              <a:rPr lang="en-US" sz="3000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SO</a:t>
            </a:r>
            <a:r>
              <a:rPr lang="en-US" sz="3000" baseline="-25000" dirty="0" smtClean="0">
                <a:solidFill>
                  <a:srgbClr val="000000"/>
                </a:solidFill>
                <a:ea typeface="+mn-ea"/>
                <a:cs typeface="+mn-cs"/>
              </a:rPr>
              <a:t>4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(</a:t>
            </a:r>
            <a:r>
              <a:rPr lang="en-US" sz="3000" i="1" dirty="0" smtClean="0">
                <a:solidFill>
                  <a:srgbClr val="000000"/>
                </a:solidFill>
                <a:ea typeface="+mn-ea"/>
                <a:cs typeface="+mn-cs"/>
              </a:rPr>
              <a:t>aq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) 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  <a:sym typeface="Symbol" pitchFamily="18" charset="2"/>
              </a:rPr>
              <a:t>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 K</a:t>
            </a:r>
            <a:r>
              <a:rPr lang="en-US" sz="3000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SO</a:t>
            </a:r>
            <a:r>
              <a:rPr lang="en-US" sz="3000" baseline="-25000" dirty="0" smtClean="0">
                <a:solidFill>
                  <a:srgbClr val="000000"/>
                </a:solidFill>
                <a:ea typeface="+mn-ea"/>
                <a:cs typeface="+mn-cs"/>
              </a:rPr>
              <a:t>4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(</a:t>
            </a:r>
            <a:r>
              <a:rPr lang="en-US" sz="3000" i="1" dirty="0" smtClean="0">
                <a:solidFill>
                  <a:srgbClr val="000000"/>
                </a:solidFill>
                <a:ea typeface="+mn-ea"/>
                <a:cs typeface="+mn-cs"/>
              </a:rPr>
              <a:t>aq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) + H</a:t>
            </a:r>
            <a:r>
              <a:rPr lang="en-US" sz="3000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S(</a:t>
            </a:r>
            <a:r>
              <a:rPr lang="en-US" sz="3000" i="1" dirty="0" smtClean="0">
                <a:solidFill>
                  <a:srgbClr val="000000"/>
                </a:solidFill>
                <a:ea typeface="+mn-ea"/>
                <a:cs typeface="+mn-cs"/>
              </a:rPr>
              <a:t>g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algn="ctr" eaLnBrk="1" hangingPunct="1">
              <a:buFontTx/>
              <a:buNone/>
              <a:defRPr/>
            </a:pPr>
            <a:endParaRPr lang="en-US" sz="30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eaLnBrk="1" hangingPunct="1">
              <a:defRPr/>
            </a:pP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Other reactions form a gas by the subsequent decomposition of one of the ion exchange products into a gas and water.</a:t>
            </a:r>
          </a:p>
          <a:p>
            <a:pPr marL="0" indent="0" eaLnBrk="1" hangingPunct="1">
              <a:buFontTx/>
              <a:buNone/>
              <a:defRPr/>
            </a:pP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NaHCO</a:t>
            </a:r>
            <a:r>
              <a:rPr lang="en-US" sz="3000" baseline="-25000" dirty="0" smtClean="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(</a:t>
            </a:r>
            <a:r>
              <a:rPr lang="en-US" sz="3000" i="1" dirty="0" smtClean="0">
                <a:solidFill>
                  <a:srgbClr val="000000"/>
                </a:solidFill>
                <a:ea typeface="+mn-ea"/>
                <a:cs typeface="+mn-cs"/>
              </a:rPr>
              <a:t>aq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) + HCl(</a:t>
            </a:r>
            <a:r>
              <a:rPr lang="en-US" sz="3000" i="1" dirty="0" smtClean="0">
                <a:solidFill>
                  <a:srgbClr val="000000"/>
                </a:solidFill>
                <a:ea typeface="+mn-ea"/>
                <a:cs typeface="+mn-cs"/>
              </a:rPr>
              <a:t>aq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) 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  <a:sym typeface="Symbol" pitchFamily="18" charset="2"/>
              </a:rPr>
              <a:t>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 NaCl(</a:t>
            </a:r>
            <a:r>
              <a:rPr lang="en-US" sz="3000" i="1" dirty="0" smtClean="0">
                <a:solidFill>
                  <a:srgbClr val="000000"/>
                </a:solidFill>
                <a:ea typeface="+mn-ea"/>
                <a:cs typeface="+mn-cs"/>
              </a:rPr>
              <a:t>aq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) + H</a:t>
            </a:r>
            <a:r>
              <a:rPr lang="en-US" sz="3000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CO</a:t>
            </a:r>
            <a:r>
              <a:rPr lang="en-US" sz="3000" baseline="-25000" dirty="0" smtClean="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(</a:t>
            </a:r>
            <a:r>
              <a:rPr lang="en-US" sz="3000" i="1" dirty="0" err="1" smtClean="0">
                <a:solidFill>
                  <a:srgbClr val="000000"/>
                </a:solidFill>
                <a:ea typeface="+mn-ea"/>
                <a:cs typeface="+mn-cs"/>
              </a:rPr>
              <a:t>aq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)</a:t>
            </a:r>
          </a:p>
          <a:p>
            <a:pPr marL="0" indent="0" eaLnBrk="1" hangingPunct="1">
              <a:buFontTx/>
              <a:buNone/>
              <a:defRPr/>
            </a:pPr>
            <a:endParaRPr lang="en-US" sz="30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algn="ctr" eaLnBrk="1" hangingPunct="1">
              <a:buFontTx/>
              <a:buNone/>
              <a:defRPr/>
            </a:pP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H</a:t>
            </a:r>
            <a:r>
              <a:rPr lang="en-US" sz="3000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CO</a:t>
            </a:r>
            <a:r>
              <a:rPr lang="en-US" sz="3000" baseline="-25000" dirty="0" smtClean="0">
                <a:solidFill>
                  <a:srgbClr val="000000"/>
                </a:solidFill>
                <a:ea typeface="+mn-ea"/>
                <a:cs typeface="+mn-cs"/>
              </a:rPr>
              <a:t>3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(</a:t>
            </a:r>
            <a:r>
              <a:rPr lang="en-US" sz="3000" i="1" dirty="0" err="1" smtClean="0">
                <a:solidFill>
                  <a:srgbClr val="000000"/>
                </a:solidFill>
                <a:ea typeface="+mn-ea"/>
                <a:cs typeface="+mn-cs"/>
              </a:rPr>
              <a:t>aq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) 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  <a:sym typeface="Symbol" pitchFamily="18" charset="2"/>
              </a:rPr>
              <a:t>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 H</a:t>
            </a:r>
            <a:r>
              <a:rPr lang="en-US" sz="3000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O(</a:t>
            </a:r>
            <a:r>
              <a:rPr lang="en-US" sz="3000" i="1" dirty="0" smtClean="0">
                <a:solidFill>
                  <a:srgbClr val="000000"/>
                </a:solidFill>
                <a:ea typeface="+mn-ea"/>
                <a:cs typeface="+mn-cs"/>
              </a:rPr>
              <a:t>l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) + CO</a:t>
            </a:r>
            <a:r>
              <a:rPr lang="en-US" sz="3000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(</a:t>
            </a:r>
            <a:r>
              <a:rPr lang="en-US" sz="3000" i="1" dirty="0" smtClean="0">
                <a:solidFill>
                  <a:srgbClr val="000000"/>
                </a:solidFill>
                <a:ea typeface="+mn-ea"/>
                <a:cs typeface="+mn-cs"/>
              </a:rPr>
              <a:t>g</a:t>
            </a:r>
            <a:r>
              <a:rPr lang="en-US" sz="3000" dirty="0" smtClean="0">
                <a:solidFill>
                  <a:srgbClr val="000000"/>
                </a:solidFill>
                <a:ea typeface="+mn-ea"/>
                <a:cs typeface="+mn-cs"/>
              </a:rPr>
              <a:t>)</a:t>
            </a:r>
            <a:endParaRPr lang="en-US" sz="3000" dirty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5053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Gas-Evolving Reactions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Gas-Evolution Reaction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1"/>
          <a:stretch/>
        </p:blipFill>
        <p:spPr>
          <a:xfrm>
            <a:off x="2172775" y="599275"/>
            <a:ext cx="4798450" cy="5939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1066800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Types of Compounds That Undergo Gas-Evolution Reactions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3"/>
          <a:stretch/>
        </p:blipFill>
        <p:spPr>
          <a:xfrm>
            <a:off x="304800" y="2453640"/>
            <a:ext cx="8534400" cy="1784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5170647"/>
          </a:xfrm>
        </p:spPr>
        <p:txBody>
          <a:bodyPr/>
          <a:lstStyle/>
          <a:p>
            <a:pPr>
              <a:defRPr/>
            </a:pPr>
            <a:r>
              <a:rPr lang="en-US" sz="3000" dirty="0" smtClean="0">
                <a:ea typeface="+mn-ea"/>
                <a:cs typeface="+mn-cs"/>
              </a:rPr>
              <a:t>The reactions in which electrons are transferred from one reactant to the other are called </a:t>
            </a:r>
            <a:r>
              <a:rPr lang="en-US" sz="3000" b="1" dirty="0" smtClean="0">
                <a:ea typeface="+mn-ea"/>
                <a:cs typeface="+mn-cs"/>
              </a:rPr>
              <a:t>oxidation-reduction reactions</a:t>
            </a:r>
            <a:r>
              <a:rPr lang="en-US" sz="3000" dirty="0" smtClean="0">
                <a:ea typeface="+mn-ea"/>
                <a:cs typeface="+mn-cs"/>
              </a:rPr>
              <a:t>,</a:t>
            </a:r>
            <a:r>
              <a:rPr lang="en-US" sz="3000" b="1" dirty="0" smtClean="0">
                <a:ea typeface="+mn-ea"/>
                <a:cs typeface="+mn-cs"/>
              </a:rPr>
              <a:t> </a:t>
            </a:r>
            <a:r>
              <a:rPr lang="en-US" sz="3000" dirty="0" smtClean="0">
                <a:ea typeface="+mn-ea"/>
                <a:cs typeface="+mn-cs"/>
              </a:rPr>
              <a:t>or</a:t>
            </a:r>
            <a:r>
              <a:rPr lang="en-US" sz="3000" b="1" dirty="0" smtClean="0">
                <a:ea typeface="+mn-ea"/>
                <a:cs typeface="+mn-cs"/>
              </a:rPr>
              <a:t> redox reactions</a:t>
            </a:r>
            <a:r>
              <a:rPr lang="en-US" sz="3000" dirty="0" smtClean="0">
                <a:ea typeface="+mn-ea"/>
                <a:cs typeface="+mn-cs"/>
              </a:rPr>
              <a:t>.</a:t>
            </a:r>
          </a:p>
          <a:p>
            <a:pPr>
              <a:defRPr/>
            </a:pPr>
            <a:r>
              <a:rPr lang="en-US" sz="3000" dirty="0" smtClean="0">
                <a:ea typeface="+mn-ea"/>
                <a:cs typeface="+mn-cs"/>
              </a:rPr>
              <a:t>Many redox reactions involve the reaction of a substance with oxygen. </a:t>
            </a:r>
          </a:p>
          <a:p>
            <a:pPr marL="57150" indent="0" algn="ctr">
              <a:buFontTx/>
              <a:buNone/>
              <a:defRPr/>
            </a:pPr>
            <a:r>
              <a:rPr lang="en-US" sz="3000" dirty="0" smtClean="0"/>
              <a:t>4 Fe(</a:t>
            </a:r>
            <a:r>
              <a:rPr lang="en-US" sz="3000" i="1" dirty="0" smtClean="0"/>
              <a:t>s</a:t>
            </a:r>
            <a:r>
              <a:rPr lang="en-US" sz="3000" dirty="0" smtClean="0"/>
              <a:t>) + 3 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(</a:t>
            </a:r>
            <a:r>
              <a:rPr lang="en-US" sz="3000" i="1" dirty="0" smtClean="0"/>
              <a:t>g</a:t>
            </a:r>
            <a:r>
              <a:rPr lang="en-US" sz="3000" dirty="0" smtClean="0"/>
              <a:t>) </a:t>
            </a:r>
            <a:r>
              <a:rPr lang="en-US" sz="3000" dirty="0" smtClean="0">
                <a:sym typeface="Symbol" pitchFamily="18" charset="2"/>
              </a:rPr>
              <a:t> 2 Fe</a:t>
            </a:r>
            <a:r>
              <a:rPr lang="en-US" sz="3000" baseline="-25000" dirty="0" smtClean="0">
                <a:sym typeface="Symbol" pitchFamily="18" charset="2"/>
              </a:rPr>
              <a:t>2</a:t>
            </a:r>
            <a:r>
              <a:rPr lang="en-US" sz="3000" dirty="0" smtClean="0">
                <a:sym typeface="Symbol" pitchFamily="18" charset="2"/>
              </a:rPr>
              <a:t>O</a:t>
            </a:r>
            <a:r>
              <a:rPr lang="en-US" sz="3000" baseline="-25000" dirty="0" smtClean="0">
                <a:sym typeface="Symbol" pitchFamily="18" charset="2"/>
              </a:rPr>
              <a:t>3</a:t>
            </a:r>
            <a:r>
              <a:rPr lang="en-US" sz="3000" dirty="0" smtClean="0">
                <a:sym typeface="Symbol" pitchFamily="18" charset="2"/>
              </a:rPr>
              <a:t>(</a:t>
            </a:r>
            <a:r>
              <a:rPr lang="en-US" sz="3000" i="1" dirty="0" smtClean="0">
                <a:sym typeface="Symbol" pitchFamily="18" charset="2"/>
              </a:rPr>
              <a:t>s</a:t>
            </a:r>
            <a:r>
              <a:rPr lang="en-US" sz="3000" dirty="0" smtClean="0">
                <a:sym typeface="Symbol" pitchFamily="18" charset="2"/>
              </a:rPr>
              <a:t>) (rusting)</a:t>
            </a:r>
          </a:p>
          <a:p>
            <a:pPr marL="57150" indent="0">
              <a:buFontTx/>
              <a:buNone/>
              <a:defRPr/>
            </a:pPr>
            <a:r>
              <a:rPr lang="en-US" sz="3000" dirty="0" smtClean="0">
                <a:sym typeface="Symbol" pitchFamily="18" charset="2"/>
              </a:rPr>
              <a:t> 	</a:t>
            </a:r>
            <a:r>
              <a:rPr lang="en-US" sz="3000" dirty="0" smtClean="0"/>
              <a:t>2 C</a:t>
            </a:r>
            <a:r>
              <a:rPr lang="en-US" sz="3000" baseline="-25000" dirty="0" smtClean="0"/>
              <a:t>8</a:t>
            </a:r>
            <a:r>
              <a:rPr lang="en-US" sz="3000" dirty="0" smtClean="0"/>
              <a:t>H</a:t>
            </a:r>
            <a:r>
              <a:rPr lang="en-US" sz="3000" baseline="-25000" dirty="0" smtClean="0"/>
              <a:t>18</a:t>
            </a:r>
            <a:r>
              <a:rPr lang="en-US" sz="3000" dirty="0" smtClean="0"/>
              <a:t>(l) + 25 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(g) </a:t>
            </a:r>
          </a:p>
          <a:p>
            <a:pPr marL="57150" indent="0" algn="ctr">
              <a:buFontTx/>
              <a:buNone/>
              <a:defRPr/>
            </a:pPr>
            <a:r>
              <a:rPr lang="en-US" sz="3000" dirty="0" smtClean="0"/>
              <a:t>				16 CO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(g) +18 H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O(g) (combustion)</a:t>
            </a:r>
          </a:p>
          <a:p>
            <a:pPr marL="57150" indent="0" algn="ctr">
              <a:buFontTx/>
              <a:buNone/>
              <a:defRPr/>
            </a:pPr>
            <a:r>
              <a:rPr lang="en-US" sz="3000" dirty="0" smtClean="0"/>
              <a:t>2 H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(g) + O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(g) 		2 H</a:t>
            </a:r>
            <a:r>
              <a:rPr lang="en-US" sz="3000" baseline="-25000" dirty="0" smtClean="0"/>
              <a:t>2</a:t>
            </a:r>
            <a:r>
              <a:rPr lang="en-US" sz="3000" dirty="0" smtClean="0"/>
              <a:t>O(g) </a:t>
            </a:r>
          </a:p>
        </p:txBody>
      </p:sp>
      <p:sp>
        <p:nvSpPr>
          <p:cNvPr id="15667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Oxidation–Reduction Reactions</a:t>
            </a:r>
          </a:p>
        </p:txBody>
      </p:sp>
      <p:sp>
        <p:nvSpPr>
          <p:cNvPr id="156675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cxnSp>
        <p:nvCxnSpPr>
          <p:cNvPr id="156676" name="Straight Arrow Connector 7"/>
          <p:cNvCxnSpPr>
            <a:cxnSpLocks noChangeShapeType="1"/>
          </p:cNvCxnSpPr>
          <p:nvPr/>
        </p:nvCxnSpPr>
        <p:spPr bwMode="auto">
          <a:xfrm>
            <a:off x="4894538" y="4643268"/>
            <a:ext cx="52070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6677" name="Straight Arrow Connector 9"/>
          <p:cNvCxnSpPr>
            <a:cxnSpLocks noChangeShapeType="1"/>
          </p:cNvCxnSpPr>
          <p:nvPr/>
        </p:nvCxnSpPr>
        <p:spPr bwMode="auto">
          <a:xfrm>
            <a:off x="4777063" y="6154900"/>
            <a:ext cx="755650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>
                <a:latin typeface="Arial" charset="0"/>
              </a:rPr>
              <a:t>2 H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(</a:t>
            </a:r>
            <a:r>
              <a:rPr lang="en-US" i="1">
                <a:latin typeface="Arial" charset="0"/>
              </a:rPr>
              <a:t>g</a:t>
            </a:r>
            <a:r>
              <a:rPr lang="en-US">
                <a:latin typeface="Arial" charset="0"/>
              </a:rPr>
              <a:t>) + O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(</a:t>
            </a:r>
            <a:r>
              <a:rPr lang="en-US" i="1">
                <a:latin typeface="Arial" charset="0"/>
              </a:rPr>
              <a:t>g</a:t>
            </a:r>
            <a:r>
              <a:rPr lang="en-US">
                <a:latin typeface="Arial" charset="0"/>
              </a:rPr>
              <a:t>)</a:t>
            </a:r>
            <a:r>
              <a:rPr lang="en-US" i="1">
                <a:latin typeface="Arial" charset="0"/>
              </a:rPr>
              <a:t> </a:t>
            </a:r>
            <a:r>
              <a:rPr lang="en-US">
                <a:latin typeface="Arial" charset="0"/>
                <a:sym typeface="Symbol" charset="0"/>
              </a:rPr>
              <a:t> 2 </a:t>
            </a:r>
            <a:r>
              <a:rPr lang="en-US">
                <a:latin typeface="Arial" charset="0"/>
              </a:rPr>
              <a:t>H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O(</a:t>
            </a:r>
            <a:r>
              <a:rPr lang="en-US" i="1">
                <a:latin typeface="Arial" charset="0"/>
              </a:rPr>
              <a:t>g</a:t>
            </a:r>
            <a:r>
              <a:rPr lang="en-US">
                <a:latin typeface="Arial" charset="0"/>
              </a:rPr>
              <a:t>)</a:t>
            </a:r>
          </a:p>
        </p:txBody>
      </p:sp>
      <p:sp>
        <p:nvSpPr>
          <p:cNvPr id="15872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Combustion as Redox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00"/>
          <a:stretch/>
        </p:blipFill>
        <p:spPr>
          <a:xfrm>
            <a:off x="304800" y="1898608"/>
            <a:ext cx="8534400" cy="4197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>
                <a:latin typeface="Arial" charset="0"/>
              </a:rPr>
              <a:t>2 Na(</a:t>
            </a:r>
            <a:r>
              <a:rPr lang="en-US" i="1">
                <a:latin typeface="Arial" charset="0"/>
              </a:rPr>
              <a:t>s</a:t>
            </a:r>
            <a:r>
              <a:rPr lang="en-US">
                <a:latin typeface="Arial" charset="0"/>
              </a:rPr>
              <a:t>)</a:t>
            </a:r>
            <a:r>
              <a:rPr lang="en-US" i="1">
                <a:latin typeface="Arial" charset="0"/>
              </a:rPr>
              <a:t> </a:t>
            </a:r>
            <a:r>
              <a:rPr lang="en-US">
                <a:latin typeface="Arial" charset="0"/>
              </a:rPr>
              <a:t>+ Cl</a:t>
            </a:r>
            <a:r>
              <a:rPr lang="en-US" baseline="-25000">
                <a:latin typeface="Arial" charset="0"/>
              </a:rPr>
              <a:t>2</a:t>
            </a:r>
            <a:r>
              <a:rPr lang="en-US">
                <a:latin typeface="Arial" charset="0"/>
              </a:rPr>
              <a:t>(</a:t>
            </a:r>
            <a:r>
              <a:rPr lang="en-US" i="1">
                <a:latin typeface="Arial" charset="0"/>
              </a:rPr>
              <a:t>g</a:t>
            </a:r>
            <a:r>
              <a:rPr lang="en-US">
                <a:latin typeface="Arial" charset="0"/>
              </a:rPr>
              <a:t>) </a:t>
            </a:r>
            <a:r>
              <a:rPr lang="en-US">
                <a:latin typeface="Arial" charset="0"/>
                <a:sym typeface="Symbol" charset="0"/>
              </a:rPr>
              <a:t> 2 NaCl(</a:t>
            </a:r>
            <a:r>
              <a:rPr lang="en-US" i="1">
                <a:latin typeface="Arial" charset="0"/>
                <a:sym typeface="Symbol" charset="0"/>
              </a:rPr>
              <a:t>s</a:t>
            </a:r>
            <a:r>
              <a:rPr lang="en-US">
                <a:latin typeface="Arial" charset="0"/>
                <a:sym typeface="Symbol" charset="0"/>
              </a:rPr>
              <a:t>)</a:t>
            </a:r>
            <a:endParaRPr lang="en-US">
              <a:latin typeface="Arial" charset="0"/>
            </a:endParaRPr>
          </a:p>
        </p:txBody>
      </p:sp>
      <p:sp>
        <p:nvSpPr>
          <p:cNvPr id="16077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Redox without Combustion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0"/>
          <a:stretch/>
        </p:blipFill>
        <p:spPr>
          <a:xfrm>
            <a:off x="858437" y="1798812"/>
            <a:ext cx="7427126" cy="45354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Consider the following reactions:</a:t>
            </a:r>
          </a:p>
          <a:p>
            <a:pPr algn="ctr" eaLnBrk="1" hangingPunct="1"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4 Na(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+ O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g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→ 2 Na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O(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2 Na(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+ Cl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g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→ 2 NaCl(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The reactions involve a metal reacting with a nonmetal.</a:t>
            </a:r>
          </a:p>
          <a:p>
            <a:pPr eaLnBrk="1" hangingPunct="1"/>
            <a:r>
              <a:rPr lang="en-US">
                <a:solidFill>
                  <a:srgbClr val="000000"/>
                </a:solidFill>
                <a:latin typeface="Arial" charset="0"/>
              </a:rPr>
              <a:t>In addition, both reactions involve the conversion of free elements into ions. </a:t>
            </a:r>
          </a:p>
          <a:p>
            <a:pPr algn="ctr" eaLnBrk="1" hangingPunct="1"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4 Na(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+ O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g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→ 2 Na</a:t>
            </a:r>
            <a:r>
              <a:rPr lang="en-US" baseline="3000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O</a:t>
            </a:r>
            <a:r>
              <a:rPr lang="en-US" baseline="30000">
                <a:solidFill>
                  <a:srgbClr val="000000"/>
                </a:solidFill>
                <a:latin typeface="Arial" charset="0"/>
              </a:rPr>
              <a:t>2–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</a:rPr>
              <a:t>2 Na(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+ Cl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g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→ 2 Na</a:t>
            </a:r>
            <a:r>
              <a:rPr lang="en-US" baseline="3000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Cl</a:t>
            </a:r>
            <a:r>
              <a:rPr lang="en-US" baseline="3000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sp>
        <p:nvSpPr>
          <p:cNvPr id="16281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Reactions of Metals with Nonmetals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4647426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The number of pizzas you can make depends on the amount of the ingredients you use</a:t>
            </a: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>
              <a:spcAft>
                <a:spcPts val="2400"/>
              </a:spcAft>
            </a:pPr>
            <a:endParaRPr lang="en-US" sz="400" dirty="0">
              <a:solidFill>
                <a:srgbClr val="000000"/>
              </a:solidFill>
              <a:latin typeface="Arial" charset="0"/>
            </a:endParaRPr>
          </a:p>
          <a:p>
            <a:pPr marL="457200" lvl="1" indent="0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This relationship can be expressed mathematically.</a:t>
            </a:r>
          </a:p>
          <a:p>
            <a:pPr algn="ctr">
              <a:buFontTx/>
              <a:buNone/>
            </a:pPr>
            <a:r>
              <a:rPr lang="en-US" sz="2500" b="1" dirty="0">
                <a:solidFill>
                  <a:srgbClr val="000000"/>
                </a:solidFill>
                <a:latin typeface="Arial" charset="0"/>
              </a:rPr>
              <a:t>1 crust </a:t>
            </a:r>
            <a:r>
              <a:rPr lang="en-US" sz="2500" b="1" dirty="0">
                <a:solidFill>
                  <a:srgbClr val="000000"/>
                </a:solidFill>
                <a:latin typeface="Arial" charset="0"/>
                <a:sym typeface="Symbol" charset="0"/>
              </a:rPr>
              <a:t>: 5 </a:t>
            </a:r>
            <a:r>
              <a:rPr lang="en-US" sz="2500" b="1" dirty="0" err="1">
                <a:solidFill>
                  <a:srgbClr val="000000"/>
                </a:solidFill>
                <a:latin typeface="Arial" charset="0"/>
                <a:sym typeface="Symbol" charset="0"/>
              </a:rPr>
              <a:t>oz</a:t>
            </a:r>
            <a:r>
              <a:rPr lang="en-US" sz="2500" b="1" dirty="0">
                <a:solidFill>
                  <a:srgbClr val="000000"/>
                </a:solidFill>
                <a:latin typeface="Arial" charset="0"/>
                <a:sym typeface="Symbol" charset="0"/>
              </a:rPr>
              <a:t> sauce : 2 cups cheese : 1 pizza</a:t>
            </a:r>
          </a:p>
          <a:p>
            <a:r>
              <a:rPr lang="en-US" sz="2800" dirty="0">
                <a:solidFill>
                  <a:srgbClr val="000000"/>
                </a:solidFill>
                <a:latin typeface="Arial" charset="0"/>
              </a:rPr>
              <a:t>We can compare the amount of pizza that can be made from 10 cups of cheese:</a:t>
            </a:r>
          </a:p>
          <a:p>
            <a:pPr marL="457200" lvl="1" indent="0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 2 cups cheese : 1 pizza, then,</a:t>
            </a:r>
          </a:p>
        </p:txBody>
      </p:sp>
      <p:sp>
        <p:nvSpPr>
          <p:cNvPr id="1741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Making Pizza</a:t>
            </a:r>
          </a:p>
        </p:txBody>
      </p:sp>
      <p:sp>
        <p:nvSpPr>
          <p:cNvPr id="17411" name="Rectangle 4"/>
          <p:cNvSpPr>
            <a:spLocks noChangeArrowheads="1"/>
          </p:cNvSpPr>
          <p:nvPr/>
        </p:nvSpPr>
        <p:spPr bwMode="auto">
          <a:xfrm>
            <a:off x="450850" y="1847026"/>
            <a:ext cx="87630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500" b="1" dirty="0">
                <a:latin typeface="Arial"/>
                <a:cs typeface="Arial"/>
              </a:rPr>
              <a:t>1 crust + 5 </a:t>
            </a:r>
            <a:r>
              <a:rPr lang="en-US" sz="2500" b="1" dirty="0" err="1">
                <a:latin typeface="Arial"/>
                <a:cs typeface="Arial"/>
              </a:rPr>
              <a:t>oz</a:t>
            </a:r>
            <a:r>
              <a:rPr lang="en-US" sz="2500" b="1" dirty="0">
                <a:latin typeface="Arial"/>
                <a:cs typeface="Arial"/>
              </a:rPr>
              <a:t> tomato sauce + 2 cups cheese </a:t>
            </a:r>
            <a:r>
              <a:rPr lang="en-US" sz="2500" b="1" dirty="0">
                <a:latin typeface="Arial"/>
                <a:cs typeface="Arial"/>
                <a:sym typeface="Symbol" charset="0"/>
              </a:rPr>
              <a:t> 1 pizza</a:t>
            </a:r>
            <a:endParaRPr lang="en-US" sz="2500" b="1" dirty="0">
              <a:latin typeface="Arial"/>
              <a:cs typeface="Arial"/>
            </a:endParaRPr>
          </a:p>
        </p:txBody>
      </p:sp>
      <p:pic>
        <p:nvPicPr>
          <p:cNvPr id="17412" name="Picture 8" descr="C:\Documents and Settings\GEX User\Desktop\IRDVDs\50627 Tro IRDVD\Lecture\component\02_pg145 equatio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39" y="5564187"/>
            <a:ext cx="47910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Redox Reaction</a:t>
            </a:r>
          </a:p>
        </p:txBody>
      </p:sp>
      <p:sp>
        <p:nvSpPr>
          <p:cNvPr id="164866" name="Content Placeholder 2"/>
          <p:cNvSpPr>
            <a:spLocks noGrp="1"/>
          </p:cNvSpPr>
          <p:nvPr>
            <p:ph sz="half" idx="1"/>
          </p:nvPr>
        </p:nvSpPr>
        <p:spPr>
          <a:xfrm>
            <a:off x="365125" y="762000"/>
            <a:ext cx="8610600" cy="13843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Electron transfer does not need to be a 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complete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 transfer for the reaction to qualify as oxidation–reduction. Example: H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g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+ Cl</a:t>
            </a:r>
            <a:r>
              <a:rPr lang="en-US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g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2 	     HCl(</a:t>
            </a:r>
            <a:r>
              <a:rPr lang="en-US" i="1">
                <a:solidFill>
                  <a:srgbClr val="000000"/>
                </a:solidFill>
                <a:latin typeface="Arial" charset="0"/>
              </a:rPr>
              <a:t>g</a:t>
            </a:r>
            <a:r>
              <a:rPr lang="en-US">
                <a:solidFill>
                  <a:srgbClr val="000000"/>
                </a:solidFill>
                <a:latin typeface="Arial" charset="0"/>
              </a:rPr>
              <a:t>) </a:t>
            </a:r>
          </a:p>
        </p:txBody>
      </p:sp>
      <p:cxnSp>
        <p:nvCxnSpPr>
          <p:cNvPr id="164867" name="Straight Arrow Connector 6"/>
          <p:cNvCxnSpPr>
            <a:cxnSpLocks noChangeShapeType="1"/>
          </p:cNvCxnSpPr>
          <p:nvPr/>
        </p:nvCxnSpPr>
        <p:spPr bwMode="auto">
          <a:xfrm>
            <a:off x="6557963" y="1890713"/>
            <a:ext cx="685800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4868" name="Content Placeholder 2"/>
          <p:cNvSpPr>
            <a:spLocks noGrp="1"/>
          </p:cNvSpPr>
          <p:nvPr>
            <p:ph sz="half" idx="1"/>
          </p:nvPr>
        </p:nvSpPr>
        <p:spPr>
          <a:xfrm>
            <a:off x="365125" y="2362200"/>
            <a:ext cx="4953000" cy="2627313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Arial" charset="0"/>
              </a:rPr>
              <a:t>There is uneven sharing of electrons when hydrogen bonds to chlorine, resulting in an increase of electron density (reduction) for chlorine and a decrease in electron density </a:t>
            </a:r>
            <a:br>
              <a:rPr lang="en-US">
                <a:solidFill>
                  <a:srgbClr val="000000"/>
                </a:solidFill>
                <a:latin typeface="Arial" charset="0"/>
              </a:rPr>
            </a:br>
            <a:r>
              <a:rPr lang="en-US">
                <a:solidFill>
                  <a:srgbClr val="000000"/>
                </a:solidFill>
                <a:latin typeface="Arial" charset="0"/>
              </a:rPr>
              <a:t>(oxidation) for hydrogen.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8"/>
          <a:stretch/>
        </p:blipFill>
        <p:spPr>
          <a:xfrm>
            <a:off x="6039216" y="2299715"/>
            <a:ext cx="2409094" cy="4325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5435334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charset="0"/>
              </a:rPr>
              <a:t>To convert a free element into an ion, the atom must gain or lose electrons.</a:t>
            </a:r>
          </a:p>
          <a:p>
            <a:pPr lvl="1" eaLnBrk="1" hangingPunct="1"/>
            <a:r>
              <a:rPr lang="en-US" sz="2400" dirty="0">
                <a:solidFill>
                  <a:srgbClr val="000000"/>
                </a:solidFill>
                <a:latin typeface="Arial" charset="0"/>
              </a:rPr>
              <a:t>If one atom loses electrons, another atom must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Arial" charset="0"/>
              </a:rPr>
            </a:br>
            <a:r>
              <a:rPr lang="en-US" sz="2400" dirty="0" smtClean="0">
                <a:solidFill>
                  <a:srgbClr val="000000"/>
                </a:solidFill>
                <a:latin typeface="Arial" charset="0"/>
              </a:rPr>
              <a:t>accept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them.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charset="0"/>
              </a:rPr>
              <a:t>Reactions where electrons are transferred from one atom to another are redox reactions.</a:t>
            </a:r>
          </a:p>
          <a:p>
            <a:pPr eaLnBrk="1" hangingPunct="1"/>
            <a:r>
              <a:rPr lang="en-US" sz="2800" dirty="0">
                <a:solidFill>
                  <a:srgbClr val="000000"/>
                </a:solidFill>
                <a:latin typeface="Arial" charset="0"/>
              </a:rPr>
              <a:t>Atoms that lose electrons are being oxidized, while atoms that gain electrons are being reduced.</a:t>
            </a:r>
          </a:p>
          <a:p>
            <a:pPr algn="ctr" eaLnBrk="1" hangingPunct="1"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	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2 Na(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+ Cl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g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 → 2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Na</a:t>
            </a:r>
            <a:r>
              <a:rPr lang="en-US" baseline="30000" dirty="0" err="1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Cl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algn="ctr" eaLnBrk="1" hangingPunct="1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	Na → Na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+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+ 1 e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	(oxidation)</a:t>
            </a:r>
          </a:p>
          <a:p>
            <a:pPr algn="ctr" eaLnBrk="1" hangingPunct="1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	Cl</a:t>
            </a:r>
            <a:r>
              <a:rPr lang="en-US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+ 2 e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→ 2 </a:t>
            </a:r>
            <a:r>
              <a:rPr lang="en-US" dirty="0" err="1">
                <a:solidFill>
                  <a:srgbClr val="000000"/>
                </a:solidFill>
                <a:latin typeface="Arial" charset="0"/>
              </a:rPr>
              <a:t>Cl</a:t>
            </a:r>
            <a:r>
              <a:rPr lang="en-US" baseline="30000" dirty="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(reduction)</a:t>
            </a:r>
            <a:endParaRPr lang="en-US" baseline="30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691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Oxidation and Reduction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5207579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For reactions that are not metal + nonmetal or do not involve O</a:t>
            </a:r>
            <a:r>
              <a:rPr lang="en-US" sz="2800" baseline="-25000" dirty="0" smtClean="0">
                <a:solidFill>
                  <a:srgbClr val="000000"/>
                </a:solidFill>
                <a:ea typeface="+mn-ea"/>
                <a:cs typeface="+mn-cs"/>
              </a:rPr>
              <a:t>2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, we need a method for determining how the electrons are transferred.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Chemists assign a number to each element in a reaction called an </a:t>
            </a:r>
            <a:r>
              <a:rPr lang="en-US" sz="2800" b="1" dirty="0" smtClean="0">
                <a:solidFill>
                  <a:srgbClr val="000000"/>
                </a:solidFill>
                <a:ea typeface="+mn-ea"/>
                <a:cs typeface="+mn-cs"/>
              </a:rPr>
              <a:t>oxidation state</a:t>
            </a:r>
            <a:r>
              <a:rPr lang="en-US" sz="2800" dirty="0" smtClean="0">
                <a:solidFill>
                  <a:srgbClr val="000000"/>
                </a:solidFill>
                <a:ea typeface="+mn-ea"/>
                <a:cs typeface="+mn-cs"/>
              </a:rPr>
              <a:t> that allows them to determine the electron flow in the reaction.</a:t>
            </a:r>
          </a:p>
          <a:p>
            <a:pPr eaLnBrk="1" hangingPunct="1">
              <a:defRPr/>
            </a:pPr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ven though they look like them, 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b="1" dirty="0" smtClean="0">
                <a:solidFill>
                  <a:srgbClr val="000000"/>
                </a:solidFill>
              </a:rPr>
              <a:t>oxidation states are not ion charges!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00000"/>
                </a:solidFill>
              </a:rPr>
              <a:t>O</a:t>
            </a:r>
            <a:r>
              <a:rPr lang="en-US" sz="2600" dirty="0" smtClean="0">
                <a:solidFill>
                  <a:srgbClr val="000000"/>
                </a:solidFill>
              </a:rPr>
              <a:t>xidation states are imaginary charges assigned based on a set of rules. </a:t>
            </a:r>
          </a:p>
          <a:p>
            <a:pPr lvl="1" eaLnBrk="1" hangingPunct="1">
              <a:defRPr/>
            </a:pPr>
            <a:r>
              <a:rPr lang="en-US" sz="2600" dirty="0">
                <a:solidFill>
                  <a:srgbClr val="000000"/>
                </a:solidFill>
              </a:rPr>
              <a:t>I</a:t>
            </a:r>
            <a:r>
              <a:rPr lang="en-US" sz="2600" dirty="0" smtClean="0">
                <a:solidFill>
                  <a:srgbClr val="000000"/>
                </a:solidFill>
              </a:rPr>
              <a:t>on charges are real, measurable charges.</a:t>
            </a:r>
          </a:p>
        </p:txBody>
      </p:sp>
      <p:sp>
        <p:nvSpPr>
          <p:cNvPr id="16896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Oxidation States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410676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The following rules are in order of priority:</a:t>
            </a:r>
          </a:p>
          <a:p>
            <a:pPr marL="401638" indent="-401638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Free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elements have an oxidation state = 0.</a:t>
            </a:r>
          </a:p>
          <a:p>
            <a:pPr marL="731838" lvl="1" indent="0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Na = 0 and Cl</a:t>
            </a:r>
            <a:r>
              <a:rPr lang="en-US" b="1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= 0 in 2 Na(</a:t>
            </a: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s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) + Cl</a:t>
            </a:r>
            <a:r>
              <a:rPr lang="en-US" b="1" baseline="-25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b="1" i="1" dirty="0">
                <a:solidFill>
                  <a:srgbClr val="000000"/>
                </a:solidFill>
                <a:latin typeface="Arial" charset="0"/>
              </a:rPr>
              <a:t>g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)</a:t>
            </a:r>
          </a:p>
          <a:p>
            <a:pPr marL="401638" indent="-401638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Monatomic 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ions have an oxidation state equal to their charge.</a:t>
            </a:r>
          </a:p>
          <a:p>
            <a:pPr marL="731838" lvl="1" indent="0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NaCl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Na = +1 and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Cl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= −1</a:t>
            </a:r>
          </a:p>
          <a:p>
            <a:pPr marL="401638" indent="-401638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(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a) The sum of the oxidation states of all the atoms in a compound is 0.</a:t>
            </a:r>
          </a:p>
          <a:p>
            <a:pPr marL="731838" lvl="1" indent="0" eaLnBrk="1" hangingPunct="1">
              <a:lnSpc>
                <a:spcPct val="90000"/>
              </a:lnSpc>
              <a:buFontTx/>
              <a:buNone/>
            </a:pPr>
            <a:r>
              <a:rPr lang="en-US" b="1" dirty="0">
                <a:solidFill>
                  <a:srgbClr val="000000"/>
                </a:solidFill>
                <a:latin typeface="Arial" charset="0"/>
              </a:rPr>
              <a:t>Na = +1 and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Cl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 = −1 in </a:t>
            </a:r>
            <a:r>
              <a:rPr lang="en-US" b="1" dirty="0" err="1">
                <a:solidFill>
                  <a:srgbClr val="000000"/>
                </a:solidFill>
                <a:latin typeface="Arial" charset="0"/>
              </a:rPr>
              <a:t>NaCl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, (+1) + (−1) = 0</a:t>
            </a:r>
          </a:p>
        </p:txBody>
      </p:sp>
      <p:sp>
        <p:nvSpPr>
          <p:cNvPr id="17101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Rules for Assigning Oxidation States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4905375"/>
          </a:xfrm>
        </p:spPr>
        <p:txBody>
          <a:bodyPr/>
          <a:lstStyle/>
          <a:p>
            <a:pPr marL="401638" indent="-401638" eaLnBrk="1" hangingPunct="1">
              <a:buFontTx/>
              <a:buNone/>
            </a:pPr>
            <a:r>
              <a:rPr lang="en-US" sz="2800" dirty="0" smtClean="0">
                <a:solidFill>
                  <a:srgbClr val="000000"/>
                </a:solidFill>
                <a:latin typeface="Arial" charset="0"/>
              </a:rPr>
              <a:t>	(</a:t>
            </a:r>
            <a:r>
              <a:rPr lang="en-US" sz="2800" dirty="0">
                <a:solidFill>
                  <a:srgbClr val="000000"/>
                </a:solidFill>
                <a:latin typeface="Arial" charset="0"/>
              </a:rPr>
              <a:t>b) The sum of the oxidation states of all the atoms in a polyatomic ion equals the charge on the ion.</a:t>
            </a:r>
          </a:p>
          <a:p>
            <a:pPr marL="682625" lvl="1" indent="0" eaLnBrk="1" hangingPunct="1"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N = +5 and O = −2 in NO</a:t>
            </a:r>
            <a:r>
              <a:rPr lang="en-US" sz="2400" baseline="-25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baseline="30000" dirty="0">
                <a:solidFill>
                  <a:srgbClr val="000000"/>
                </a:solidFill>
                <a:latin typeface="Arial" charset="0"/>
              </a:rPr>
              <a:t>–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, (+5) + 3(−2) = −1</a:t>
            </a:r>
          </a:p>
          <a:p>
            <a:pPr marL="401638" indent="-401638" eaLnBrk="1" hangingPunct="1"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4.	(a) Group I metals have an oxidation state of +1 in all of their compounds.</a:t>
            </a:r>
          </a:p>
          <a:p>
            <a:pPr marL="682625" lvl="1" indent="0" eaLnBrk="1" hangingPunct="1"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Na = +1 in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</a:rPr>
              <a:t>NaCl</a:t>
            </a:r>
            <a:endParaRPr lang="en-US" sz="2400" dirty="0">
              <a:solidFill>
                <a:srgbClr val="000000"/>
              </a:solidFill>
              <a:latin typeface="Arial" charset="0"/>
            </a:endParaRPr>
          </a:p>
          <a:p>
            <a:pPr marL="341313" indent="-341313" eaLnBrk="1" hangingPunct="1"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	(b) Group II metals have an oxidation state of +2 in all of their compounds.</a:t>
            </a:r>
          </a:p>
          <a:p>
            <a:pPr marL="682625" lvl="1" indent="0" eaLnBrk="1" hangingPunct="1"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</a:rPr>
              <a:t>Mg = +2 in MgCl</a:t>
            </a:r>
            <a:r>
              <a:rPr lang="en-US" sz="2400" baseline="-25000" dirty="0">
                <a:solidFill>
                  <a:srgbClr val="000000"/>
                </a:solidFill>
                <a:latin typeface="Arial" charset="0"/>
              </a:rPr>
              <a:t>2</a:t>
            </a:r>
          </a:p>
          <a:p>
            <a:pPr marL="682625" lvl="1" indent="0" eaLnBrk="1" hangingPunct="1">
              <a:buFontTx/>
              <a:buNone/>
            </a:pPr>
            <a:endParaRPr lang="en-US" sz="2400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305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Rules for Assigning Oxidation States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1471172"/>
          </a:xfrm>
        </p:spPr>
        <p:txBody>
          <a:bodyPr/>
          <a:lstStyle/>
          <a:p>
            <a:pPr marL="401638" indent="-401638" eaLnBrk="1" hangingPunct="1">
              <a:buFontTx/>
              <a:buNone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5.	In their compounds, nonmetals have oxidation states according to the table below.</a:t>
            </a:r>
          </a:p>
          <a:p>
            <a:pPr marL="730250" lvl="1" indent="0" eaLnBrk="1" hangingPunct="1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Nonmetals higher on the table take priority.</a:t>
            </a:r>
          </a:p>
        </p:txBody>
      </p:sp>
      <p:sp>
        <p:nvSpPr>
          <p:cNvPr id="175106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Rules for Assigning Oxidation States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1"/>
          <a:stretch/>
        </p:blipFill>
        <p:spPr>
          <a:xfrm>
            <a:off x="3023447" y="2466915"/>
            <a:ext cx="3097106" cy="3813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Oxidation: An increase in oxidation state</a:t>
            </a:r>
          </a:p>
          <a:p>
            <a:r>
              <a:rPr lang="en-US">
                <a:latin typeface="Arial" charset="0"/>
              </a:rPr>
              <a:t>Reduction: A decrease in oxidation state</a:t>
            </a:r>
          </a:p>
        </p:txBody>
      </p:sp>
      <p:sp>
        <p:nvSpPr>
          <p:cNvPr id="17715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Identifying Redox Reactions </a:t>
            </a:r>
          </a:p>
        </p:txBody>
      </p:sp>
      <p:sp>
        <p:nvSpPr>
          <p:cNvPr id="177155" name="Rectangle 8"/>
          <p:cNvSpPr>
            <a:spLocks noChangeArrowheads="1"/>
          </p:cNvSpPr>
          <p:nvPr/>
        </p:nvSpPr>
        <p:spPr bwMode="auto">
          <a:xfrm>
            <a:off x="356052" y="3657600"/>
            <a:ext cx="7924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98513" lvl="1" indent="-341313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Carbon changes from an oxidation state of 0 to an oxidation state of +4.</a:t>
            </a:r>
          </a:p>
          <a:p>
            <a:pPr marL="1146175" lvl="2" indent="-344488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Carbon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loses electrons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and is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oxidized.</a:t>
            </a:r>
          </a:p>
          <a:p>
            <a:pPr marL="798513" lvl="1" indent="-341313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0000"/>
                </a:solidFill>
                <a:latin typeface="Arial" charset="0"/>
              </a:rPr>
              <a:t>Sulfur changes from an oxidation state of 0 to an oxidation state of –2.</a:t>
            </a:r>
          </a:p>
          <a:p>
            <a:pPr marL="1146175" lvl="2" indent="-344488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Sulfur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gains electrons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and is </a:t>
            </a:r>
            <a:r>
              <a:rPr lang="en-US" i="1" dirty="0">
                <a:solidFill>
                  <a:srgbClr val="000000"/>
                </a:solidFill>
                <a:latin typeface="Arial" charset="0"/>
              </a:rPr>
              <a:t>reduced.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1"/>
          <a:stretch/>
        </p:blipFill>
        <p:spPr>
          <a:xfrm>
            <a:off x="2087465" y="2163488"/>
            <a:ext cx="4969070" cy="1344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Content Placeholder 2"/>
          <p:cNvSpPr>
            <a:spLocks noGrp="1"/>
          </p:cNvSpPr>
          <p:nvPr>
            <p:ph idx="1"/>
          </p:nvPr>
        </p:nvSpPr>
        <p:spPr>
          <a:xfrm>
            <a:off x="365125" y="827088"/>
            <a:ext cx="8515350" cy="5157787"/>
          </a:xfrm>
        </p:spPr>
        <p:txBody>
          <a:bodyPr/>
          <a:lstStyle/>
          <a:p>
            <a:pPr eaLnBrk="1" hangingPunct="1"/>
            <a:r>
              <a:rPr lang="en-US" sz="2500" dirty="0">
                <a:solidFill>
                  <a:srgbClr val="000000"/>
                </a:solidFill>
                <a:latin typeface="Arial" charset="0"/>
              </a:rPr>
              <a:t>Oxidation and reduction must occur simultaneously. </a:t>
            </a:r>
          </a:p>
          <a:p>
            <a:pPr lvl="1" eaLnBrk="1" hangingPunct="1"/>
            <a:r>
              <a:rPr lang="en-US" sz="2200" dirty="0">
                <a:solidFill>
                  <a:srgbClr val="000000"/>
                </a:solidFill>
                <a:latin typeface="Arial" charset="0"/>
              </a:rPr>
              <a:t>If an atom loses electrons another atom must take them. </a:t>
            </a:r>
          </a:p>
          <a:p>
            <a:pPr eaLnBrk="1" hangingPunct="1"/>
            <a:r>
              <a:rPr lang="en-US" sz="2500" dirty="0">
                <a:solidFill>
                  <a:srgbClr val="000000"/>
                </a:solidFill>
                <a:latin typeface="Arial" charset="0"/>
              </a:rPr>
              <a:t>The reactant that causes reduction in another reactant is called the </a:t>
            </a:r>
            <a:r>
              <a:rPr lang="en-US" sz="2500" b="1" dirty="0">
                <a:solidFill>
                  <a:srgbClr val="000000"/>
                </a:solidFill>
                <a:latin typeface="Arial" charset="0"/>
              </a:rPr>
              <a:t>reducing agent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lvl="1" eaLnBrk="1" hangingPunct="1"/>
            <a:r>
              <a:rPr lang="en-US" sz="2200" dirty="0">
                <a:solidFill>
                  <a:srgbClr val="000000"/>
                </a:solidFill>
                <a:latin typeface="Arial" charset="0"/>
              </a:rPr>
              <a:t>The reducing agent contains the element that is oxidized.</a:t>
            </a:r>
          </a:p>
          <a:p>
            <a:pPr eaLnBrk="1" hangingPunct="1"/>
            <a:r>
              <a:rPr lang="en-US" sz="2500" dirty="0">
                <a:solidFill>
                  <a:srgbClr val="000000"/>
                </a:solidFill>
                <a:latin typeface="Arial" charset="0"/>
              </a:rPr>
              <a:t>The reactant that causes oxidation in another reactant is called the </a:t>
            </a:r>
            <a:r>
              <a:rPr lang="en-US" sz="2500" b="1" dirty="0">
                <a:solidFill>
                  <a:srgbClr val="000000"/>
                </a:solidFill>
                <a:latin typeface="Arial" charset="0"/>
              </a:rPr>
              <a:t>oxidizing agent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lvl="1" eaLnBrk="1" hangingPunct="1"/>
            <a:r>
              <a:rPr lang="en-US" sz="2200" dirty="0">
                <a:solidFill>
                  <a:srgbClr val="000000"/>
                </a:solidFill>
                <a:latin typeface="Arial" charset="0"/>
              </a:rPr>
              <a:t>The oxidizing agent contains the element that is reduced.</a:t>
            </a:r>
          </a:p>
          <a:p>
            <a:pPr algn="ctr">
              <a:buFontTx/>
              <a:buNone/>
            </a:pPr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2 Na(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  <a:cs typeface="Arial" charset="0"/>
              </a:rPr>
              <a:t>s</a:t>
            </a:r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) + Cl</a:t>
            </a:r>
            <a:r>
              <a:rPr lang="en-US" sz="2500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  <a:cs typeface="Arial" charset="0"/>
              </a:rPr>
              <a:t>g</a:t>
            </a:r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) </a:t>
            </a:r>
            <a:r>
              <a:rPr lang="en-US" sz="2500" dirty="0">
                <a:solidFill>
                  <a:srgbClr val="000000"/>
                </a:solidFill>
                <a:latin typeface="Arial" charset="0"/>
              </a:rPr>
              <a:t>→</a:t>
            </a:r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 2 </a:t>
            </a:r>
            <a:r>
              <a:rPr lang="en-US" sz="25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Na</a:t>
            </a:r>
            <a:r>
              <a:rPr lang="en-US" sz="2500" baseline="30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+</a:t>
            </a:r>
            <a:r>
              <a:rPr lang="en-US" sz="25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Cl</a:t>
            </a:r>
            <a:r>
              <a:rPr lang="en-US" sz="2500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–</a:t>
            </a:r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(</a:t>
            </a:r>
            <a:r>
              <a:rPr lang="en-US" sz="2500" i="1" dirty="0">
                <a:solidFill>
                  <a:srgbClr val="000000"/>
                </a:solidFill>
                <a:latin typeface="Arial" charset="0"/>
                <a:cs typeface="Arial" charset="0"/>
              </a:rPr>
              <a:t>s</a:t>
            </a:r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)</a:t>
            </a:r>
          </a:p>
          <a:p>
            <a:pPr algn="ctr">
              <a:buFontTx/>
              <a:buNone/>
            </a:pPr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Na is oxidized, while </a:t>
            </a:r>
            <a:r>
              <a:rPr lang="en-US" sz="2500" dirty="0" err="1">
                <a:solidFill>
                  <a:srgbClr val="000000"/>
                </a:solidFill>
                <a:latin typeface="Arial" charset="0"/>
                <a:cs typeface="Arial" charset="0"/>
              </a:rPr>
              <a:t>Cl</a:t>
            </a:r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 is reduced.</a:t>
            </a:r>
          </a:p>
          <a:p>
            <a:pPr algn="ctr">
              <a:buFontTx/>
              <a:buNone/>
            </a:pPr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Na is the reducing agent, and Cl</a:t>
            </a:r>
            <a:r>
              <a:rPr lang="en-US" sz="2500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 is the </a:t>
            </a:r>
            <a:b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r>
              <a:rPr lang="en-US" sz="2500" dirty="0">
                <a:solidFill>
                  <a:srgbClr val="000000"/>
                </a:solidFill>
                <a:latin typeface="Arial" charset="0"/>
                <a:cs typeface="Arial" charset="0"/>
              </a:rPr>
              <a:t>oxidizing agent.</a:t>
            </a:r>
            <a:endParaRPr lang="en-US" sz="2500" baseline="30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79202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Redox Reactions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ea typeface="+mn-ea"/>
                <a:cs typeface="+mn-cs"/>
              </a:rPr>
              <a:t>C</a:t>
            </a:r>
            <a:r>
              <a:rPr lang="en-US" b="1" dirty="0" smtClean="0">
                <a:ea typeface="+mn-ea"/>
                <a:cs typeface="+mn-cs"/>
              </a:rPr>
              <a:t>ombustion reactions </a:t>
            </a:r>
            <a:r>
              <a:rPr lang="en-US" dirty="0" smtClean="0">
                <a:ea typeface="+mn-ea"/>
                <a:cs typeface="+mn-cs"/>
              </a:rPr>
              <a:t>are characterized by the reaction of a substance with O</a:t>
            </a:r>
            <a:r>
              <a:rPr lang="en-US" baseline="-25000" dirty="0" smtClean="0">
                <a:ea typeface="+mn-ea"/>
                <a:cs typeface="+mn-cs"/>
              </a:rPr>
              <a:t>2</a:t>
            </a:r>
            <a:r>
              <a:rPr lang="en-US" dirty="0" smtClean="0">
                <a:ea typeface="+mn-ea"/>
                <a:cs typeface="+mn-cs"/>
              </a:rPr>
              <a:t> to form one or more oxygen-containing compounds, often including water. </a:t>
            </a:r>
          </a:p>
          <a:p>
            <a:pPr lvl="1">
              <a:defRPr/>
            </a:pPr>
            <a:r>
              <a:rPr lang="en-US" dirty="0" smtClean="0">
                <a:ea typeface="+mn-ea"/>
                <a:cs typeface="+mn-cs"/>
              </a:rPr>
              <a:t>Combustion reactions also emit heat. </a:t>
            </a: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For example, as you saw earlier in this chapter, natural gas (CH</a:t>
            </a:r>
            <a:r>
              <a:rPr lang="en-US" baseline="-25000" dirty="0" smtClean="0">
                <a:ea typeface="+mn-ea"/>
                <a:cs typeface="+mn-cs"/>
              </a:rPr>
              <a:t>4</a:t>
            </a:r>
            <a:r>
              <a:rPr lang="en-US" dirty="0" smtClean="0">
                <a:ea typeface="+mn-ea"/>
                <a:cs typeface="+mn-cs"/>
              </a:rPr>
              <a:t>) reacts with oxygen to form carbon dioxide and water:</a:t>
            </a:r>
          </a:p>
        </p:txBody>
      </p:sp>
      <p:sp>
        <p:nvSpPr>
          <p:cNvPr id="181250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Combustion Reactions</a:t>
            </a:r>
          </a:p>
        </p:txBody>
      </p:sp>
      <p:pic>
        <p:nvPicPr>
          <p:cNvPr id="181251" name="Picture 8" descr="C:\Documents and Settings\GEX User\Desktop\IRDVDs\50627 Tro IRDVD\Lecture\component\04_slide 86_mathtyp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5156200"/>
            <a:ext cx="85947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Ethanol, the alcohol in alcoholic beverages, also reacts with oxygen in a combustion reaction to form carbon dioxide and water.</a:t>
            </a:r>
          </a:p>
        </p:txBody>
      </p:sp>
      <p:sp>
        <p:nvSpPr>
          <p:cNvPr id="18329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7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>
                <a:solidFill>
                  <a:srgbClr val="ED6B06"/>
                </a:solidFill>
                <a:latin typeface="Arial" charset="0"/>
                <a:cs typeface="Arial" charset="0"/>
              </a:rPr>
              <a:t>Combustion</a:t>
            </a:r>
          </a:p>
        </p:txBody>
      </p:sp>
      <p:sp>
        <p:nvSpPr>
          <p:cNvPr id="183299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83300" name="Picture 9" descr="C:\Documents and Settings\GEX User\Desktop\IRDVDs\50627 Tro IRDVD\Lecture\component\04_slide 87_mathtyp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3806825"/>
            <a:ext cx="8416925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We use the ratio from the balanced chemical equation in the same way that we used the ratio from the pizza recipe.</a:t>
            </a:r>
          </a:p>
          <a:p>
            <a:pPr marL="742950" lvl="2" indent="-342900">
              <a:buFontTx/>
              <a:buNone/>
              <a:defRPr/>
            </a:pPr>
            <a:endParaRPr lang="en-US" sz="1800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742950" lvl="2" indent="-342900">
              <a:buFontTx/>
              <a:buNone/>
              <a:defRPr/>
            </a:pPr>
            <a:r>
              <a:rPr lang="en-US" dirty="0" smtClean="0">
                <a:solidFill>
                  <a:srgbClr val="000000"/>
                </a:solidFill>
                <a:ea typeface="+mn-ea"/>
                <a:cs typeface="+mn-cs"/>
              </a:rPr>
              <a:t>	The ratio of the coefficients acts as a conversion factor between the amount in moles of the reactants and products.</a:t>
            </a:r>
          </a:p>
          <a:p>
            <a:pPr marL="342900" lvl="1" indent="-342900">
              <a:buFontTx/>
              <a:buChar char="•"/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342900" lvl="1" indent="-342900">
              <a:buFontTx/>
              <a:buChar char="•"/>
              <a:defRPr/>
            </a:pP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  <a:p>
            <a:pPr marL="742950" lvl="2" indent="-342900">
              <a:defRPr/>
            </a:pPr>
            <a:endParaRPr lang="en-US" sz="1400" dirty="0" smtClean="0">
              <a:solidFill>
                <a:srgbClr val="000000"/>
              </a:solidFill>
            </a:endParaRPr>
          </a:p>
          <a:p>
            <a:pPr marL="742950" lvl="2" indent="-342900">
              <a:buFontTx/>
              <a:buNone/>
              <a:defRPr/>
            </a:pPr>
            <a:r>
              <a:rPr lang="en-US" dirty="0" smtClean="0">
                <a:solidFill>
                  <a:srgbClr val="000000"/>
                </a:solidFill>
              </a:rPr>
              <a:t>	The ratio acts as a conversion factor between the amount in moles of the reactant, C</a:t>
            </a:r>
            <a:r>
              <a:rPr lang="en-US" baseline="-25000" dirty="0" smtClean="0">
                <a:solidFill>
                  <a:srgbClr val="000000"/>
                </a:solidFill>
              </a:rPr>
              <a:t>8</a:t>
            </a:r>
            <a:r>
              <a:rPr lang="en-US" dirty="0" smtClean="0">
                <a:solidFill>
                  <a:srgbClr val="000000"/>
                </a:solidFill>
              </a:rPr>
              <a:t>H</a:t>
            </a:r>
            <a:r>
              <a:rPr lang="en-US" baseline="-25000" dirty="0" smtClean="0">
                <a:solidFill>
                  <a:srgbClr val="000000"/>
                </a:solidFill>
              </a:rPr>
              <a:t>18</a:t>
            </a:r>
            <a:r>
              <a:rPr lang="en-US" dirty="0" smtClean="0">
                <a:solidFill>
                  <a:srgbClr val="000000"/>
                </a:solidFill>
              </a:rPr>
              <a:t>, and the amount in moles of the product, CO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  <a:endParaRPr lang="en-US" dirty="0" smtClean="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945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0" y="0"/>
            <a:ext cx="9144000" cy="519113"/>
          </a:xfrm>
          <a:prstGeom prst="rect">
            <a:avLst/>
          </a:prstGeom>
          <a:solidFill>
            <a:srgbClr val="FFFFFF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0">
            <a:spAutoFit/>
          </a:bodyPr>
          <a:lstStyle/>
          <a:p>
            <a:pPr eaLnBrk="1" hangingPunct="1"/>
            <a:r>
              <a:rPr lang="en-US" sz="2800">
                <a:solidFill>
                  <a:srgbClr val="ED6B06"/>
                </a:solidFill>
                <a:latin typeface="Arial" charset="0"/>
                <a:cs typeface="Arial" charset="0"/>
              </a:rPr>
              <a:t>Making Molecules: Mole-to-Mole Conversions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228600" y="3886200"/>
            <a:ext cx="83820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 algn="ctr" eaLnBrk="1" hangingPunct="1">
              <a:spcAft>
                <a:spcPts val="600"/>
              </a:spcAft>
              <a:buFont typeface="Wingdings" pitchFamily="2" charset="2"/>
              <a:buNone/>
              <a:defRPr/>
            </a:pPr>
            <a:r>
              <a:rPr lang="en-US" sz="2200" b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</a:rPr>
              <a:t>2 C</a:t>
            </a:r>
            <a:r>
              <a:rPr lang="en-US" sz="2200" b="1" baseline="-25000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</a:rPr>
              <a:t>8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</a:rPr>
              <a:t>H</a:t>
            </a:r>
            <a:r>
              <a:rPr lang="en-US" sz="2200" b="1" baseline="-25000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</a:rPr>
              <a:t>18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</a:rPr>
              <a:t>(</a:t>
            </a:r>
            <a:r>
              <a:rPr lang="en-US" sz="2200" b="1" i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</a:rPr>
              <a:t>l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</a:rPr>
              <a:t>) + 25 O</a:t>
            </a:r>
            <a:r>
              <a:rPr lang="en-US" sz="2200" b="1" baseline="-25000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</a:rPr>
              <a:t>2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</a:rPr>
              <a:t>(</a:t>
            </a:r>
            <a:r>
              <a:rPr lang="en-US" sz="2200" b="1" i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</a:rPr>
              <a:t>g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</a:rPr>
              <a:t>) 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 16 CO</a:t>
            </a:r>
            <a:r>
              <a:rPr lang="en-US" sz="2200" b="1" baseline="-25000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2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(</a:t>
            </a:r>
            <a:r>
              <a:rPr lang="en-US" sz="2200" b="1" i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g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) + 18 H</a:t>
            </a:r>
            <a:r>
              <a:rPr lang="en-US" sz="2200" b="1" baseline="-25000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2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O(</a:t>
            </a:r>
            <a:r>
              <a:rPr lang="en-US" sz="2200" b="1" i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g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)</a:t>
            </a:r>
          </a:p>
          <a:p>
            <a:pPr algn="ctr" eaLnBrk="1" hangingPunct="1">
              <a:defRPr/>
            </a:pPr>
            <a:r>
              <a:rPr lang="en-US" sz="2200" b="1" dirty="0" err="1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</a:rPr>
              <a:t>stoichiometric</a:t>
            </a:r>
            <a:r>
              <a:rPr lang="en-US" sz="2200" b="1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</a:rPr>
              <a:t> ratio: 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2 moles C</a:t>
            </a:r>
            <a:r>
              <a:rPr lang="en-US" sz="2200" baseline="-25000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8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H</a:t>
            </a:r>
            <a:r>
              <a:rPr lang="en-US" sz="2200" baseline="-25000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18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 : 16 moles CO</a:t>
            </a:r>
            <a:r>
              <a:rPr lang="en-US" sz="2200" baseline="-25000" dirty="0">
                <a:solidFill>
                  <a:srgbClr val="000000"/>
                </a:solidFill>
                <a:latin typeface="+mn-lt"/>
                <a:ea typeface="ヒラギノ角ゴ Pro W3" charset="-128"/>
                <a:cs typeface="+mn-cs"/>
                <a:sym typeface="Symbol" pitchFamily="18" charset="2"/>
              </a:rPr>
              <a:t>2</a:t>
            </a:r>
            <a:endParaRPr lang="en-US" sz="2200" dirty="0">
              <a:solidFill>
                <a:srgbClr val="000000"/>
              </a:solidFill>
              <a:latin typeface="+mn-lt"/>
              <a:ea typeface="ヒラギノ角ゴ Pro W3" charset="-128"/>
              <a:cs typeface="+mn-cs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475&quot;/&gt;&lt;/object&gt;&lt;object type=&quot;3&quot; unique_id=&quot;10004&quot;&gt;&lt;property id=&quot;20148&quot; value=&quot;5&quot;/&gt;&lt;property id=&quot;20300&quot; value=&quot;Slide 2 - &amp;quot;The Greenhouse Effect&amp;quot;&quot;/&gt;&lt;property id=&quot;20307&quot; value=&quot;353&quot;/&gt;&lt;/object&gt;&lt;object type=&quot;3&quot; unique_id=&quot;10005&quot;&gt;&lt;property id=&quot;20148&quot; value=&quot;5&quot;/&gt;&lt;property id=&quot;20300&quot; value=&quot;Slide 3 - &amp;quot;Global Warming&amp;quot;&quot;/&gt;&lt;property id=&quot;20307&quot; value=&quot;352&quot;/&gt;&lt;/object&gt;&lt;object type=&quot;3&quot; unique_id=&quot;10006&quot;&gt;&lt;property id=&quot;20148&quot; value=&quot;5&quot;/&gt;&lt;property id=&quot;20300&quot; value=&quot;Slide 4 - &amp;quot;The Sources of Increased CO2&amp;quot;&quot;/&gt;&lt;property id=&quot;20307&quot; value=&quot;351&quot;/&gt;&lt;/object&gt;&lt;object type=&quot;3&quot; unique_id=&quot;10007&quot;&gt;&lt;property id=&quot;20148&quot; value=&quot;5&quot;/&gt;&lt;property id=&quot;20300&quot; value=&quot;Slide 5 - &amp;quot;Reaction Stoichiometry: How Much Carbon Dioxide?&amp;quot;&quot;/&gt;&lt;property id=&quot;20307&quot; value=&quot;354&quot;/&gt;&lt;/object&gt;&lt;object type=&quot;3&quot; unique_id=&quot;10008&quot;&gt;&lt;property id=&quot;20148&quot; value=&quot;5&quot;/&gt;&lt;property id=&quot;20300&quot; value=&quot;Slide 6 - &amp;quot;Quantities in Chemical Reactions&amp;quot;&quot;/&gt;&lt;property id=&quot;20307&quot; value=&quot;355&quot;/&gt;&lt;/object&gt;&lt;object type=&quot;3&quot; unique_id=&quot;10009&quot;&gt;&lt;property id=&quot;20148&quot; value=&quot;5&quot;/&gt;&lt;property id=&quot;20300&quot; value=&quot;Slide 7 - &amp;quot;Reaction Stoichiometry&amp;quot;&quot;/&gt;&lt;property id=&quot;20307&quot; value=&quot;356&quot;/&gt;&lt;/object&gt;&lt;object type=&quot;3&quot; unique_id=&quot;10010&quot;&gt;&lt;property id=&quot;20148&quot; value=&quot;5&quot;/&gt;&lt;property id=&quot;20300&quot; value=&quot;Slide 8 - &amp;quot;Making Pizza&amp;quot;&quot;/&gt;&lt;property id=&quot;20307&quot; value=&quot;357&quot;/&gt;&lt;/object&gt;&lt;object type=&quot;3&quot; unique_id=&quot;10011&quot;&gt;&lt;property id=&quot;20148&quot; value=&quot;5&quot;/&gt;&lt;property id=&quot;20300&quot; value=&quot;Slide 9 - &amp;quot;Making Molecules: Mole-to-Mole Conversions&amp;quot;&quot;/&gt;&lt;property id=&quot;20307&quot; value=&quot;358&quot;/&gt;&lt;/object&gt;&lt;object type=&quot;3&quot; unique_id=&quot;10012&quot;&gt;&lt;property id=&quot;20148&quot; value=&quot;5&quot;/&gt;&lt;property id=&quot;20300&quot; value=&quot;Slide 10 - &amp;quot;Suppose That We Burn 22.0 Moles of C8H18; How Many Moles of CO2 Form?&amp;quot;&quot;/&gt;&lt;property id=&quot;20307&quot; value=&quot;359&quot;/&gt;&lt;/object&gt;&lt;object type=&quot;3&quot; unique_id=&quot;10013&quot;&gt;&lt;property id=&quot;20148&quot; value=&quot;5&quot;/&gt;&lt;property id=&quot;20300&quot; value=&quot;Slide 11 - &amp;quot;Limiting Reactant, Theoretical Yield&amp;quot;&quot;/&gt;&lt;property id=&quot;20307&quot; value=&quot;368&quot;/&gt;&lt;/object&gt;&lt;object type=&quot;3&quot; unique_id=&quot;10014&quot;&gt;&lt;property id=&quot;20148&quot; value=&quot;5&quot;/&gt;&lt;property id=&quot;20300&quot; value=&quot;Slide 12 - &amp;quot;Limiting Reactant&amp;quot;&quot;/&gt;&lt;property id=&quot;20307&quot; value=&quot;369&quot;/&gt;&lt;/object&gt;&lt;object type=&quot;3&quot; unique_id=&quot;10015&quot;&gt;&lt;property id=&quot;20148&quot; value=&quot;5&quot;/&gt;&lt;property id=&quot;20300&quot; value=&quot;Slide 13 - &amp;quot;Theoretical Yield&amp;quot;&quot;/&gt;&lt;property id=&quot;20307&quot; value=&quot;370&quot;/&gt;&lt;/object&gt;&lt;object type=&quot;3&quot; unique_id=&quot;10016&quot;&gt;&lt;property id=&quot;20148&quot; value=&quot;5&quot;/&gt;&lt;property id=&quot;20300&quot; value=&quot;Slide 14 - &amp;quot;In a Chemical Reaction&amp;quot;&quot;/&gt;&lt;property id=&quot;20307&quot; value=&quot;371&quot;/&gt;&lt;/object&gt;&lt;object type=&quot;3&quot; unique_id=&quot;10017&quot;&gt;&lt;property id=&quot;20148&quot; value=&quot;5&quot;/&gt;&lt;property id=&quot;20300&quot; value=&quot;Slide 15 - &amp;quot;More Making Pizzas&amp;quot;&quot;/&gt;&lt;property id=&quot;20307&quot; value=&quot;372&quot;/&gt;&lt;/object&gt;&lt;object type=&quot;3&quot; unique_id=&quot;10018&quot;&gt;&lt;property id=&quot;20148&quot; value=&quot;5&quot;/&gt;&lt;property id=&quot;20300&quot; value=&quot;Slide 16 - &amp;quot;Summarizing Limiting Reactant and Yield&amp;quot;&quot;/&gt;&lt;property id=&quot;20307&quot; value=&quot;373&quot;/&gt;&lt;/object&gt;&lt;object type=&quot;3&quot; unique_id=&quot;10019&quot;&gt;&lt;property id=&quot;20148&quot; value=&quot;5&quot;/&gt;&lt;property id=&quot;20300&quot; value=&quot;Slide 17 - &amp;quot;Summarizing Limiting Reactant and Yield&amp;quot;&quot;/&gt;&lt;property id=&quot;20307&quot; value=&quot;374&quot;/&gt;&lt;/object&gt;&lt;object type=&quot;3&quot; unique_id=&quot;10020&quot;&gt;&lt;property id=&quot;20148&quot; value=&quot;5&quot;/&gt;&lt;property id=&quot;20300&quot; value=&quot;Slide 18 - &amp;quot;Apply These Concepts to a Chemical Reaction&amp;quot;&quot;/&gt;&lt;property id=&quot;20307&quot; value=&quot;375&quot;/&gt;&lt;/object&gt;&lt;object type=&quot;3&quot; unique_id=&quot;10021&quot;&gt;&lt;property id=&quot;20148&quot; value=&quot;5&quot;/&gt;&lt;property id=&quot;20300&quot; value=&quot;Slide 19 - &amp;quot;Combustion of Methane&amp;quot;&quot;/&gt;&lt;property id=&quot;20307&quot; value=&quot;376&quot;/&gt;&lt;/object&gt;&lt;object type=&quot;3&quot; unique_id=&quot;10022&quot;&gt;&lt;property id=&quot;20148&quot; value=&quot;5&quot;/&gt;&lt;property id=&quot;20300&quot; value=&quot;Slide 20 - &amp;quot;Combustion of Methane&amp;quot;&quot;/&gt;&lt;property id=&quot;20307&quot; value=&quot;377&quot;/&gt;&lt;/object&gt;&lt;object type=&quot;3&quot; unique_id=&quot;10025&quot;&gt;&lt;property id=&quot;20148&quot; value=&quot;5&quot;/&gt;&lt;property id=&quot;20300&quot; value=&quot;Slide 21 - &amp;quot;Solution Concentration and Solution Stoichiometry&amp;quot;&quot;/&gt;&lt;property id=&quot;20307&quot; value=&quot;385&quot;/&gt;&lt;/object&gt;&lt;object type=&quot;3&quot; unique_id=&quot;10026&quot;&gt;&lt;property id=&quot;20148&quot; value=&quot;5&quot;/&gt;&lt;property id=&quot;20300&quot; value=&quot;Slide 22 - &amp;quot;Solution Concentration&amp;quot;&quot;/&gt;&lt;property id=&quot;20307&quot; value=&quot;386&quot;/&gt;&lt;/object&gt;&lt;object type=&quot;3&quot; unique_id=&quot;10027&quot;&gt;&lt;property id=&quot;20148&quot; value=&quot;5&quot;/&gt;&lt;property id=&quot;20300&quot; value=&quot;Slide 23 - &amp;quot;Solution Concentration&amp;quot;&quot;/&gt;&lt;property id=&quot;20307&quot; value=&quot;388&quot;/&gt;&lt;/object&gt;&lt;object type=&quot;3&quot; unique_id=&quot;10028&quot;&gt;&lt;property id=&quot;20148&quot; value=&quot;5&quot;/&gt;&lt;property id=&quot;20300&quot; value=&quot;Slide 24 - &amp;quot;Solution Concentration: Molarity&amp;quot;&quot;/&gt;&lt;property id=&quot;20307&quot; value=&quot;387&quot;/&gt;&lt;/object&gt;&lt;object type=&quot;3&quot; unique_id=&quot;10029&quot;&gt;&lt;property id=&quot;20148&quot; value=&quot;5&quot;/&gt;&lt;property id=&quot;20300&quot; value=&quot;Slide 25 - &amp;quot;Preparing 1 L of a 1.00 M NaCl Solution&amp;quot;&quot;/&gt;&lt;property id=&quot;20307&quot; value=&quot;389&quot;/&gt;&lt;/object&gt;&lt;object type=&quot;3&quot; unique_id=&quot;10030&quot;&gt;&lt;property id=&quot;20148&quot; value=&quot;5&quot;/&gt;&lt;property id=&quot;20300&quot; value=&quot;Slide 26 - &amp;quot;Using Molarity in Calculations&amp;quot;&quot;/&gt;&lt;property id=&quot;20307&quot; value=&quot;392&quot;/&gt;&lt;/object&gt;&lt;object type=&quot;3&quot; unique_id=&quot;10031&quot;&gt;&lt;property id=&quot;20148&quot; value=&quot;5&quot;/&gt;&lt;property id=&quot;20300&quot; value=&quot;Slide 27 - &amp;quot;Solution Dilution&amp;quot;&quot;/&gt;&lt;property id=&quot;20307&quot; value=&quot;395&quot;/&gt;&lt;/object&gt;&lt;object type=&quot;3&quot; unique_id=&quot;10032&quot;&gt;&lt;property id=&quot;20148&quot; value=&quot;5&quot;/&gt;&lt;property id=&quot;20300&quot; value=&quot;Slide 28 - &amp;quot;Preparing 3.00 L of 0.500 M CaCl2 from a 10.0 M Stock Solution&amp;quot;&quot;/&gt;&lt;property id=&quot;20307&quot; value=&quot;396&quot;/&gt;&lt;/object&gt;&lt;object type=&quot;3&quot; unique_id=&quot;10033&quot;&gt;&lt;property id=&quot;20148&quot; value=&quot;5&quot;/&gt;&lt;property id=&quot;20300&quot; value=&quot;Slide 29 - &amp;quot;Solution Stoichiometry&amp;quot;&quot;/&gt;&lt;property id=&quot;20307&quot; value=&quot;399&quot;/&gt;&lt;/object&gt;&lt;object type=&quot;3&quot; unique_id=&quot;10034&quot;&gt;&lt;property id=&quot;20148&quot; value=&quot;5&quot;/&gt;&lt;property id=&quot;20300&quot; value=&quot;Slide 30 - &amp;quot;Types of Aqueous Solutions and Solubility&amp;quot;&quot;/&gt;&lt;property id=&quot;20307&quot; value=&quot;402&quot;/&gt;&lt;/object&gt;&lt;object type=&quot;3&quot; unique_id=&quot;10035&quot;&gt;&lt;property id=&quot;20148&quot; value=&quot;5&quot;/&gt;&lt;property id=&quot;20300&quot; value=&quot;Slide 31 - &amp;quot;What Happens When a Solute Dissolves?&amp;quot;&quot;/&gt;&lt;property id=&quot;20307&quot; value=&quot;403&quot;/&gt;&lt;/object&gt;&lt;object type=&quot;3&quot; unique_id=&quot;10036&quot;&gt;&lt;property id=&quot;20148&quot; value=&quot;5&quot;/&gt;&lt;property id=&quot;20300&quot; value=&quot;Slide 32 - &amp;quot;Charge Distribution in a Water Molecule&amp;quot;&quot;/&gt;&lt;property id=&quot;20307&quot; value=&quot;404&quot;/&gt;&lt;/object&gt;&lt;object type=&quot;3&quot; unique_id=&quot;10037&quot;&gt;&lt;property id=&quot;20148&quot; value=&quot;5&quot;/&gt;&lt;property id=&quot;20300&quot; value=&quot;Slide 33 - &amp;quot;Solute and Solvent Interactions in a Sodium Chloride Solution&amp;quot;&quot;/&gt;&lt;property id=&quot;20307&quot; value=&quot;405&quot;/&gt;&lt;/object&gt;&lt;object type=&quot;3&quot; unique_id=&quot;10038&quot;&gt;&lt;property id=&quot;20148&quot; value=&quot;5&quot;/&gt;&lt;property id=&quot;20300&quot; value=&quot;Slide 34 - &amp;quot;Sodium Chloride Dissolving in Water&amp;quot;&quot;/&gt;&lt;property id=&quot;20307&quot; value=&quot;407&quot;/&gt;&lt;/object&gt;&lt;object type=&quot;3&quot; unique_id=&quot;10039&quot;&gt;&lt;property id=&quot;20148&quot; value=&quot;5&quot;/&gt;&lt;property id=&quot;20300&quot; value=&quot;Slide 35 - &amp;quot;Electrolyte and Nonelectrolyte Solutions&amp;quot;&quot;/&gt;&lt;property id=&quot;20307&quot; value=&quot;408&quot;/&gt;&lt;/object&gt;&lt;object type=&quot;3&quot; unique_id=&quot;10040&quot;&gt;&lt;property id=&quot;20148&quot; value=&quot;5&quot;/&gt;&lt;property id=&quot;20300&quot; value=&quot;Slide 36 - &amp;quot;Electrolyte and Nonelectrolyte Solutions&amp;quot;&quot;/&gt;&lt;property id=&quot;20307&quot; value=&quot;409&quot;/&gt;&lt;/object&gt;&lt;object type=&quot;3&quot; unique_id=&quot;10041&quot;&gt;&lt;property id=&quot;20148&quot; value=&quot;5&quot;/&gt;&lt;property id=&quot;20300&quot; value=&quot;Slide 37 - &amp;quot;Salt versus Sugar Dissolved in Water &amp;quot;&quot;/&gt;&lt;property id=&quot;20307&quot; value=&quot;406&quot;/&gt;&lt;/object&gt;&lt;object type=&quot;3&quot; unique_id=&quot;10042&quot;&gt;&lt;property id=&quot;20148&quot; value=&quot;5&quot;/&gt;&lt;property id=&quot;20300&quot; value=&quot;Slide 38 - &amp;quot;Binary Acids&amp;quot;&quot;/&gt;&lt;property id=&quot;20307&quot; value=&quot;410&quot;/&gt;&lt;/object&gt;&lt;object type=&quot;3&quot; unique_id=&quot;10043&quot;&gt;&lt;property id=&quot;20148&quot; value=&quot;5&quot;/&gt;&lt;property id=&quot;20300&quot; value=&quot;Slide 39 - &amp;quot;Strong and Weak Electrolytes&amp;quot;&quot;/&gt;&lt;property id=&quot;20307&quot; value=&quot;411&quot;/&gt;&lt;/object&gt;&lt;object type=&quot;3&quot; unique_id=&quot;10044&quot;&gt;&lt;property id=&quot;20148&quot; value=&quot;5&quot;/&gt;&lt;property id=&quot;20300&quot; value=&quot;Slide 40 - &amp;quot;Classes of Dissolved Materials&amp;quot;&quot;/&gt;&lt;property id=&quot;20307&quot; value=&quot;412&quot;/&gt;&lt;/object&gt;&lt;object type=&quot;3&quot; unique_id=&quot;10045&quot;&gt;&lt;property id=&quot;20148&quot; value=&quot;5&quot;/&gt;&lt;property id=&quot;20300&quot; value=&quot;Slide 41 - &amp;quot;Dissociation and Ionization&amp;quot;&quot;/&gt;&lt;property id=&quot;20307&quot; value=&quot;414&quot;/&gt;&lt;/object&gt;&lt;object type=&quot;3&quot; unique_id=&quot;10046&quot;&gt;&lt;property id=&quot;20148&quot; value=&quot;5&quot;/&gt;&lt;property id=&quot;20300&quot; value=&quot;Slide 42 - &amp;quot;The Solubility of Ionic Compounds&amp;quot;&quot;/&gt;&lt;property id=&quot;20307&quot; value=&quot;413&quot;/&gt;&lt;/object&gt;&lt;object type=&quot;3&quot; unique_id=&quot;10047&quot;&gt;&lt;property id=&quot;20148&quot; value=&quot;5&quot;/&gt;&lt;property id=&quot;20300&quot; value=&quot;Slide 43 - &amp;quot;Solubility of Salts&amp;quot;&quot;/&gt;&lt;property id=&quot;20307&quot; value=&quot;417&quot;/&gt;&lt;/object&gt;&lt;object type=&quot;3&quot; unique_id=&quot;10048&quot;&gt;&lt;property id=&quot;20148&quot; value=&quot;5&quot;/&gt;&lt;property id=&quot;20300&quot; value=&quot;Slide 44 - &amp;quot;When Will a Salt Dissolve?&amp;quot;&quot;/&gt;&lt;property id=&quot;20307&quot; value=&quot;415&quot;/&gt;&lt;/object&gt;&lt;object type=&quot;3&quot; unique_id=&quot;10049&quot;&gt;&lt;property id=&quot;20148&quot; value=&quot;5&quot;/&gt;&lt;property id=&quot;20300&quot; value=&quot;Slide 45 - &amp;quot;Solubility Rules&amp;quot;&quot;/&gt;&lt;property id=&quot;20307&quot; value=&quot;416&quot;/&gt;&lt;/object&gt;&lt;object type=&quot;3&quot; unique_id=&quot;10050&quot;&gt;&lt;property id=&quot;20148&quot; value=&quot;5&quot;/&gt;&lt;property id=&quot;20300&quot; value=&quot;Slide 46 - &amp;quot;Precipitation Reactions&amp;quot;&quot;/&gt;&lt;property id=&quot;20307&quot; value=&quot;418&quot;/&gt;&lt;/object&gt;&lt;object type=&quot;3&quot; unique_id=&quot;10051&quot;&gt;&lt;property id=&quot;20148&quot; value=&quot;5&quot;/&gt;&lt;property id=&quot;20300&quot; value=&quot;Slide 47 - &amp;quot;Precipitation of Lead(II) Iodide&amp;quot;&quot;/&gt;&lt;property id=&quot;20307&quot; value=&quot;420&quot;/&gt;&lt;/object&gt;&lt;object type=&quot;3&quot; unique_id=&quot;10052&quot;&gt;&lt;property id=&quot;20148&quot; value=&quot;5&quot;/&gt;&lt;property id=&quot;20300&quot; value=&quot;Slide 48 - &amp;quot;No Precipitation Means No Reaction&amp;quot;&quot;/&gt;&lt;property id=&quot;20307&quot; value=&quot;422&quot;/&gt;&lt;/object&gt;&lt;object type=&quot;3&quot; unique_id=&quot;10053&quot;&gt;&lt;property id=&quot;20148&quot; value=&quot;5&quot;/&gt;&lt;property id=&quot;20300&quot; value=&quot;Slide 49 - &amp;quot; Predicting Precipitation Reactions&amp;quot;&quot;/&gt;&lt;property id=&quot;20307&quot; value=&quot;421&quot;/&gt;&lt;/object&gt;&lt;object type=&quot;3&quot; unique_id=&quot;10054&quot;&gt;&lt;property id=&quot;20148&quot; value=&quot;5&quot;/&gt;&lt;property id=&quot;20300&quot; value=&quot;Slide 50 - &amp;quot;Predicting Precipitation Reactions&amp;quot;&quot;/&gt;&lt;property id=&quot;20307&quot; value=&quot;423&quot;/&gt;&lt;/object&gt;&lt;object type=&quot;3&quot; unique_id=&quot;10055&quot;&gt;&lt;property id=&quot;20148&quot; value=&quot;5&quot;/&gt;&lt;property id=&quot;20300&quot; value=&quot;Slide 51 - &amp;quot;Predicting Precipitation Reactions&amp;quot;&quot;/&gt;&lt;property id=&quot;20307&quot; value=&quot;424&quot;/&gt;&lt;/object&gt;&lt;object type=&quot;3&quot; unique_id=&quot;10056&quot;&gt;&lt;property id=&quot;20148&quot; value=&quot;5&quot;/&gt;&lt;property id=&quot;20300&quot; value=&quot;Slide 52 - &amp;quot;Representing Aqueous Reactions&amp;quot;&quot;/&gt;&lt;property id=&quot;20307&quot; value=&quot;429&quot;/&gt;&lt;/object&gt;&lt;object type=&quot;3&quot; unique_id=&quot;10057&quot;&gt;&lt;property id=&quot;20148&quot; value=&quot;5&quot;/&gt;&lt;property id=&quot;20300&quot; value=&quot;Slide 53 - &amp;quot;Ionic Equation&amp;quot;&quot;/&gt;&lt;property id=&quot;20307&quot; value=&quot;430&quot;/&gt;&lt;/object&gt;&lt;object type=&quot;3&quot; unique_id=&quot;10058&quot;&gt;&lt;property id=&quot;20148&quot; value=&quot;5&quot;/&gt;&lt;property id=&quot;20300&quot; value=&quot;Slide 54 - &amp;quot;Ionic Equation&amp;quot;&quot;/&gt;&lt;property id=&quot;20307&quot; value=&quot;431&quot;/&gt;&lt;/object&gt;&lt;object type=&quot;3&quot; unique_id=&quot;10059&quot;&gt;&lt;property id=&quot;20148&quot; value=&quot;5&quot;/&gt;&lt;property id=&quot;20300&quot; value=&quot;Slide 55 - &amp;quot;Net Ionic Equation&amp;quot;&quot;/&gt;&lt;property id=&quot;20307&quot; value=&quot;432&quot;/&gt;&lt;/object&gt;&lt;object type=&quot;3&quot; unique_id=&quot;10060&quot;&gt;&lt;property id=&quot;20148&quot; value=&quot;5&quot;/&gt;&lt;property id=&quot;20300&quot; value=&quot;Slide 56 - &amp;quot;Examples&amp;quot;&quot;/&gt;&lt;property id=&quot;20307&quot; value=&quot;433&quot;/&gt;&lt;/object&gt;&lt;object type=&quot;3&quot; unique_id=&quot;10061&quot;&gt;&lt;property id=&quot;20148&quot; value=&quot;5&quot;/&gt;&lt;property id=&quot;20300&quot; value=&quot;Slide 57 - &amp;quot;Acid–Base and Gas-Evolution Reactions&amp;quot;&quot;/&gt;&lt;property id=&quot;20307&quot; value=&quot;435&quot;/&gt;&lt;/object&gt;&lt;object type=&quot;3&quot; unique_id=&quot;10062&quot;&gt;&lt;property id=&quot;20148&quot; value=&quot;5&quot;/&gt;&lt;property id=&quot;20300&quot; value=&quot;Slide 58 - &amp;quot;Acid–Base and Gas-Evolution Reactions&amp;quot;&quot;/&gt;&lt;property id=&quot;20307&quot; value=&quot;436&quot;/&gt;&lt;/object&gt;&lt;object type=&quot;3&quot; unique_id=&quot;10063&quot;&gt;&lt;property id=&quot;20148&quot; value=&quot;5&quot;/&gt;&lt;property id=&quot;20300&quot; value=&quot;Slide 59 - &amp;quot;Acid–Base Reactions&amp;quot;&quot;/&gt;&lt;property id=&quot;20307&quot; value=&quot;437&quot;/&gt;&lt;/object&gt;&lt;object type=&quot;3&quot; unique_id=&quot;10064&quot;&gt;&lt;property id=&quot;20148&quot; value=&quot;5&quot;/&gt;&lt;property id=&quot;20300&quot; value=&quot;Slide 60 - &amp;quot;Acid–Base Reactions&amp;quot;&quot;/&gt;&lt;property id=&quot;20307&quot; value=&quot;438&quot;/&gt;&lt;/object&gt;&lt;object type=&quot;3&quot; unique_id=&quot;10065&quot;&gt;&lt;property id=&quot;20148&quot; value=&quot;5&quot;/&gt;&lt;property id=&quot;20300&quot; value=&quot;Slide 61 - &amp;quot;Acids and Bases in Solution&amp;quot;&quot;/&gt;&lt;property id=&quot;20307&quot; value=&quot;439&quot;/&gt;&lt;/object&gt;&lt;object type=&quot;3&quot; unique_id=&quot;10066&quot;&gt;&lt;property id=&quot;20148&quot; value=&quot;5&quot;/&gt;&lt;property id=&quot;20300&quot; value=&quot;Slide 62 - &amp;quot;Acid–Base Reaction&amp;quot;&quot;/&gt;&lt;property id=&quot;20307&quot; value=&quot;441&quot;/&gt;&lt;/object&gt;&lt;object type=&quot;3&quot; unique_id=&quot;10067&quot;&gt;&lt;property id=&quot;20148&quot; value=&quot;5&quot;/&gt;&lt;property id=&quot;20300&quot; value=&quot;Slide 63 - &amp;quot;Some Common Acids and Bases&amp;quot;&quot;/&gt;&lt;property id=&quot;20307&quot; value=&quot;440&quot;/&gt;&lt;/object&gt;&lt;object type=&quot;3&quot; unique_id=&quot;10068&quot;&gt;&lt;property id=&quot;20148&quot; value=&quot;5&quot;/&gt;&lt;property id=&quot;20300&quot; value=&quot;Slide 64 - &amp;quot;Predict the Product of the Reactions&amp;quot;&quot;/&gt;&lt;property id=&quot;20307&quot; value=&quot;446&quot;/&gt;&lt;/object&gt;&lt;object type=&quot;3&quot; unique_id=&quot;10069&quot;&gt;&lt;property id=&quot;20148&quot; value=&quot;5&quot;/&gt;&lt;property id=&quot;20300&quot; value=&quot;Slide 65 - &amp;quot;Acid–Base Titrations&amp;quot;&quot;/&gt;&lt;property id=&quot;20307&quot; value=&quot;445&quot;/&gt;&lt;/object&gt;&lt;object type=&quot;3&quot; unique_id=&quot;10070&quot;&gt;&lt;property id=&quot;20148&quot; value=&quot;5&quot;/&gt;&lt;property id=&quot;20300&quot; value=&quot;Slide 66 - &amp;quot;Acid–Base Titrations&amp;quot;&quot;/&gt;&lt;property id=&quot;20307&quot; value=&quot;447&quot;/&gt;&lt;/object&gt;&lt;object type=&quot;3&quot; unique_id=&quot;10071&quot;&gt;&lt;property id=&quot;20148&quot; value=&quot;5&quot;/&gt;&lt;property id=&quot;20300&quot; value=&quot;Slide 67 - &amp;quot;Acid–Base Titration&amp;quot;&quot;/&gt;&lt;property id=&quot;20307&quot; value=&quot;448&quot;/&gt;&lt;/object&gt;&lt;object type=&quot;3&quot; unique_id=&quot;10072&quot;&gt;&lt;property id=&quot;20148&quot; value=&quot;5&quot;/&gt;&lt;property id=&quot;20300&quot; value=&quot;Slide 68 - &amp;quot;Titration&amp;quot;&quot;/&gt;&lt;property id=&quot;20307&quot; value=&quot;449&quot;/&gt;&lt;/object&gt;&lt;object type=&quot;3&quot; unique_id=&quot;10073&quot;&gt;&lt;property id=&quot;20148&quot; value=&quot;5&quot;/&gt;&lt;property id=&quot;20300&quot; value=&quot;Slide 69 - &amp;quot;Gas-Evolving Reactions&amp;quot;&quot;/&gt;&lt;property id=&quot;20307&quot; value=&quot;452&quot;/&gt;&lt;/object&gt;&lt;object type=&quot;3&quot; unique_id=&quot;10074&quot;&gt;&lt;property id=&quot;20148&quot; value=&quot;5&quot;/&gt;&lt;property id=&quot;20300&quot; value=&quot;Slide 70 - &amp;quot;Gas-Evolution Reaction&amp;quot;&quot;/&gt;&lt;property id=&quot;20307&quot; value=&quot;453&quot;/&gt;&lt;/object&gt;&lt;object type=&quot;3&quot; unique_id=&quot;10075&quot;&gt;&lt;property id=&quot;20148&quot; value=&quot;5&quot;/&gt;&lt;property id=&quot;20300&quot; value=&quot;Slide 71 - &amp;quot;Types of Compounds That Undergo Gas-Evolution Reactions&amp;quot;&quot;/&gt;&lt;property id=&quot;20307&quot; value=&quot;454&quot;/&gt;&lt;/object&gt;&lt;object type=&quot;3&quot; unique_id=&quot;10076&quot;&gt;&lt;property id=&quot;20148&quot; value=&quot;5&quot;/&gt;&lt;property id=&quot;20300&quot; value=&quot;Slide 72 - &amp;quot;Oxidation–Reduction Reactions&amp;quot;&quot;/&gt;&lt;property id=&quot;20307&quot; value=&quot;457&quot;/&gt;&lt;/object&gt;&lt;object type=&quot;3&quot; unique_id=&quot;10077&quot;&gt;&lt;property id=&quot;20148&quot; value=&quot;5&quot;/&gt;&lt;property id=&quot;20300&quot; value=&quot;Slide 73 - &amp;quot;Combustion as Redox&amp;quot;&quot;/&gt;&lt;property id=&quot;20307&quot; value=&quot;458&quot;/&gt;&lt;/object&gt;&lt;object type=&quot;3&quot; unique_id=&quot;10078&quot;&gt;&lt;property id=&quot;20148&quot; value=&quot;5&quot;/&gt;&lt;property id=&quot;20300&quot; value=&quot;Slide 74 - &amp;quot;Redox without Combustion&amp;quot;&quot;/&gt;&lt;property id=&quot;20307&quot; value=&quot;459&quot;/&gt;&lt;/object&gt;&lt;object type=&quot;3&quot; unique_id=&quot;10079&quot;&gt;&lt;property id=&quot;20148&quot; value=&quot;5&quot;/&gt;&lt;property id=&quot;20300&quot; value=&quot;Slide 75 - &amp;quot;Reactions of Metals with Nonmetals&amp;quot;&quot;/&gt;&lt;property id=&quot;20307&quot; value=&quot;460&quot;/&gt;&lt;/object&gt;&lt;object type=&quot;3&quot; unique_id=&quot;10080&quot;&gt;&lt;property id=&quot;20148&quot; value=&quot;5&quot;/&gt;&lt;property id=&quot;20300&quot; value=&quot;Slide 76 - &amp;quot;Redox Reaction&amp;quot;&quot;/&gt;&lt;property id=&quot;20307&quot; value=&quot;461&quot;/&gt;&lt;/object&gt;&lt;object type=&quot;3&quot; unique_id=&quot;10081&quot;&gt;&lt;property id=&quot;20148&quot; value=&quot;5&quot;/&gt;&lt;property id=&quot;20300&quot; value=&quot;Slide 77 - &amp;quot;Oxidation and Reduction&amp;quot;&quot;/&gt;&lt;property id=&quot;20307&quot; value=&quot;462&quot;/&gt;&lt;/object&gt;&lt;object type=&quot;3&quot; unique_id=&quot;10082&quot;&gt;&lt;property id=&quot;20148&quot; value=&quot;5&quot;/&gt;&lt;property id=&quot;20300&quot; value=&quot;Slide 78 - &amp;quot;Oxidation States&amp;quot;&quot;/&gt;&lt;property id=&quot;20307&quot; value=&quot;463&quot;/&gt;&lt;/object&gt;&lt;object type=&quot;3&quot; unique_id=&quot;10083&quot;&gt;&lt;property id=&quot;20148&quot; value=&quot;5&quot;/&gt;&lt;property id=&quot;20300&quot; value=&quot;Slide 79 - &amp;quot;Rules for Assigning Oxidation States&amp;quot;&quot;/&gt;&lt;property id=&quot;20307&quot; value=&quot;464&quot;/&gt;&lt;/object&gt;&lt;object type=&quot;3&quot; unique_id=&quot;10084&quot;&gt;&lt;property id=&quot;20148&quot; value=&quot;5&quot;/&gt;&lt;property id=&quot;20300&quot; value=&quot;Slide 80 - &amp;quot;Rules for Assigning Oxidation States&amp;quot;&quot;/&gt;&lt;property id=&quot;20307&quot; value=&quot;465&quot;/&gt;&lt;/object&gt;&lt;object type=&quot;3&quot; unique_id=&quot;10085&quot;&gt;&lt;property id=&quot;20148&quot; value=&quot;5&quot;/&gt;&lt;property id=&quot;20300&quot; value=&quot;Slide 81 - &amp;quot;Rules for Assigning Oxidation States&amp;quot;&quot;/&gt;&lt;property id=&quot;20307&quot; value=&quot;466&quot;/&gt;&lt;/object&gt;&lt;object type=&quot;3&quot; unique_id=&quot;10086&quot;&gt;&lt;property id=&quot;20148&quot; value=&quot;5&quot;/&gt;&lt;property id=&quot;20300&quot; value=&quot;Slide 82 - &amp;quot;Identifying Redox Reactions  &amp;quot;&quot;/&gt;&lt;property id=&quot;20307&quot; value=&quot;467&quot;/&gt;&lt;/object&gt;&lt;object type=&quot;3&quot; unique_id=&quot;10087&quot;&gt;&lt;property id=&quot;20148&quot; value=&quot;5&quot;/&gt;&lt;property id=&quot;20300&quot; value=&quot;Slide 83 - &amp;quot;Redox Reactions&amp;quot;&quot;/&gt;&lt;property id=&quot;20307&quot; value=&quot;470&quot;/&gt;&lt;/object&gt;&lt;object type=&quot;3&quot; unique_id=&quot;10088&quot;&gt;&lt;property id=&quot;20148&quot; value=&quot;5&quot;/&gt;&lt;property id=&quot;20300&quot; value=&quot;Slide 84 - &amp;quot;Combustion Reactions&amp;quot;&quot;/&gt;&lt;property id=&quot;20307&quot; value=&quot;472&quot;/&gt;&lt;/object&gt;&lt;object type=&quot;3&quot; unique_id=&quot;10089&quot;&gt;&lt;property id=&quot;20148&quot; value=&quot;5&quot;/&gt;&lt;property id=&quot;20300&quot; value=&quot;Slide 85 - &amp;quot;Combustion&amp;quot;&quot;/&gt;&lt;property id=&quot;20307&quot; value=&quot;473&quot;/&gt;&lt;/object&gt;&lt;/object&gt;&lt;object type=&quot;8&quot; unique_id=&quot;1017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HA5Lect_template">
  <a:themeElements>
    <a:clrScheme name="HA5Lect_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HA5Lect_template">
      <a:majorFont>
        <a:latin typeface="Arial"/>
        <a:ea typeface=""/>
        <a:cs typeface="Times New Roman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HA5Lect_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A5Lect_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A5Lect_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gtk_01:Applications (Mac OS 9):Microsoft Office 2001:Templates:My Templates:HA5Lect_template.pot</Template>
  <TotalTime>14102</TotalTime>
  <Words>4193</Words>
  <Application>Microsoft Office PowerPoint</Application>
  <PresentationFormat>On-screen Show (4:3)</PresentationFormat>
  <Paragraphs>536</Paragraphs>
  <Slides>89</Slides>
  <Notes>88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0" baseType="lpstr">
      <vt:lpstr>HA5Lect_template</vt:lpstr>
      <vt:lpstr>PowerPoint Presentation</vt:lpstr>
      <vt:lpstr>The Greenhouse Effect</vt:lpstr>
      <vt:lpstr>PowerPoint Presentation</vt:lpstr>
      <vt:lpstr>PowerPoint Presentation</vt:lpstr>
      <vt:lpstr>Reaction Stoichiometry: How Much Carbon Dioxide?</vt:lpstr>
      <vt:lpstr>Quantities in Chemical Reactions</vt:lpstr>
      <vt:lpstr>Reaction Stoichiometry</vt:lpstr>
      <vt:lpstr>Making Pizza</vt:lpstr>
      <vt:lpstr>Making Molecules: Mole-to-Mole Conversions</vt:lpstr>
      <vt:lpstr>Mole-to-Mole Conversions</vt:lpstr>
      <vt:lpstr>Making Molecules: Mass-to-Mass Conversions</vt:lpstr>
      <vt:lpstr>Mass-to-Mass Conversions</vt:lpstr>
      <vt:lpstr>Limiting Reactant, Theoretical Yield, Percent Yield</vt:lpstr>
      <vt:lpstr>Limiting Reactant</vt:lpstr>
      <vt:lpstr>Theoretical Yield</vt:lpstr>
      <vt:lpstr>Percent Yield</vt:lpstr>
      <vt:lpstr>In a Chemical Reaction</vt:lpstr>
      <vt:lpstr>Summarizing Limiting Reactant and Yield</vt:lpstr>
      <vt:lpstr>Summarizing Limiting Reactant and Yield</vt:lpstr>
      <vt:lpstr>Calculating Limiting Reactant, Theoretical Yield, and Percent Yield</vt:lpstr>
      <vt:lpstr>Combustion of Methane</vt:lpstr>
      <vt:lpstr>Combustion of Methane</vt:lpstr>
      <vt:lpstr>Calculating Limiting Reactant, Theoretical Yield, and Percent Yield from Reactant Masses</vt:lpstr>
      <vt:lpstr>PowerPoint Presentation</vt:lpstr>
      <vt:lpstr>PowerPoint Presentation</vt:lpstr>
      <vt:lpstr>Solution Concentration and Solution Stoichiometry</vt:lpstr>
      <vt:lpstr>Solution Concentration</vt:lpstr>
      <vt:lpstr>Solution Concentration</vt:lpstr>
      <vt:lpstr>Solution Concentration: Molarity</vt:lpstr>
      <vt:lpstr>Preparing 1 L of a 1.00 M NaCl Solution</vt:lpstr>
      <vt:lpstr>Using Molarity in Calculations</vt:lpstr>
      <vt:lpstr>Solution Dilution</vt:lpstr>
      <vt:lpstr>Preparing 3.00 L of 0.500 M CaCl2 from a 10.0 M Stock Solution</vt:lpstr>
      <vt:lpstr>Solution Stoichiometry</vt:lpstr>
      <vt:lpstr>Types of Aqueous Solutions and Solubility</vt:lpstr>
      <vt:lpstr>What Happens When a Solute Dissolves?</vt:lpstr>
      <vt:lpstr>Charge Distribution in a Water Molecule</vt:lpstr>
      <vt:lpstr>Solute and Solvent Interactions in a Sodium Chloride Solution</vt:lpstr>
      <vt:lpstr>Dissolution of Ionic Compounds</vt:lpstr>
      <vt:lpstr>Electrolyte and Nonelectrolyte Solutions</vt:lpstr>
      <vt:lpstr>Electrolyte and Nonelectrolyte Solutions</vt:lpstr>
      <vt:lpstr>Sugar Dissolution in Water </vt:lpstr>
      <vt:lpstr>Acids</vt:lpstr>
      <vt:lpstr>Strong and Weak Electrolytes</vt:lpstr>
      <vt:lpstr>Dissociation and Ionization</vt:lpstr>
      <vt:lpstr>Classes of Dissolved Materials</vt:lpstr>
      <vt:lpstr>The Solubility of Ionic Compounds</vt:lpstr>
      <vt:lpstr>Solubility of Salts</vt:lpstr>
      <vt:lpstr>When Will a Salt Dissolve?</vt:lpstr>
      <vt:lpstr>Solubility Rules</vt:lpstr>
      <vt:lpstr>Precipitation Reactions</vt:lpstr>
      <vt:lpstr>Precipitation of Lead(II) Iodide</vt:lpstr>
      <vt:lpstr>No Precipitation Means No Reaction</vt:lpstr>
      <vt:lpstr> Predicting Precipitation Reactions</vt:lpstr>
      <vt:lpstr>Predicting Precipitation Reactions</vt:lpstr>
      <vt:lpstr>Predicting Precipitation Reactions</vt:lpstr>
      <vt:lpstr>Representing Aqueous Reactions</vt:lpstr>
      <vt:lpstr>Rules for Writing a Complete Ionic Equation</vt:lpstr>
      <vt:lpstr>Ionic Equation</vt:lpstr>
      <vt:lpstr>Net Ionic Equation</vt:lpstr>
      <vt:lpstr>Examples</vt:lpstr>
      <vt:lpstr>Acid–Base and Gas-Evolution Reactions</vt:lpstr>
      <vt:lpstr>Acid–Base and Gas-Evolution Reactions</vt:lpstr>
      <vt:lpstr>Acid–Base Reactions</vt:lpstr>
      <vt:lpstr>Acid–Base Reactions</vt:lpstr>
      <vt:lpstr>Acids and Bases in Solution</vt:lpstr>
      <vt:lpstr>Acid–Base Reaction</vt:lpstr>
      <vt:lpstr>Some Common Acids and Bases</vt:lpstr>
      <vt:lpstr>Predict the Product of the Reactions</vt:lpstr>
      <vt:lpstr>Acid–Base Titrations</vt:lpstr>
      <vt:lpstr>Acid–Base Titration</vt:lpstr>
      <vt:lpstr>Titration</vt:lpstr>
      <vt:lpstr>Gas-Evolving Reactions</vt:lpstr>
      <vt:lpstr>Gas-Evolution Reaction</vt:lpstr>
      <vt:lpstr>Types of Compounds That Undergo Gas-Evolution Reactions</vt:lpstr>
      <vt:lpstr>Oxidation–Reduction Reactions</vt:lpstr>
      <vt:lpstr>Combustion as Redox</vt:lpstr>
      <vt:lpstr>Redox without Combustion</vt:lpstr>
      <vt:lpstr>Reactions of Metals with Nonmetals</vt:lpstr>
      <vt:lpstr>Redox Reaction</vt:lpstr>
      <vt:lpstr>Oxidation and Reduction</vt:lpstr>
      <vt:lpstr>Oxidation States</vt:lpstr>
      <vt:lpstr>Rules for Assigning Oxidation States</vt:lpstr>
      <vt:lpstr>Rules for Assigning Oxidation States</vt:lpstr>
      <vt:lpstr>Rules for Assigning Oxidation States</vt:lpstr>
      <vt:lpstr>Identifying Redox Reactions </vt:lpstr>
      <vt:lpstr>Redox Reactions</vt:lpstr>
      <vt:lpstr>Combustion Reactions</vt:lpstr>
      <vt:lpstr>Combustion</vt:lpstr>
    </vt:vector>
  </TitlesOfParts>
  <Company>뿿ˤʤ㏘뿿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 U</dc:creator>
  <cp:lastModifiedBy>windows</cp:lastModifiedBy>
  <cp:revision>564</cp:revision>
  <dcterms:created xsi:type="dcterms:W3CDTF">2007-09-26T05:29:17Z</dcterms:created>
  <dcterms:modified xsi:type="dcterms:W3CDTF">2016-02-03T15:33:21Z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